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3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Lst>
  <p:sldSz cy="6858000" cx="12192000"/>
  <p:notesSz cx="6858000" cy="9144000"/>
  <p:embeddedFontLst>
    <p:embeddedFont>
      <p:font typeface="Proxima Nova"/>
      <p:regular r:id="rId244"/>
      <p:bold r:id="rId245"/>
      <p:italic r:id="rId246"/>
      <p:boldItalic r:id="rId247"/>
    </p:embeddedFont>
    <p:embeddedFont>
      <p:font typeface="Lato"/>
      <p:regular r:id="rId248"/>
      <p:bold r:id="rId249"/>
      <p:italic r:id="rId250"/>
      <p:boldItalic r:id="rId251"/>
    </p:embeddedFont>
    <p:embeddedFont>
      <p:font typeface="Lato Light"/>
      <p:regular r:id="rId252"/>
      <p:bold r:id="rId253"/>
      <p:italic r:id="rId254"/>
      <p:boldItalic r:id="rId255"/>
    </p:embeddedFont>
    <p:embeddedFont>
      <p:font typeface="Lato Black"/>
      <p:bold r:id="rId256"/>
      <p:boldItalic r:id="rId257"/>
    </p:embeddedFont>
    <p:embeddedFont>
      <p:font typeface="Open Sans Light"/>
      <p:regular r:id="rId258"/>
      <p:bold r:id="rId259"/>
      <p:italic r:id="rId260"/>
      <p:boldItalic r:id="rId2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BC52E8B-542E-49DE-A567-AB19588578BE}">
  <a:tblStyle styleId="{EBC52E8B-542E-49DE-A567-AB19588578B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261" Type="http://schemas.openxmlformats.org/officeDocument/2006/relationships/font" Target="fonts/OpenSansLight-boldItalic.fntdata"/><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260" Type="http://schemas.openxmlformats.org/officeDocument/2006/relationships/font" Target="fonts/OpenSansLight-italic.fntdata"/><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font" Target="fonts/OpenSansLight-bold.fntdata"/><Relationship Id="rId137" Type="http://schemas.openxmlformats.org/officeDocument/2006/relationships/slide" Target="slides/slide132.xml"/><Relationship Id="rId258" Type="http://schemas.openxmlformats.org/officeDocument/2006/relationships/font" Target="fonts/OpenSansLight-regular.fntdata"/><Relationship Id="rId132" Type="http://schemas.openxmlformats.org/officeDocument/2006/relationships/slide" Target="slides/slide127.xml"/><Relationship Id="rId253" Type="http://schemas.openxmlformats.org/officeDocument/2006/relationships/font" Target="fonts/LatoLight-bold.fntdata"/><Relationship Id="rId131" Type="http://schemas.openxmlformats.org/officeDocument/2006/relationships/slide" Target="slides/slide126.xml"/><Relationship Id="rId252" Type="http://schemas.openxmlformats.org/officeDocument/2006/relationships/font" Target="fonts/LatoLight-regular.fntdata"/><Relationship Id="rId130" Type="http://schemas.openxmlformats.org/officeDocument/2006/relationships/slide" Target="slides/slide125.xml"/><Relationship Id="rId251" Type="http://schemas.openxmlformats.org/officeDocument/2006/relationships/font" Target="fonts/Lato-boldItalic.fntdata"/><Relationship Id="rId250" Type="http://schemas.openxmlformats.org/officeDocument/2006/relationships/font" Target="fonts/Lato-italic.fntdata"/><Relationship Id="rId136" Type="http://schemas.openxmlformats.org/officeDocument/2006/relationships/slide" Target="slides/slide131.xml"/><Relationship Id="rId257" Type="http://schemas.openxmlformats.org/officeDocument/2006/relationships/font" Target="fonts/LatoBlack-boldItalic.fntdata"/><Relationship Id="rId135" Type="http://schemas.openxmlformats.org/officeDocument/2006/relationships/slide" Target="slides/slide130.xml"/><Relationship Id="rId256" Type="http://schemas.openxmlformats.org/officeDocument/2006/relationships/font" Target="fonts/LatoBlack-bold.fntdata"/><Relationship Id="rId134" Type="http://schemas.openxmlformats.org/officeDocument/2006/relationships/slide" Target="slides/slide129.xml"/><Relationship Id="rId255" Type="http://schemas.openxmlformats.org/officeDocument/2006/relationships/font" Target="fonts/LatoLight-boldItalic.fntdata"/><Relationship Id="rId133" Type="http://schemas.openxmlformats.org/officeDocument/2006/relationships/slide" Target="slides/slide128.xml"/><Relationship Id="rId254" Type="http://schemas.openxmlformats.org/officeDocument/2006/relationships/font" Target="fonts/LatoLight-italic.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font" Target="fonts/Lato-bold.fntdata"/><Relationship Id="rId127" Type="http://schemas.openxmlformats.org/officeDocument/2006/relationships/slide" Target="slides/slide122.xml"/><Relationship Id="rId248" Type="http://schemas.openxmlformats.org/officeDocument/2006/relationships/font" Target="fonts/Lato-regular.fntdata"/><Relationship Id="rId126" Type="http://schemas.openxmlformats.org/officeDocument/2006/relationships/slide" Target="slides/slide121.xml"/><Relationship Id="rId247" Type="http://schemas.openxmlformats.org/officeDocument/2006/relationships/font" Target="fonts/ProximaNova-boldItalic.fntdata"/><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font" Target="fonts/ProximaNova-italic.fntdata"/><Relationship Id="rId124" Type="http://schemas.openxmlformats.org/officeDocument/2006/relationships/slide" Target="slides/slide119.xml"/><Relationship Id="rId245" Type="http://schemas.openxmlformats.org/officeDocument/2006/relationships/font" Target="fonts/ProximaNova-bold.fntdata"/><Relationship Id="rId123" Type="http://schemas.openxmlformats.org/officeDocument/2006/relationships/slide" Target="slides/slide118.xml"/><Relationship Id="rId244" Type="http://schemas.openxmlformats.org/officeDocument/2006/relationships/font" Target="fonts/ProximaNova-regular.fntdata"/><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Shape 315"/>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16" name="Shape 316"/>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03" name="Shape 403"/>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5" name="Shape 1335"/>
        <p:cNvGrpSpPr/>
        <p:nvPr/>
      </p:nvGrpSpPr>
      <p:grpSpPr>
        <a:xfrm>
          <a:off x="0" y="0"/>
          <a:ext cx="0" cy="0"/>
          <a:chOff x="0" y="0"/>
          <a:chExt cx="0" cy="0"/>
        </a:xfrm>
      </p:grpSpPr>
      <p:sp>
        <p:nvSpPr>
          <p:cNvPr id="1336" name="Shape 133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337" name="Shape 133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6" name="Shape 1346"/>
        <p:cNvGrpSpPr/>
        <p:nvPr/>
      </p:nvGrpSpPr>
      <p:grpSpPr>
        <a:xfrm>
          <a:off x="0" y="0"/>
          <a:ext cx="0" cy="0"/>
          <a:chOff x="0" y="0"/>
          <a:chExt cx="0" cy="0"/>
        </a:xfrm>
      </p:grpSpPr>
      <p:sp>
        <p:nvSpPr>
          <p:cNvPr id="1347" name="Shape 134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348" name="Shape 134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7" name="Shape 1357"/>
        <p:cNvGrpSpPr/>
        <p:nvPr/>
      </p:nvGrpSpPr>
      <p:grpSpPr>
        <a:xfrm>
          <a:off x="0" y="0"/>
          <a:ext cx="0" cy="0"/>
          <a:chOff x="0" y="0"/>
          <a:chExt cx="0" cy="0"/>
        </a:xfrm>
      </p:grpSpPr>
      <p:sp>
        <p:nvSpPr>
          <p:cNvPr id="1358" name="Shape 135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359" name="Shape 135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6" name="Shape 1366"/>
        <p:cNvGrpSpPr/>
        <p:nvPr/>
      </p:nvGrpSpPr>
      <p:grpSpPr>
        <a:xfrm>
          <a:off x="0" y="0"/>
          <a:ext cx="0" cy="0"/>
          <a:chOff x="0" y="0"/>
          <a:chExt cx="0" cy="0"/>
        </a:xfrm>
      </p:grpSpPr>
      <p:sp>
        <p:nvSpPr>
          <p:cNvPr id="1367" name="Shape 136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368" name="Shape 136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6" name="Shape 1376"/>
        <p:cNvGrpSpPr/>
        <p:nvPr/>
      </p:nvGrpSpPr>
      <p:grpSpPr>
        <a:xfrm>
          <a:off x="0" y="0"/>
          <a:ext cx="0" cy="0"/>
          <a:chOff x="0" y="0"/>
          <a:chExt cx="0" cy="0"/>
        </a:xfrm>
      </p:grpSpPr>
      <p:sp>
        <p:nvSpPr>
          <p:cNvPr id="1377" name="Shape 137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378" name="Shape 137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7" name="Shape 1387"/>
        <p:cNvGrpSpPr/>
        <p:nvPr/>
      </p:nvGrpSpPr>
      <p:grpSpPr>
        <a:xfrm>
          <a:off x="0" y="0"/>
          <a:ext cx="0" cy="0"/>
          <a:chOff x="0" y="0"/>
          <a:chExt cx="0" cy="0"/>
        </a:xfrm>
      </p:grpSpPr>
      <p:sp>
        <p:nvSpPr>
          <p:cNvPr id="1388" name="Shape 138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9" name="Shape 1389"/>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90" name="Shape 139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7" name="Shape 1397"/>
        <p:cNvGrpSpPr/>
        <p:nvPr/>
      </p:nvGrpSpPr>
      <p:grpSpPr>
        <a:xfrm>
          <a:off x="0" y="0"/>
          <a:ext cx="0" cy="0"/>
          <a:chOff x="0" y="0"/>
          <a:chExt cx="0" cy="0"/>
        </a:xfrm>
      </p:grpSpPr>
      <p:sp>
        <p:nvSpPr>
          <p:cNvPr id="1398" name="Shape 139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399" name="Shape 139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7" name="Shape 1407"/>
        <p:cNvGrpSpPr/>
        <p:nvPr/>
      </p:nvGrpSpPr>
      <p:grpSpPr>
        <a:xfrm>
          <a:off x="0" y="0"/>
          <a:ext cx="0" cy="0"/>
          <a:chOff x="0" y="0"/>
          <a:chExt cx="0" cy="0"/>
        </a:xfrm>
      </p:grpSpPr>
      <p:sp>
        <p:nvSpPr>
          <p:cNvPr id="1408" name="Shape 140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409" name="Shape 140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7" name="Shape 1417"/>
        <p:cNvGrpSpPr/>
        <p:nvPr/>
      </p:nvGrpSpPr>
      <p:grpSpPr>
        <a:xfrm>
          <a:off x="0" y="0"/>
          <a:ext cx="0" cy="0"/>
          <a:chOff x="0" y="0"/>
          <a:chExt cx="0" cy="0"/>
        </a:xfrm>
      </p:grpSpPr>
      <p:sp>
        <p:nvSpPr>
          <p:cNvPr id="1418" name="Shape 141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419" name="Shape 141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8" name="Shape 1428"/>
        <p:cNvGrpSpPr/>
        <p:nvPr/>
      </p:nvGrpSpPr>
      <p:grpSpPr>
        <a:xfrm>
          <a:off x="0" y="0"/>
          <a:ext cx="0" cy="0"/>
          <a:chOff x="0" y="0"/>
          <a:chExt cx="0" cy="0"/>
        </a:xfrm>
      </p:grpSpPr>
      <p:sp>
        <p:nvSpPr>
          <p:cNvPr id="1429" name="Shape 142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430" name="Shape 143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408" name="Shape 40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9" name="Shape 1439"/>
        <p:cNvGrpSpPr/>
        <p:nvPr/>
      </p:nvGrpSpPr>
      <p:grpSpPr>
        <a:xfrm>
          <a:off x="0" y="0"/>
          <a:ext cx="0" cy="0"/>
          <a:chOff x="0" y="0"/>
          <a:chExt cx="0" cy="0"/>
        </a:xfrm>
      </p:grpSpPr>
      <p:sp>
        <p:nvSpPr>
          <p:cNvPr id="1440" name="Shape 1440"/>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441" name="Shape 144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9" name="Shape 1449"/>
        <p:cNvGrpSpPr/>
        <p:nvPr/>
      </p:nvGrpSpPr>
      <p:grpSpPr>
        <a:xfrm>
          <a:off x="0" y="0"/>
          <a:ext cx="0" cy="0"/>
          <a:chOff x="0" y="0"/>
          <a:chExt cx="0" cy="0"/>
        </a:xfrm>
      </p:grpSpPr>
      <p:sp>
        <p:nvSpPr>
          <p:cNvPr id="1450" name="Shape 1450"/>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451" name="Shape 145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8" name="Shape 1458"/>
        <p:cNvGrpSpPr/>
        <p:nvPr/>
      </p:nvGrpSpPr>
      <p:grpSpPr>
        <a:xfrm>
          <a:off x="0" y="0"/>
          <a:ext cx="0" cy="0"/>
          <a:chOff x="0" y="0"/>
          <a:chExt cx="0" cy="0"/>
        </a:xfrm>
      </p:grpSpPr>
      <p:sp>
        <p:nvSpPr>
          <p:cNvPr id="1459" name="Shape 145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0" name="Shape 1460"/>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61" name="Shape 1461"/>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8" name="Shape 1468"/>
        <p:cNvGrpSpPr/>
        <p:nvPr/>
      </p:nvGrpSpPr>
      <p:grpSpPr>
        <a:xfrm>
          <a:off x="0" y="0"/>
          <a:ext cx="0" cy="0"/>
          <a:chOff x="0" y="0"/>
          <a:chExt cx="0" cy="0"/>
        </a:xfrm>
      </p:grpSpPr>
      <p:sp>
        <p:nvSpPr>
          <p:cNvPr id="1469" name="Shape 146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470" name="Shape 147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8" name="Shape 1478"/>
        <p:cNvGrpSpPr/>
        <p:nvPr/>
      </p:nvGrpSpPr>
      <p:grpSpPr>
        <a:xfrm>
          <a:off x="0" y="0"/>
          <a:ext cx="0" cy="0"/>
          <a:chOff x="0" y="0"/>
          <a:chExt cx="0" cy="0"/>
        </a:xfrm>
      </p:grpSpPr>
      <p:sp>
        <p:nvSpPr>
          <p:cNvPr id="1479" name="Shape 147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480" name="Shape 148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7" name="Shape 1487"/>
        <p:cNvGrpSpPr/>
        <p:nvPr/>
      </p:nvGrpSpPr>
      <p:grpSpPr>
        <a:xfrm>
          <a:off x="0" y="0"/>
          <a:ext cx="0" cy="0"/>
          <a:chOff x="0" y="0"/>
          <a:chExt cx="0" cy="0"/>
        </a:xfrm>
      </p:grpSpPr>
      <p:sp>
        <p:nvSpPr>
          <p:cNvPr id="1488" name="Shape 148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489" name="Shape 148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7" name="Shape 1497"/>
        <p:cNvGrpSpPr/>
        <p:nvPr/>
      </p:nvGrpSpPr>
      <p:grpSpPr>
        <a:xfrm>
          <a:off x="0" y="0"/>
          <a:ext cx="0" cy="0"/>
          <a:chOff x="0" y="0"/>
          <a:chExt cx="0" cy="0"/>
        </a:xfrm>
      </p:grpSpPr>
      <p:sp>
        <p:nvSpPr>
          <p:cNvPr id="1498" name="Shape 149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499" name="Shape 149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6" name="Shape 1506"/>
        <p:cNvGrpSpPr/>
        <p:nvPr/>
      </p:nvGrpSpPr>
      <p:grpSpPr>
        <a:xfrm>
          <a:off x="0" y="0"/>
          <a:ext cx="0" cy="0"/>
          <a:chOff x="0" y="0"/>
          <a:chExt cx="0" cy="0"/>
        </a:xfrm>
      </p:grpSpPr>
      <p:sp>
        <p:nvSpPr>
          <p:cNvPr id="1507" name="Shape 150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508" name="Shape 150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7" name="Shape 1517"/>
        <p:cNvGrpSpPr/>
        <p:nvPr/>
      </p:nvGrpSpPr>
      <p:grpSpPr>
        <a:xfrm>
          <a:off x="0" y="0"/>
          <a:ext cx="0" cy="0"/>
          <a:chOff x="0" y="0"/>
          <a:chExt cx="0" cy="0"/>
        </a:xfrm>
      </p:grpSpPr>
      <p:sp>
        <p:nvSpPr>
          <p:cNvPr id="1518" name="Shape 151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519" name="Shape 151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8" name="Shape 1528"/>
        <p:cNvGrpSpPr/>
        <p:nvPr/>
      </p:nvGrpSpPr>
      <p:grpSpPr>
        <a:xfrm>
          <a:off x="0" y="0"/>
          <a:ext cx="0" cy="0"/>
          <a:chOff x="0" y="0"/>
          <a:chExt cx="0" cy="0"/>
        </a:xfrm>
      </p:grpSpPr>
      <p:sp>
        <p:nvSpPr>
          <p:cNvPr id="1529" name="Shape 152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530" name="Shape 153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Shape 418"/>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19" name="Shape 419"/>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7" name="Shape 1537"/>
        <p:cNvGrpSpPr/>
        <p:nvPr/>
      </p:nvGrpSpPr>
      <p:grpSpPr>
        <a:xfrm>
          <a:off x="0" y="0"/>
          <a:ext cx="0" cy="0"/>
          <a:chOff x="0" y="0"/>
          <a:chExt cx="0" cy="0"/>
        </a:xfrm>
      </p:grpSpPr>
      <p:sp>
        <p:nvSpPr>
          <p:cNvPr id="1538" name="Shape 153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539" name="Shape 153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8" name="Shape 1548"/>
        <p:cNvGrpSpPr/>
        <p:nvPr/>
      </p:nvGrpSpPr>
      <p:grpSpPr>
        <a:xfrm>
          <a:off x="0" y="0"/>
          <a:ext cx="0" cy="0"/>
          <a:chOff x="0" y="0"/>
          <a:chExt cx="0" cy="0"/>
        </a:xfrm>
      </p:grpSpPr>
      <p:sp>
        <p:nvSpPr>
          <p:cNvPr id="1549" name="Shape 154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550" name="Shape 155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8" name="Shape 1558"/>
        <p:cNvGrpSpPr/>
        <p:nvPr/>
      </p:nvGrpSpPr>
      <p:grpSpPr>
        <a:xfrm>
          <a:off x="0" y="0"/>
          <a:ext cx="0" cy="0"/>
          <a:chOff x="0" y="0"/>
          <a:chExt cx="0" cy="0"/>
        </a:xfrm>
      </p:grpSpPr>
      <p:sp>
        <p:nvSpPr>
          <p:cNvPr id="1559" name="Shape 155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560" name="Shape 156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8" name="Shape 1568"/>
        <p:cNvGrpSpPr/>
        <p:nvPr/>
      </p:nvGrpSpPr>
      <p:grpSpPr>
        <a:xfrm>
          <a:off x="0" y="0"/>
          <a:ext cx="0" cy="0"/>
          <a:chOff x="0" y="0"/>
          <a:chExt cx="0" cy="0"/>
        </a:xfrm>
      </p:grpSpPr>
      <p:sp>
        <p:nvSpPr>
          <p:cNvPr id="1569" name="Shape 156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570" name="Shape 157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7" name="Shape 1577"/>
        <p:cNvGrpSpPr/>
        <p:nvPr/>
      </p:nvGrpSpPr>
      <p:grpSpPr>
        <a:xfrm>
          <a:off x="0" y="0"/>
          <a:ext cx="0" cy="0"/>
          <a:chOff x="0" y="0"/>
          <a:chExt cx="0" cy="0"/>
        </a:xfrm>
      </p:grpSpPr>
      <p:sp>
        <p:nvSpPr>
          <p:cNvPr id="1578" name="Shape 157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579" name="Shape 157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7" name="Shape 1587"/>
        <p:cNvGrpSpPr/>
        <p:nvPr/>
      </p:nvGrpSpPr>
      <p:grpSpPr>
        <a:xfrm>
          <a:off x="0" y="0"/>
          <a:ext cx="0" cy="0"/>
          <a:chOff x="0" y="0"/>
          <a:chExt cx="0" cy="0"/>
        </a:xfrm>
      </p:grpSpPr>
      <p:sp>
        <p:nvSpPr>
          <p:cNvPr id="1588" name="Shape 158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589" name="Shape 158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7" name="Shape 1597"/>
        <p:cNvGrpSpPr/>
        <p:nvPr/>
      </p:nvGrpSpPr>
      <p:grpSpPr>
        <a:xfrm>
          <a:off x="0" y="0"/>
          <a:ext cx="0" cy="0"/>
          <a:chOff x="0" y="0"/>
          <a:chExt cx="0" cy="0"/>
        </a:xfrm>
      </p:grpSpPr>
      <p:sp>
        <p:nvSpPr>
          <p:cNvPr id="1598" name="Shape 159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599" name="Shape 159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8" name="Shape 1608"/>
        <p:cNvGrpSpPr/>
        <p:nvPr/>
      </p:nvGrpSpPr>
      <p:grpSpPr>
        <a:xfrm>
          <a:off x="0" y="0"/>
          <a:ext cx="0" cy="0"/>
          <a:chOff x="0" y="0"/>
          <a:chExt cx="0" cy="0"/>
        </a:xfrm>
      </p:grpSpPr>
      <p:sp>
        <p:nvSpPr>
          <p:cNvPr id="1609" name="Shape 160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610" name="Shape 161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9" name="Shape 1619"/>
        <p:cNvGrpSpPr/>
        <p:nvPr/>
      </p:nvGrpSpPr>
      <p:grpSpPr>
        <a:xfrm>
          <a:off x="0" y="0"/>
          <a:ext cx="0" cy="0"/>
          <a:chOff x="0" y="0"/>
          <a:chExt cx="0" cy="0"/>
        </a:xfrm>
      </p:grpSpPr>
      <p:sp>
        <p:nvSpPr>
          <p:cNvPr id="1620" name="Shape 1620"/>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621" name="Shape 162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9" name="Shape 1629"/>
        <p:cNvGrpSpPr/>
        <p:nvPr/>
      </p:nvGrpSpPr>
      <p:grpSpPr>
        <a:xfrm>
          <a:off x="0" y="0"/>
          <a:ext cx="0" cy="0"/>
          <a:chOff x="0" y="0"/>
          <a:chExt cx="0" cy="0"/>
        </a:xfrm>
      </p:grpSpPr>
      <p:sp>
        <p:nvSpPr>
          <p:cNvPr id="1630" name="Shape 1630"/>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631" name="Shape 163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Shape 42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Lato"/>
              <a:buNone/>
            </a:pPr>
            <a:r>
              <a:rPr b="0" i="0" lang="en-US" sz="1200" u="none" cap="none" strike="noStrike">
                <a:solidFill>
                  <a:srgbClr val="000000"/>
                </a:solidFill>
                <a:latin typeface="Lato"/>
                <a:ea typeface="Lato"/>
                <a:cs typeface="Lato"/>
                <a:sym typeface="Lato"/>
              </a:rPr>
              <a:t>To understand this, let’s take a scenario.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25" name="Shape 42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9" name="Shape 1639"/>
        <p:cNvGrpSpPr/>
        <p:nvPr/>
      </p:nvGrpSpPr>
      <p:grpSpPr>
        <a:xfrm>
          <a:off x="0" y="0"/>
          <a:ext cx="0" cy="0"/>
          <a:chOff x="0" y="0"/>
          <a:chExt cx="0" cy="0"/>
        </a:xfrm>
      </p:grpSpPr>
      <p:sp>
        <p:nvSpPr>
          <p:cNvPr id="1640" name="Shape 1640"/>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641" name="Shape 164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8" name="Shape 1648"/>
        <p:cNvGrpSpPr/>
        <p:nvPr/>
      </p:nvGrpSpPr>
      <p:grpSpPr>
        <a:xfrm>
          <a:off x="0" y="0"/>
          <a:ext cx="0" cy="0"/>
          <a:chOff x="0" y="0"/>
          <a:chExt cx="0" cy="0"/>
        </a:xfrm>
      </p:grpSpPr>
      <p:sp>
        <p:nvSpPr>
          <p:cNvPr id="1649" name="Shape 164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650" name="Shape 165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8" name="Shape 1658"/>
        <p:cNvGrpSpPr/>
        <p:nvPr/>
      </p:nvGrpSpPr>
      <p:grpSpPr>
        <a:xfrm>
          <a:off x="0" y="0"/>
          <a:ext cx="0" cy="0"/>
          <a:chOff x="0" y="0"/>
          <a:chExt cx="0" cy="0"/>
        </a:xfrm>
      </p:grpSpPr>
      <p:sp>
        <p:nvSpPr>
          <p:cNvPr id="1659" name="Shape 165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660" name="Shape 166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8" name="Shape 1668"/>
        <p:cNvGrpSpPr/>
        <p:nvPr/>
      </p:nvGrpSpPr>
      <p:grpSpPr>
        <a:xfrm>
          <a:off x="0" y="0"/>
          <a:ext cx="0" cy="0"/>
          <a:chOff x="0" y="0"/>
          <a:chExt cx="0" cy="0"/>
        </a:xfrm>
      </p:grpSpPr>
      <p:sp>
        <p:nvSpPr>
          <p:cNvPr id="1669" name="Shape 166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670" name="Shape 167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7" name="Shape 1677"/>
        <p:cNvGrpSpPr/>
        <p:nvPr/>
      </p:nvGrpSpPr>
      <p:grpSpPr>
        <a:xfrm>
          <a:off x="0" y="0"/>
          <a:ext cx="0" cy="0"/>
          <a:chOff x="0" y="0"/>
          <a:chExt cx="0" cy="0"/>
        </a:xfrm>
      </p:grpSpPr>
      <p:sp>
        <p:nvSpPr>
          <p:cNvPr id="1678" name="Shape 167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679" name="Shape 167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6" name="Shape 1686"/>
        <p:cNvGrpSpPr/>
        <p:nvPr/>
      </p:nvGrpSpPr>
      <p:grpSpPr>
        <a:xfrm>
          <a:off x="0" y="0"/>
          <a:ext cx="0" cy="0"/>
          <a:chOff x="0" y="0"/>
          <a:chExt cx="0" cy="0"/>
        </a:xfrm>
      </p:grpSpPr>
      <p:sp>
        <p:nvSpPr>
          <p:cNvPr id="1687" name="Shape 168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688" name="Shape 168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5" name="Shape 1695"/>
        <p:cNvGrpSpPr/>
        <p:nvPr/>
      </p:nvGrpSpPr>
      <p:grpSpPr>
        <a:xfrm>
          <a:off x="0" y="0"/>
          <a:ext cx="0" cy="0"/>
          <a:chOff x="0" y="0"/>
          <a:chExt cx="0" cy="0"/>
        </a:xfrm>
      </p:grpSpPr>
      <p:sp>
        <p:nvSpPr>
          <p:cNvPr id="1696" name="Shape 169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697" name="Shape 169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6" name="Shape 1706"/>
        <p:cNvGrpSpPr/>
        <p:nvPr/>
      </p:nvGrpSpPr>
      <p:grpSpPr>
        <a:xfrm>
          <a:off x="0" y="0"/>
          <a:ext cx="0" cy="0"/>
          <a:chOff x="0" y="0"/>
          <a:chExt cx="0" cy="0"/>
        </a:xfrm>
      </p:grpSpPr>
      <p:sp>
        <p:nvSpPr>
          <p:cNvPr id="1707" name="Shape 170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8" name="Shape 1708"/>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709" name="Shape 1709"/>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6" name="Shape 1716"/>
        <p:cNvGrpSpPr/>
        <p:nvPr/>
      </p:nvGrpSpPr>
      <p:grpSpPr>
        <a:xfrm>
          <a:off x="0" y="0"/>
          <a:ext cx="0" cy="0"/>
          <a:chOff x="0" y="0"/>
          <a:chExt cx="0" cy="0"/>
        </a:xfrm>
      </p:grpSpPr>
      <p:sp>
        <p:nvSpPr>
          <p:cNvPr id="1717" name="Shape 171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718" name="Shape 171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6" name="Shape 1726"/>
        <p:cNvGrpSpPr/>
        <p:nvPr/>
      </p:nvGrpSpPr>
      <p:grpSpPr>
        <a:xfrm>
          <a:off x="0" y="0"/>
          <a:ext cx="0" cy="0"/>
          <a:chOff x="0" y="0"/>
          <a:chExt cx="0" cy="0"/>
        </a:xfrm>
      </p:grpSpPr>
      <p:sp>
        <p:nvSpPr>
          <p:cNvPr id="1727" name="Shape 172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728" name="Shape 172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Shape 43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rgbClr val="000000"/>
                </a:solidFill>
                <a:latin typeface="Lato"/>
                <a:ea typeface="Lato"/>
                <a:cs typeface="Lato"/>
                <a:sym typeface="Lato"/>
              </a:rPr>
              <a:t>http://techtales.co/2017/09/05/dynamic-typing-vs-static-typing-mean/</a:t>
            </a:r>
            <a:endParaRPr b="0" i="0" sz="1200" u="none" cap="none" strike="noStrike">
              <a:solidFill>
                <a:schemeClr val="dk1"/>
              </a:solidFill>
              <a:latin typeface="Calibri"/>
              <a:ea typeface="Calibri"/>
              <a:cs typeface="Calibri"/>
              <a:sym typeface="Calibri"/>
            </a:endParaRPr>
          </a:p>
        </p:txBody>
      </p:sp>
      <p:sp>
        <p:nvSpPr>
          <p:cNvPr id="435" name="Shape 43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5" name="Shape 1735"/>
        <p:cNvGrpSpPr/>
        <p:nvPr/>
      </p:nvGrpSpPr>
      <p:grpSpPr>
        <a:xfrm>
          <a:off x="0" y="0"/>
          <a:ext cx="0" cy="0"/>
          <a:chOff x="0" y="0"/>
          <a:chExt cx="0" cy="0"/>
        </a:xfrm>
      </p:grpSpPr>
      <p:sp>
        <p:nvSpPr>
          <p:cNvPr id="1736" name="Shape 173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737" name="Shape 173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5" name="Shape 1745"/>
        <p:cNvGrpSpPr/>
        <p:nvPr/>
      </p:nvGrpSpPr>
      <p:grpSpPr>
        <a:xfrm>
          <a:off x="0" y="0"/>
          <a:ext cx="0" cy="0"/>
          <a:chOff x="0" y="0"/>
          <a:chExt cx="0" cy="0"/>
        </a:xfrm>
      </p:grpSpPr>
      <p:sp>
        <p:nvSpPr>
          <p:cNvPr id="1746" name="Shape 174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747" name="Shape 174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5" name="Shape 1755"/>
        <p:cNvGrpSpPr/>
        <p:nvPr/>
      </p:nvGrpSpPr>
      <p:grpSpPr>
        <a:xfrm>
          <a:off x="0" y="0"/>
          <a:ext cx="0" cy="0"/>
          <a:chOff x="0" y="0"/>
          <a:chExt cx="0" cy="0"/>
        </a:xfrm>
      </p:grpSpPr>
      <p:sp>
        <p:nvSpPr>
          <p:cNvPr id="1756" name="Shape 175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757" name="Shape 175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5" name="Shape 1765"/>
        <p:cNvGrpSpPr/>
        <p:nvPr/>
      </p:nvGrpSpPr>
      <p:grpSpPr>
        <a:xfrm>
          <a:off x="0" y="0"/>
          <a:ext cx="0" cy="0"/>
          <a:chOff x="0" y="0"/>
          <a:chExt cx="0" cy="0"/>
        </a:xfrm>
      </p:grpSpPr>
      <p:sp>
        <p:nvSpPr>
          <p:cNvPr id="1766" name="Shape 176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767" name="Shape 176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5" name="Shape 1775"/>
        <p:cNvGrpSpPr/>
        <p:nvPr/>
      </p:nvGrpSpPr>
      <p:grpSpPr>
        <a:xfrm>
          <a:off x="0" y="0"/>
          <a:ext cx="0" cy="0"/>
          <a:chOff x="0" y="0"/>
          <a:chExt cx="0" cy="0"/>
        </a:xfrm>
      </p:grpSpPr>
      <p:sp>
        <p:nvSpPr>
          <p:cNvPr id="1776" name="Shape 177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777" name="Shape 177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4" name="Shape 1784"/>
        <p:cNvGrpSpPr/>
        <p:nvPr/>
      </p:nvGrpSpPr>
      <p:grpSpPr>
        <a:xfrm>
          <a:off x="0" y="0"/>
          <a:ext cx="0" cy="0"/>
          <a:chOff x="0" y="0"/>
          <a:chExt cx="0" cy="0"/>
        </a:xfrm>
      </p:grpSpPr>
      <p:sp>
        <p:nvSpPr>
          <p:cNvPr id="1785" name="Shape 1785"/>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786" name="Shape 178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4" name="Shape 1794"/>
        <p:cNvGrpSpPr/>
        <p:nvPr/>
      </p:nvGrpSpPr>
      <p:grpSpPr>
        <a:xfrm>
          <a:off x="0" y="0"/>
          <a:ext cx="0" cy="0"/>
          <a:chOff x="0" y="0"/>
          <a:chExt cx="0" cy="0"/>
        </a:xfrm>
      </p:grpSpPr>
      <p:sp>
        <p:nvSpPr>
          <p:cNvPr id="1795" name="Shape 1795"/>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796" name="Shape 179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4" name="Shape 1804"/>
        <p:cNvGrpSpPr/>
        <p:nvPr/>
      </p:nvGrpSpPr>
      <p:grpSpPr>
        <a:xfrm>
          <a:off x="0" y="0"/>
          <a:ext cx="0" cy="0"/>
          <a:chOff x="0" y="0"/>
          <a:chExt cx="0" cy="0"/>
        </a:xfrm>
      </p:grpSpPr>
      <p:sp>
        <p:nvSpPr>
          <p:cNvPr id="1805" name="Shape 1805"/>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806" name="Shape 180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4" name="Shape 1814"/>
        <p:cNvGrpSpPr/>
        <p:nvPr/>
      </p:nvGrpSpPr>
      <p:grpSpPr>
        <a:xfrm>
          <a:off x="0" y="0"/>
          <a:ext cx="0" cy="0"/>
          <a:chOff x="0" y="0"/>
          <a:chExt cx="0" cy="0"/>
        </a:xfrm>
      </p:grpSpPr>
      <p:sp>
        <p:nvSpPr>
          <p:cNvPr id="1815" name="Shape 1815"/>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816" name="Shape 181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4" name="Shape 1824"/>
        <p:cNvGrpSpPr/>
        <p:nvPr/>
      </p:nvGrpSpPr>
      <p:grpSpPr>
        <a:xfrm>
          <a:off x="0" y="0"/>
          <a:ext cx="0" cy="0"/>
          <a:chOff x="0" y="0"/>
          <a:chExt cx="0" cy="0"/>
        </a:xfrm>
      </p:grpSpPr>
      <p:sp>
        <p:nvSpPr>
          <p:cNvPr id="1825" name="Shape 1825"/>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826" name="Shape 182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Shape 44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Shape 44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45" name="Shape 44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4" name="Shape 1834"/>
        <p:cNvGrpSpPr/>
        <p:nvPr/>
      </p:nvGrpSpPr>
      <p:grpSpPr>
        <a:xfrm>
          <a:off x="0" y="0"/>
          <a:ext cx="0" cy="0"/>
          <a:chOff x="0" y="0"/>
          <a:chExt cx="0" cy="0"/>
        </a:xfrm>
      </p:grpSpPr>
      <p:sp>
        <p:nvSpPr>
          <p:cNvPr id="1835" name="Shape 1835"/>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rPr lang="en-US"/>
              <a:t>It is a technique of building new classes called derived classes from the existing class called a base class by inheriting the features of the base class. The features include different attributes and behavioral methods.</a:t>
            </a:r>
            <a:endParaRPr/>
          </a:p>
          <a:p>
            <a:pPr indent="0" lvl="0" marL="0">
              <a:spcBef>
                <a:spcPts val="0"/>
              </a:spcBef>
              <a:spcAft>
                <a:spcPts val="0"/>
              </a:spcAft>
              <a:buNone/>
            </a:pPr>
            <a:r>
              <a:t/>
            </a:r>
            <a:endParaRPr/>
          </a:p>
          <a:p>
            <a:pPr indent="0" lvl="0" marL="0" rtl="0">
              <a:spcBef>
                <a:spcPts val="0"/>
              </a:spcBef>
              <a:spcAft>
                <a:spcPts val="0"/>
              </a:spcAft>
              <a:buNone/>
            </a:pPr>
            <a:r>
              <a:rPr lang="en-US"/>
              <a:t>For example, if the vehicle is the parent class, then cars, buses, and trucks are the derived classes which have inherited all the features of parent class vehicle with many more additional features as well.</a:t>
            </a:r>
            <a:endParaRPr/>
          </a:p>
        </p:txBody>
      </p:sp>
      <p:sp>
        <p:nvSpPr>
          <p:cNvPr id="1836" name="Shape 183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3" name="Shape 1843"/>
        <p:cNvGrpSpPr/>
        <p:nvPr/>
      </p:nvGrpSpPr>
      <p:grpSpPr>
        <a:xfrm>
          <a:off x="0" y="0"/>
          <a:ext cx="0" cy="0"/>
          <a:chOff x="0" y="0"/>
          <a:chExt cx="0" cy="0"/>
        </a:xfrm>
      </p:grpSpPr>
      <p:sp>
        <p:nvSpPr>
          <p:cNvPr id="1844" name="Shape 1844"/>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845" name="Shape 184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3" name="Shape 1853"/>
        <p:cNvGrpSpPr/>
        <p:nvPr/>
      </p:nvGrpSpPr>
      <p:grpSpPr>
        <a:xfrm>
          <a:off x="0" y="0"/>
          <a:ext cx="0" cy="0"/>
          <a:chOff x="0" y="0"/>
          <a:chExt cx="0" cy="0"/>
        </a:xfrm>
      </p:grpSpPr>
      <p:sp>
        <p:nvSpPr>
          <p:cNvPr id="1854" name="Shape 1854"/>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855" name="Shape 185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3" name="Shape 1863"/>
        <p:cNvGrpSpPr/>
        <p:nvPr/>
      </p:nvGrpSpPr>
      <p:grpSpPr>
        <a:xfrm>
          <a:off x="0" y="0"/>
          <a:ext cx="0" cy="0"/>
          <a:chOff x="0" y="0"/>
          <a:chExt cx="0" cy="0"/>
        </a:xfrm>
      </p:grpSpPr>
      <p:sp>
        <p:nvSpPr>
          <p:cNvPr id="1864" name="Shape 1864"/>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865" name="Shape 186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4" name="Shape 1874"/>
        <p:cNvGrpSpPr/>
        <p:nvPr/>
      </p:nvGrpSpPr>
      <p:grpSpPr>
        <a:xfrm>
          <a:off x="0" y="0"/>
          <a:ext cx="0" cy="0"/>
          <a:chOff x="0" y="0"/>
          <a:chExt cx="0" cy="0"/>
        </a:xfrm>
      </p:grpSpPr>
      <p:sp>
        <p:nvSpPr>
          <p:cNvPr id="1875" name="Shape 187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6" name="Shape 1876"/>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877" name="Shape 187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4" name="Shape 1884"/>
        <p:cNvGrpSpPr/>
        <p:nvPr/>
      </p:nvGrpSpPr>
      <p:grpSpPr>
        <a:xfrm>
          <a:off x="0" y="0"/>
          <a:ext cx="0" cy="0"/>
          <a:chOff x="0" y="0"/>
          <a:chExt cx="0" cy="0"/>
        </a:xfrm>
      </p:grpSpPr>
      <p:sp>
        <p:nvSpPr>
          <p:cNvPr id="1885" name="Shape 1885"/>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886" name="Shape 188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4" name="Shape 1894"/>
        <p:cNvGrpSpPr/>
        <p:nvPr/>
      </p:nvGrpSpPr>
      <p:grpSpPr>
        <a:xfrm>
          <a:off x="0" y="0"/>
          <a:ext cx="0" cy="0"/>
          <a:chOff x="0" y="0"/>
          <a:chExt cx="0" cy="0"/>
        </a:xfrm>
      </p:grpSpPr>
      <p:sp>
        <p:nvSpPr>
          <p:cNvPr id="1895" name="Shape 1895"/>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896" name="Shape 189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4" name="Shape 1904"/>
        <p:cNvGrpSpPr/>
        <p:nvPr/>
      </p:nvGrpSpPr>
      <p:grpSpPr>
        <a:xfrm>
          <a:off x="0" y="0"/>
          <a:ext cx="0" cy="0"/>
          <a:chOff x="0" y="0"/>
          <a:chExt cx="0" cy="0"/>
        </a:xfrm>
      </p:grpSpPr>
      <p:sp>
        <p:nvSpPr>
          <p:cNvPr id="1905" name="Shape 1905"/>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906" name="Shape 190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6" name="Shape 1916"/>
        <p:cNvGrpSpPr/>
        <p:nvPr/>
      </p:nvGrpSpPr>
      <p:grpSpPr>
        <a:xfrm>
          <a:off x="0" y="0"/>
          <a:ext cx="0" cy="0"/>
          <a:chOff x="0" y="0"/>
          <a:chExt cx="0" cy="0"/>
        </a:xfrm>
      </p:grpSpPr>
      <p:sp>
        <p:nvSpPr>
          <p:cNvPr id="1917" name="Shape 191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918" name="Shape 191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5" name="Shape 1925"/>
        <p:cNvGrpSpPr/>
        <p:nvPr/>
      </p:nvGrpSpPr>
      <p:grpSpPr>
        <a:xfrm>
          <a:off x="0" y="0"/>
          <a:ext cx="0" cy="0"/>
          <a:chOff x="0" y="0"/>
          <a:chExt cx="0" cy="0"/>
        </a:xfrm>
      </p:grpSpPr>
      <p:sp>
        <p:nvSpPr>
          <p:cNvPr id="1926" name="Shape 192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927" name="Shape 192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Shape 45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Shape 455"/>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56" name="Shape 456"/>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5" name="Shape 1935"/>
        <p:cNvGrpSpPr/>
        <p:nvPr/>
      </p:nvGrpSpPr>
      <p:grpSpPr>
        <a:xfrm>
          <a:off x="0" y="0"/>
          <a:ext cx="0" cy="0"/>
          <a:chOff x="0" y="0"/>
          <a:chExt cx="0" cy="0"/>
        </a:xfrm>
      </p:grpSpPr>
      <p:sp>
        <p:nvSpPr>
          <p:cNvPr id="1936" name="Shape 193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937" name="Shape 193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6" name="Shape 1946"/>
        <p:cNvGrpSpPr/>
        <p:nvPr/>
      </p:nvGrpSpPr>
      <p:grpSpPr>
        <a:xfrm>
          <a:off x="0" y="0"/>
          <a:ext cx="0" cy="0"/>
          <a:chOff x="0" y="0"/>
          <a:chExt cx="0" cy="0"/>
        </a:xfrm>
      </p:grpSpPr>
      <p:sp>
        <p:nvSpPr>
          <p:cNvPr id="1947" name="Shape 194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948" name="Shape 194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5" name="Shape 1955"/>
        <p:cNvGrpSpPr/>
        <p:nvPr/>
      </p:nvGrpSpPr>
      <p:grpSpPr>
        <a:xfrm>
          <a:off x="0" y="0"/>
          <a:ext cx="0" cy="0"/>
          <a:chOff x="0" y="0"/>
          <a:chExt cx="0" cy="0"/>
        </a:xfrm>
      </p:grpSpPr>
      <p:sp>
        <p:nvSpPr>
          <p:cNvPr id="1956" name="Shape 195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957" name="Shape 195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4" name="Shape 1964"/>
        <p:cNvGrpSpPr/>
        <p:nvPr/>
      </p:nvGrpSpPr>
      <p:grpSpPr>
        <a:xfrm>
          <a:off x="0" y="0"/>
          <a:ext cx="0" cy="0"/>
          <a:chOff x="0" y="0"/>
          <a:chExt cx="0" cy="0"/>
        </a:xfrm>
      </p:grpSpPr>
      <p:sp>
        <p:nvSpPr>
          <p:cNvPr id="1965" name="Shape 1965"/>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966" name="Shape 196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7" name="Shape 1977"/>
        <p:cNvGrpSpPr/>
        <p:nvPr/>
      </p:nvGrpSpPr>
      <p:grpSpPr>
        <a:xfrm>
          <a:off x="0" y="0"/>
          <a:ext cx="0" cy="0"/>
          <a:chOff x="0" y="0"/>
          <a:chExt cx="0" cy="0"/>
        </a:xfrm>
      </p:grpSpPr>
      <p:sp>
        <p:nvSpPr>
          <p:cNvPr id="1978" name="Shape 197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9" name="Shape 1979"/>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980" name="Shape 198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7" name="Shape 1987"/>
        <p:cNvGrpSpPr/>
        <p:nvPr/>
      </p:nvGrpSpPr>
      <p:grpSpPr>
        <a:xfrm>
          <a:off x="0" y="0"/>
          <a:ext cx="0" cy="0"/>
          <a:chOff x="0" y="0"/>
          <a:chExt cx="0" cy="0"/>
        </a:xfrm>
      </p:grpSpPr>
      <p:sp>
        <p:nvSpPr>
          <p:cNvPr id="1988" name="Shape 198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989" name="Shape 198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7" name="Shape 1997"/>
        <p:cNvGrpSpPr/>
        <p:nvPr/>
      </p:nvGrpSpPr>
      <p:grpSpPr>
        <a:xfrm>
          <a:off x="0" y="0"/>
          <a:ext cx="0" cy="0"/>
          <a:chOff x="0" y="0"/>
          <a:chExt cx="0" cy="0"/>
        </a:xfrm>
      </p:grpSpPr>
      <p:sp>
        <p:nvSpPr>
          <p:cNvPr id="1998" name="Shape 199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999" name="Shape 199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7" name="Shape 2007"/>
        <p:cNvGrpSpPr/>
        <p:nvPr/>
      </p:nvGrpSpPr>
      <p:grpSpPr>
        <a:xfrm>
          <a:off x="0" y="0"/>
          <a:ext cx="0" cy="0"/>
          <a:chOff x="0" y="0"/>
          <a:chExt cx="0" cy="0"/>
        </a:xfrm>
      </p:grpSpPr>
      <p:sp>
        <p:nvSpPr>
          <p:cNvPr id="2008" name="Shape 200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009" name="Shape 200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7" name="Shape 2017"/>
        <p:cNvGrpSpPr/>
        <p:nvPr/>
      </p:nvGrpSpPr>
      <p:grpSpPr>
        <a:xfrm>
          <a:off x="0" y="0"/>
          <a:ext cx="0" cy="0"/>
          <a:chOff x="0" y="0"/>
          <a:chExt cx="0" cy="0"/>
        </a:xfrm>
      </p:grpSpPr>
      <p:sp>
        <p:nvSpPr>
          <p:cNvPr id="2018" name="Shape 201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9" name="Shape 2019"/>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Lato"/>
              <a:buNone/>
            </a:pPr>
            <a:r>
              <a:rPr b="0" i="0" lang="en-US" sz="1200" u="none" cap="none" strike="noStrike">
                <a:solidFill>
                  <a:srgbClr val="000000"/>
                </a:solidFill>
                <a:latin typeface="Lato"/>
                <a:ea typeface="Lato"/>
                <a:cs typeface="Lato"/>
                <a:sym typeface="Lato"/>
              </a:rPr>
              <a:t>To understand this, let’s take a scenario.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20" name="Shape 202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8" name="Shape 2028"/>
        <p:cNvGrpSpPr/>
        <p:nvPr/>
      </p:nvGrpSpPr>
      <p:grpSpPr>
        <a:xfrm>
          <a:off x="0" y="0"/>
          <a:ext cx="0" cy="0"/>
          <a:chOff x="0" y="0"/>
          <a:chExt cx="0" cy="0"/>
        </a:xfrm>
      </p:grpSpPr>
      <p:sp>
        <p:nvSpPr>
          <p:cNvPr id="2029" name="Shape 202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0" name="Shape 2030"/>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rgbClr val="000000"/>
                </a:solidFill>
                <a:latin typeface="Lato"/>
                <a:ea typeface="Lato"/>
                <a:cs typeface="Lato"/>
                <a:sym typeface="Lato"/>
              </a:rPr>
              <a:t>But a small thing first: There are various characters, which would have special meaning when they are used in regular expression. To avoid any confusion while dealing with regular expressions, we would use Raw Strings as r'expression'.</a:t>
            </a:r>
            <a:endParaRPr b="0" i="0" sz="1200" u="none" cap="none" strike="noStrike">
              <a:solidFill>
                <a:schemeClr val="dk1"/>
              </a:solidFill>
              <a:latin typeface="Calibri"/>
              <a:ea typeface="Calibri"/>
              <a:cs typeface="Calibri"/>
              <a:sym typeface="Calibri"/>
            </a:endParaRPr>
          </a:p>
        </p:txBody>
      </p:sp>
      <p:sp>
        <p:nvSpPr>
          <p:cNvPr id="2031" name="Shape 2031"/>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Shape 46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Shape 461"/>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Lato"/>
              <a:buNone/>
            </a:pPr>
            <a:r>
              <a:rPr b="0" i="0" lang="en-US" sz="1200" u="none" cap="none" strike="noStrike">
                <a:solidFill>
                  <a:srgbClr val="000000"/>
                </a:solidFill>
                <a:latin typeface="Lato"/>
                <a:ea typeface="Lato"/>
                <a:cs typeface="Lato"/>
                <a:sym typeface="Lato"/>
              </a:rPr>
              <a:t>To understand this, let’s take a scenario.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62" name="Shape 462"/>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9" name="Shape 2039"/>
        <p:cNvGrpSpPr/>
        <p:nvPr/>
      </p:nvGrpSpPr>
      <p:grpSpPr>
        <a:xfrm>
          <a:off x="0" y="0"/>
          <a:ext cx="0" cy="0"/>
          <a:chOff x="0" y="0"/>
          <a:chExt cx="0" cy="0"/>
        </a:xfrm>
      </p:grpSpPr>
      <p:sp>
        <p:nvSpPr>
          <p:cNvPr id="2040" name="Shape 204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1" name="Shape 2041"/>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Lato"/>
              <a:buNone/>
            </a:pPr>
            <a:r>
              <a:rPr b="0" i="0" lang="en-US" sz="1200" u="none" cap="none" strike="noStrike">
                <a:solidFill>
                  <a:srgbClr val="000000"/>
                </a:solidFill>
                <a:latin typeface="Lato"/>
                <a:ea typeface="Lato"/>
                <a:cs typeface="Lato"/>
                <a:sym typeface="Lato"/>
              </a:rPr>
              <a:t>To understand this, let’s take a scenario.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42" name="Shape 2042"/>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0" name="Shape 2050"/>
        <p:cNvGrpSpPr/>
        <p:nvPr/>
      </p:nvGrpSpPr>
      <p:grpSpPr>
        <a:xfrm>
          <a:off x="0" y="0"/>
          <a:ext cx="0" cy="0"/>
          <a:chOff x="0" y="0"/>
          <a:chExt cx="0" cy="0"/>
        </a:xfrm>
      </p:grpSpPr>
      <p:sp>
        <p:nvSpPr>
          <p:cNvPr id="2051" name="Shape 205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2" name="Shape 2052"/>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Lato"/>
              <a:buNone/>
            </a:pPr>
            <a:r>
              <a:rPr b="0" i="0" lang="en-US" sz="1200" u="none" cap="none" strike="noStrike">
                <a:solidFill>
                  <a:srgbClr val="000000"/>
                </a:solidFill>
                <a:latin typeface="Lato"/>
                <a:ea typeface="Lato"/>
                <a:cs typeface="Lato"/>
                <a:sym typeface="Lato"/>
              </a:rPr>
              <a:t>To understand this, let’s take a scenario.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53" name="Shape 2053"/>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1" name="Shape 2061"/>
        <p:cNvGrpSpPr/>
        <p:nvPr/>
      </p:nvGrpSpPr>
      <p:grpSpPr>
        <a:xfrm>
          <a:off x="0" y="0"/>
          <a:ext cx="0" cy="0"/>
          <a:chOff x="0" y="0"/>
          <a:chExt cx="0" cy="0"/>
        </a:xfrm>
      </p:grpSpPr>
      <p:sp>
        <p:nvSpPr>
          <p:cNvPr id="2062" name="Shape 206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3" name="Shape 2063"/>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rgbClr val="000000"/>
                </a:solidFill>
                <a:latin typeface="Lato"/>
                <a:ea typeface="Lato"/>
                <a:cs typeface="Lato"/>
                <a:sym typeface="Lato"/>
              </a:rPr>
              <a:t>Above, it shows that pattern match has been found. </a:t>
            </a:r>
            <a:endParaRPr b="0" i="0" sz="1200" u="none" cap="none" strike="noStrike">
              <a:solidFill>
                <a:schemeClr val="dk1"/>
              </a:solidFill>
              <a:latin typeface="Calibri"/>
              <a:ea typeface="Calibri"/>
              <a:cs typeface="Calibri"/>
              <a:sym typeface="Calibri"/>
            </a:endParaRPr>
          </a:p>
        </p:txBody>
      </p:sp>
      <p:sp>
        <p:nvSpPr>
          <p:cNvPr id="2064" name="Shape 2064"/>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2" name="Shape 2072"/>
        <p:cNvGrpSpPr/>
        <p:nvPr/>
      </p:nvGrpSpPr>
      <p:grpSpPr>
        <a:xfrm>
          <a:off x="0" y="0"/>
          <a:ext cx="0" cy="0"/>
          <a:chOff x="0" y="0"/>
          <a:chExt cx="0" cy="0"/>
        </a:xfrm>
      </p:grpSpPr>
      <p:sp>
        <p:nvSpPr>
          <p:cNvPr id="2073" name="Shape 207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4" name="Shape 207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75" name="Shape 207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3" name="Shape 2083"/>
        <p:cNvGrpSpPr/>
        <p:nvPr/>
      </p:nvGrpSpPr>
      <p:grpSpPr>
        <a:xfrm>
          <a:off x="0" y="0"/>
          <a:ext cx="0" cy="0"/>
          <a:chOff x="0" y="0"/>
          <a:chExt cx="0" cy="0"/>
        </a:xfrm>
      </p:grpSpPr>
      <p:sp>
        <p:nvSpPr>
          <p:cNvPr id="2084" name="Shape 208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5" name="Shape 2085"/>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86" name="Shape 2086"/>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4" name="Shape 2094"/>
        <p:cNvGrpSpPr/>
        <p:nvPr/>
      </p:nvGrpSpPr>
      <p:grpSpPr>
        <a:xfrm>
          <a:off x="0" y="0"/>
          <a:ext cx="0" cy="0"/>
          <a:chOff x="0" y="0"/>
          <a:chExt cx="0" cy="0"/>
        </a:xfrm>
      </p:grpSpPr>
      <p:sp>
        <p:nvSpPr>
          <p:cNvPr id="2095" name="Shape 209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6" name="Shape 2096"/>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Above you can see that start and end position of matching pattern ‘AV’ in the string and sometime it helps a lot while performing manipulation with the string.</a:t>
            </a:r>
            <a:endParaRPr b="0" i="0" sz="1200" u="none" cap="none" strike="noStrike">
              <a:solidFill>
                <a:schemeClr val="dk1"/>
              </a:solidFill>
              <a:latin typeface="Calibri"/>
              <a:ea typeface="Calibri"/>
              <a:cs typeface="Calibri"/>
              <a:sym typeface="Calibri"/>
            </a:endParaRPr>
          </a:p>
        </p:txBody>
      </p:sp>
      <p:sp>
        <p:nvSpPr>
          <p:cNvPr id="2097" name="Shape 209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5" name="Shape 2105"/>
        <p:cNvGrpSpPr/>
        <p:nvPr/>
      </p:nvGrpSpPr>
      <p:grpSpPr>
        <a:xfrm>
          <a:off x="0" y="0"/>
          <a:ext cx="0" cy="0"/>
          <a:chOff x="0" y="0"/>
          <a:chExt cx="0" cy="0"/>
        </a:xfrm>
      </p:grpSpPr>
      <p:sp>
        <p:nvSpPr>
          <p:cNvPr id="2106" name="Shape 210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7" name="Shape 2107"/>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Lato"/>
              <a:buNone/>
            </a:pPr>
            <a:r>
              <a:rPr b="0" i="0" lang="en-US" sz="1200" u="none" cap="none" strike="noStrike">
                <a:solidFill>
                  <a:srgbClr val="000000"/>
                </a:solidFill>
                <a:latin typeface="Lato"/>
                <a:ea typeface="Lato"/>
                <a:cs typeface="Lato"/>
                <a:sym typeface="Lato"/>
              </a:rPr>
              <a:t>To understand this, let’s take a scenario.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08" name="Shape 2108"/>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6" name="Shape 2116"/>
        <p:cNvGrpSpPr/>
        <p:nvPr/>
      </p:nvGrpSpPr>
      <p:grpSpPr>
        <a:xfrm>
          <a:off x="0" y="0"/>
          <a:ext cx="0" cy="0"/>
          <a:chOff x="0" y="0"/>
          <a:chExt cx="0" cy="0"/>
        </a:xfrm>
      </p:grpSpPr>
      <p:sp>
        <p:nvSpPr>
          <p:cNvPr id="2117" name="Shape 211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8" name="Shape 2118"/>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Lato"/>
              <a:buNone/>
            </a:pPr>
            <a:r>
              <a:rPr b="0" i="0" lang="en-US" sz="1200" u="none" cap="none" strike="noStrike">
                <a:solidFill>
                  <a:srgbClr val="000000"/>
                </a:solidFill>
                <a:latin typeface="Lato"/>
                <a:ea typeface="Lato"/>
                <a:cs typeface="Lato"/>
                <a:sym typeface="Lato"/>
              </a:rPr>
              <a:t>To understand this, let’s take a scenario.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19" name="Shape 2119"/>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7" name="Shape 2127"/>
        <p:cNvGrpSpPr/>
        <p:nvPr/>
      </p:nvGrpSpPr>
      <p:grpSpPr>
        <a:xfrm>
          <a:off x="0" y="0"/>
          <a:ext cx="0" cy="0"/>
          <a:chOff x="0" y="0"/>
          <a:chExt cx="0" cy="0"/>
        </a:xfrm>
      </p:grpSpPr>
      <p:sp>
        <p:nvSpPr>
          <p:cNvPr id="2128" name="Shape 212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9" name="Shape 2129"/>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Lato"/>
              <a:buNone/>
            </a:pPr>
            <a:r>
              <a:rPr b="0" i="0" lang="en-US" sz="1200" u="none" cap="none" strike="noStrike">
                <a:solidFill>
                  <a:srgbClr val="000000"/>
                </a:solidFill>
                <a:latin typeface="Lato"/>
                <a:ea typeface="Lato"/>
                <a:cs typeface="Lato"/>
                <a:sym typeface="Lato"/>
              </a:rPr>
              <a:t>To understand this, let’s take a scenario.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30" name="Shape 213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8" name="Shape 2138"/>
        <p:cNvGrpSpPr/>
        <p:nvPr/>
      </p:nvGrpSpPr>
      <p:grpSpPr>
        <a:xfrm>
          <a:off x="0" y="0"/>
          <a:ext cx="0" cy="0"/>
          <a:chOff x="0" y="0"/>
          <a:chExt cx="0" cy="0"/>
        </a:xfrm>
      </p:grpSpPr>
      <p:sp>
        <p:nvSpPr>
          <p:cNvPr id="2139" name="Shape 213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0" name="Shape 2140"/>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41" name="Shape 2141"/>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Shape 47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Shape 472"/>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rgbClr val="000000"/>
                </a:solidFill>
                <a:latin typeface="Lato"/>
                <a:ea typeface="Lato"/>
                <a:cs typeface="Lato"/>
                <a:sym typeface="Lato"/>
              </a:rPr>
              <a:t>One way to remember how slices work is to think of the indices as pointing between characters, with the left edge of the first character numbered 0. Then the right edge of the last character of a string of n characters has index n. </a:t>
            </a:r>
            <a:r>
              <a:rPr lang="en-US">
                <a:solidFill>
                  <a:srgbClr val="000000"/>
                </a:solidFill>
                <a:latin typeface="Arial"/>
                <a:ea typeface="Arial"/>
                <a:cs typeface="Arial"/>
                <a:sym typeface="Arial"/>
              </a:rPr>
              <a:t>for example:</a:t>
            </a:r>
            <a:endParaRPr>
              <a:solidFill>
                <a:srgbClr val="000000"/>
              </a:solidFill>
              <a:latin typeface="Arial"/>
              <a:ea typeface="Arial"/>
              <a:cs typeface="Arial"/>
              <a:sym typeface="Arial"/>
            </a:endParaRPr>
          </a:p>
          <a:p>
            <a:pPr indent="0" lvl="0" marL="50800" marR="50800" rtl="0">
              <a:lnSpc>
                <a:spcPct val="97500"/>
              </a:lnSpc>
              <a:spcBef>
                <a:spcPts val="0"/>
              </a:spcBef>
              <a:spcAft>
                <a:spcPts val="0"/>
              </a:spcAft>
              <a:buClr>
                <a:srgbClr val="000000"/>
              </a:buClr>
              <a:buSzPts val="1100"/>
              <a:buFont typeface="Arial"/>
              <a:buNone/>
            </a:pPr>
            <a:r>
              <a:rPr lang="en-US">
                <a:solidFill>
                  <a:srgbClr val="666666"/>
                </a:solidFill>
                <a:highlight>
                  <a:srgbClr val="EEFFCC"/>
                </a:highlight>
                <a:latin typeface="Arial"/>
                <a:ea typeface="Arial"/>
                <a:cs typeface="Arial"/>
                <a:sym typeface="Arial"/>
              </a:rPr>
              <a:t>+---+---+---+---+---+---+</a:t>
            </a:r>
            <a:br>
              <a:rPr lang="en-US">
                <a:solidFill>
                  <a:srgbClr val="333333"/>
                </a:solidFill>
                <a:highlight>
                  <a:srgbClr val="EEFFCC"/>
                </a:highlight>
                <a:latin typeface="Arial"/>
                <a:ea typeface="Arial"/>
                <a:cs typeface="Arial"/>
                <a:sym typeface="Arial"/>
              </a:rPr>
            </a:br>
            <a:r>
              <a:rPr lang="en-US">
                <a:solidFill>
                  <a:srgbClr val="333333"/>
                </a:solidFill>
                <a:highlight>
                  <a:srgbClr val="EEFFCC"/>
                </a:highlight>
                <a:latin typeface="Arial"/>
                <a:ea typeface="Arial"/>
                <a:cs typeface="Arial"/>
                <a:sym typeface="Arial"/>
              </a:rPr>
              <a:t> </a:t>
            </a:r>
            <a:r>
              <a:rPr lang="en-US">
                <a:solidFill>
                  <a:srgbClr val="666666"/>
                </a:solidFill>
                <a:highlight>
                  <a:srgbClr val="EEFFCC"/>
                </a:highlight>
                <a:latin typeface="Arial"/>
                <a:ea typeface="Arial"/>
                <a:cs typeface="Arial"/>
                <a:sym typeface="Arial"/>
              </a:rPr>
              <a:t>|</a:t>
            </a:r>
            <a:r>
              <a:rPr lang="en-US">
                <a:solidFill>
                  <a:srgbClr val="333333"/>
                </a:solidFill>
                <a:highlight>
                  <a:srgbClr val="EEFFCC"/>
                </a:highlight>
                <a:latin typeface="Arial"/>
                <a:ea typeface="Arial"/>
                <a:cs typeface="Arial"/>
                <a:sym typeface="Arial"/>
              </a:rPr>
              <a:t> P </a:t>
            </a:r>
            <a:r>
              <a:rPr lang="en-US">
                <a:solidFill>
                  <a:srgbClr val="666666"/>
                </a:solidFill>
                <a:highlight>
                  <a:srgbClr val="EEFFCC"/>
                </a:highlight>
                <a:latin typeface="Arial"/>
                <a:ea typeface="Arial"/>
                <a:cs typeface="Arial"/>
                <a:sym typeface="Arial"/>
              </a:rPr>
              <a:t>|</a:t>
            </a:r>
            <a:r>
              <a:rPr lang="en-US">
                <a:solidFill>
                  <a:srgbClr val="333333"/>
                </a:solidFill>
                <a:highlight>
                  <a:srgbClr val="EEFFCC"/>
                </a:highlight>
                <a:latin typeface="Arial"/>
                <a:ea typeface="Arial"/>
                <a:cs typeface="Arial"/>
                <a:sym typeface="Arial"/>
              </a:rPr>
              <a:t> y </a:t>
            </a:r>
            <a:r>
              <a:rPr lang="en-US">
                <a:solidFill>
                  <a:srgbClr val="666666"/>
                </a:solidFill>
                <a:highlight>
                  <a:srgbClr val="EEFFCC"/>
                </a:highlight>
                <a:latin typeface="Arial"/>
                <a:ea typeface="Arial"/>
                <a:cs typeface="Arial"/>
                <a:sym typeface="Arial"/>
              </a:rPr>
              <a:t>|</a:t>
            </a:r>
            <a:r>
              <a:rPr lang="en-US">
                <a:solidFill>
                  <a:srgbClr val="333333"/>
                </a:solidFill>
                <a:highlight>
                  <a:srgbClr val="EEFFCC"/>
                </a:highlight>
                <a:latin typeface="Arial"/>
                <a:ea typeface="Arial"/>
                <a:cs typeface="Arial"/>
                <a:sym typeface="Arial"/>
              </a:rPr>
              <a:t> t </a:t>
            </a:r>
            <a:r>
              <a:rPr lang="en-US">
                <a:solidFill>
                  <a:srgbClr val="666666"/>
                </a:solidFill>
                <a:highlight>
                  <a:srgbClr val="EEFFCC"/>
                </a:highlight>
                <a:latin typeface="Arial"/>
                <a:ea typeface="Arial"/>
                <a:cs typeface="Arial"/>
                <a:sym typeface="Arial"/>
              </a:rPr>
              <a:t>|</a:t>
            </a:r>
            <a:r>
              <a:rPr lang="en-US">
                <a:solidFill>
                  <a:srgbClr val="333333"/>
                </a:solidFill>
                <a:highlight>
                  <a:srgbClr val="EEFFCC"/>
                </a:highlight>
                <a:latin typeface="Arial"/>
                <a:ea typeface="Arial"/>
                <a:cs typeface="Arial"/>
                <a:sym typeface="Arial"/>
              </a:rPr>
              <a:t> h </a:t>
            </a:r>
            <a:r>
              <a:rPr lang="en-US">
                <a:solidFill>
                  <a:srgbClr val="666666"/>
                </a:solidFill>
                <a:highlight>
                  <a:srgbClr val="EEFFCC"/>
                </a:highlight>
                <a:latin typeface="Arial"/>
                <a:ea typeface="Arial"/>
                <a:cs typeface="Arial"/>
                <a:sym typeface="Arial"/>
              </a:rPr>
              <a:t>|</a:t>
            </a:r>
            <a:r>
              <a:rPr lang="en-US">
                <a:solidFill>
                  <a:srgbClr val="333333"/>
                </a:solidFill>
                <a:highlight>
                  <a:srgbClr val="EEFFCC"/>
                </a:highlight>
                <a:latin typeface="Arial"/>
                <a:ea typeface="Arial"/>
                <a:cs typeface="Arial"/>
                <a:sym typeface="Arial"/>
              </a:rPr>
              <a:t> o </a:t>
            </a:r>
            <a:r>
              <a:rPr lang="en-US">
                <a:solidFill>
                  <a:srgbClr val="666666"/>
                </a:solidFill>
                <a:highlight>
                  <a:srgbClr val="EEFFCC"/>
                </a:highlight>
                <a:latin typeface="Arial"/>
                <a:ea typeface="Arial"/>
                <a:cs typeface="Arial"/>
                <a:sym typeface="Arial"/>
              </a:rPr>
              <a:t>|</a:t>
            </a:r>
            <a:r>
              <a:rPr lang="en-US">
                <a:solidFill>
                  <a:srgbClr val="333333"/>
                </a:solidFill>
                <a:highlight>
                  <a:srgbClr val="EEFFCC"/>
                </a:highlight>
                <a:latin typeface="Arial"/>
                <a:ea typeface="Arial"/>
                <a:cs typeface="Arial"/>
                <a:sym typeface="Arial"/>
              </a:rPr>
              <a:t> n </a:t>
            </a:r>
            <a:r>
              <a:rPr lang="en-US">
                <a:solidFill>
                  <a:srgbClr val="666666"/>
                </a:solidFill>
                <a:highlight>
                  <a:srgbClr val="EEFFCC"/>
                </a:highlight>
                <a:latin typeface="Arial"/>
                <a:ea typeface="Arial"/>
                <a:cs typeface="Arial"/>
                <a:sym typeface="Arial"/>
              </a:rPr>
              <a:t>|</a:t>
            </a:r>
            <a:br>
              <a:rPr lang="en-US">
                <a:solidFill>
                  <a:srgbClr val="333333"/>
                </a:solidFill>
                <a:highlight>
                  <a:srgbClr val="EEFFCC"/>
                </a:highlight>
                <a:latin typeface="Arial"/>
                <a:ea typeface="Arial"/>
                <a:cs typeface="Arial"/>
                <a:sym typeface="Arial"/>
              </a:rPr>
            </a:br>
            <a:r>
              <a:rPr lang="en-US">
                <a:solidFill>
                  <a:srgbClr val="333333"/>
                </a:solidFill>
                <a:highlight>
                  <a:srgbClr val="EEFFCC"/>
                </a:highlight>
                <a:latin typeface="Arial"/>
                <a:ea typeface="Arial"/>
                <a:cs typeface="Arial"/>
                <a:sym typeface="Arial"/>
              </a:rPr>
              <a:t> </a:t>
            </a:r>
            <a:r>
              <a:rPr lang="en-US">
                <a:solidFill>
                  <a:srgbClr val="666666"/>
                </a:solidFill>
                <a:highlight>
                  <a:srgbClr val="EEFFCC"/>
                </a:highlight>
                <a:latin typeface="Arial"/>
                <a:ea typeface="Arial"/>
                <a:cs typeface="Arial"/>
                <a:sym typeface="Arial"/>
              </a:rPr>
              <a:t>+---+---+---+---+---+---+</a:t>
            </a:r>
            <a:br>
              <a:rPr lang="en-US">
                <a:solidFill>
                  <a:srgbClr val="333333"/>
                </a:solidFill>
                <a:highlight>
                  <a:srgbClr val="EEFFCC"/>
                </a:highlight>
                <a:latin typeface="Arial"/>
                <a:ea typeface="Arial"/>
                <a:cs typeface="Arial"/>
                <a:sym typeface="Arial"/>
              </a:rPr>
            </a:br>
            <a:r>
              <a:rPr lang="en-US">
                <a:solidFill>
                  <a:srgbClr val="333333"/>
                </a:solidFill>
                <a:highlight>
                  <a:srgbClr val="EEFFCC"/>
                </a:highlight>
                <a:latin typeface="Arial"/>
                <a:ea typeface="Arial"/>
                <a:cs typeface="Arial"/>
                <a:sym typeface="Arial"/>
              </a:rPr>
              <a:t> </a:t>
            </a:r>
            <a:r>
              <a:rPr lang="en-US">
                <a:solidFill>
                  <a:srgbClr val="208050"/>
                </a:solidFill>
                <a:highlight>
                  <a:srgbClr val="EEFFCC"/>
                </a:highlight>
                <a:latin typeface="Arial"/>
                <a:ea typeface="Arial"/>
                <a:cs typeface="Arial"/>
                <a:sym typeface="Arial"/>
              </a:rPr>
              <a:t>0</a:t>
            </a:r>
            <a:r>
              <a:rPr lang="en-US">
                <a:solidFill>
                  <a:srgbClr val="333333"/>
                </a:solidFill>
                <a:highlight>
                  <a:srgbClr val="EEFFCC"/>
                </a:highlight>
                <a:latin typeface="Arial"/>
                <a:ea typeface="Arial"/>
                <a:cs typeface="Arial"/>
                <a:sym typeface="Arial"/>
              </a:rPr>
              <a:t>   </a:t>
            </a:r>
            <a:r>
              <a:rPr lang="en-US">
                <a:solidFill>
                  <a:srgbClr val="208050"/>
                </a:solidFill>
                <a:highlight>
                  <a:srgbClr val="EEFFCC"/>
                </a:highlight>
                <a:latin typeface="Arial"/>
                <a:ea typeface="Arial"/>
                <a:cs typeface="Arial"/>
                <a:sym typeface="Arial"/>
              </a:rPr>
              <a:t>1</a:t>
            </a:r>
            <a:r>
              <a:rPr lang="en-US">
                <a:solidFill>
                  <a:srgbClr val="333333"/>
                </a:solidFill>
                <a:highlight>
                  <a:srgbClr val="EEFFCC"/>
                </a:highlight>
                <a:latin typeface="Arial"/>
                <a:ea typeface="Arial"/>
                <a:cs typeface="Arial"/>
                <a:sym typeface="Arial"/>
              </a:rPr>
              <a:t>   </a:t>
            </a:r>
            <a:r>
              <a:rPr lang="en-US">
                <a:solidFill>
                  <a:srgbClr val="208050"/>
                </a:solidFill>
                <a:highlight>
                  <a:srgbClr val="EEFFCC"/>
                </a:highlight>
                <a:latin typeface="Arial"/>
                <a:ea typeface="Arial"/>
                <a:cs typeface="Arial"/>
                <a:sym typeface="Arial"/>
              </a:rPr>
              <a:t>2</a:t>
            </a:r>
            <a:r>
              <a:rPr lang="en-US">
                <a:solidFill>
                  <a:srgbClr val="333333"/>
                </a:solidFill>
                <a:highlight>
                  <a:srgbClr val="EEFFCC"/>
                </a:highlight>
                <a:latin typeface="Arial"/>
                <a:ea typeface="Arial"/>
                <a:cs typeface="Arial"/>
                <a:sym typeface="Arial"/>
              </a:rPr>
              <a:t>   </a:t>
            </a:r>
            <a:r>
              <a:rPr lang="en-US">
                <a:solidFill>
                  <a:srgbClr val="208050"/>
                </a:solidFill>
                <a:highlight>
                  <a:srgbClr val="EEFFCC"/>
                </a:highlight>
                <a:latin typeface="Arial"/>
                <a:ea typeface="Arial"/>
                <a:cs typeface="Arial"/>
                <a:sym typeface="Arial"/>
              </a:rPr>
              <a:t>3</a:t>
            </a:r>
            <a:r>
              <a:rPr lang="en-US">
                <a:solidFill>
                  <a:srgbClr val="333333"/>
                </a:solidFill>
                <a:highlight>
                  <a:srgbClr val="EEFFCC"/>
                </a:highlight>
                <a:latin typeface="Arial"/>
                <a:ea typeface="Arial"/>
                <a:cs typeface="Arial"/>
                <a:sym typeface="Arial"/>
              </a:rPr>
              <a:t>   </a:t>
            </a:r>
            <a:r>
              <a:rPr lang="en-US">
                <a:solidFill>
                  <a:srgbClr val="208050"/>
                </a:solidFill>
                <a:highlight>
                  <a:srgbClr val="EEFFCC"/>
                </a:highlight>
                <a:latin typeface="Arial"/>
                <a:ea typeface="Arial"/>
                <a:cs typeface="Arial"/>
                <a:sym typeface="Arial"/>
              </a:rPr>
              <a:t>4</a:t>
            </a:r>
            <a:r>
              <a:rPr lang="en-US">
                <a:solidFill>
                  <a:srgbClr val="333333"/>
                </a:solidFill>
                <a:highlight>
                  <a:srgbClr val="EEFFCC"/>
                </a:highlight>
                <a:latin typeface="Arial"/>
                <a:ea typeface="Arial"/>
                <a:cs typeface="Arial"/>
                <a:sym typeface="Arial"/>
              </a:rPr>
              <a:t>   </a:t>
            </a:r>
            <a:r>
              <a:rPr lang="en-US">
                <a:solidFill>
                  <a:srgbClr val="208050"/>
                </a:solidFill>
                <a:highlight>
                  <a:srgbClr val="EEFFCC"/>
                </a:highlight>
                <a:latin typeface="Arial"/>
                <a:ea typeface="Arial"/>
                <a:cs typeface="Arial"/>
                <a:sym typeface="Arial"/>
              </a:rPr>
              <a:t>5</a:t>
            </a:r>
            <a:r>
              <a:rPr lang="en-US">
                <a:solidFill>
                  <a:srgbClr val="333333"/>
                </a:solidFill>
                <a:highlight>
                  <a:srgbClr val="EEFFCC"/>
                </a:highlight>
                <a:latin typeface="Arial"/>
                <a:ea typeface="Arial"/>
                <a:cs typeface="Arial"/>
                <a:sym typeface="Arial"/>
              </a:rPr>
              <a:t>   </a:t>
            </a:r>
            <a:r>
              <a:rPr lang="en-US">
                <a:solidFill>
                  <a:srgbClr val="208050"/>
                </a:solidFill>
                <a:highlight>
                  <a:srgbClr val="EEFFCC"/>
                </a:highlight>
                <a:latin typeface="Arial"/>
                <a:ea typeface="Arial"/>
                <a:cs typeface="Arial"/>
                <a:sym typeface="Arial"/>
              </a:rPr>
              <a:t>6</a:t>
            </a:r>
            <a:br>
              <a:rPr lang="en-US">
                <a:solidFill>
                  <a:srgbClr val="333333"/>
                </a:solidFill>
                <a:highlight>
                  <a:srgbClr val="EEFFCC"/>
                </a:highlight>
                <a:latin typeface="Arial"/>
                <a:ea typeface="Arial"/>
                <a:cs typeface="Arial"/>
                <a:sym typeface="Arial"/>
              </a:rPr>
            </a:br>
            <a:r>
              <a:rPr lang="en-US">
                <a:solidFill>
                  <a:srgbClr val="666666"/>
                </a:solidFill>
                <a:highlight>
                  <a:srgbClr val="EEFFCC"/>
                </a:highlight>
                <a:latin typeface="Arial"/>
                <a:ea typeface="Arial"/>
                <a:cs typeface="Arial"/>
                <a:sym typeface="Arial"/>
              </a:rPr>
              <a:t>-</a:t>
            </a:r>
            <a:r>
              <a:rPr lang="en-US">
                <a:solidFill>
                  <a:srgbClr val="208050"/>
                </a:solidFill>
                <a:highlight>
                  <a:srgbClr val="EEFFCC"/>
                </a:highlight>
                <a:latin typeface="Arial"/>
                <a:ea typeface="Arial"/>
                <a:cs typeface="Arial"/>
                <a:sym typeface="Arial"/>
              </a:rPr>
              <a:t>6</a:t>
            </a:r>
            <a:r>
              <a:rPr lang="en-US">
                <a:solidFill>
                  <a:srgbClr val="333333"/>
                </a:solidFill>
                <a:highlight>
                  <a:srgbClr val="EEFFCC"/>
                </a:highlight>
                <a:latin typeface="Arial"/>
                <a:ea typeface="Arial"/>
                <a:cs typeface="Arial"/>
                <a:sym typeface="Arial"/>
              </a:rPr>
              <a:t>  </a:t>
            </a:r>
            <a:r>
              <a:rPr lang="en-US">
                <a:solidFill>
                  <a:srgbClr val="666666"/>
                </a:solidFill>
                <a:highlight>
                  <a:srgbClr val="EEFFCC"/>
                </a:highlight>
                <a:latin typeface="Arial"/>
                <a:ea typeface="Arial"/>
                <a:cs typeface="Arial"/>
                <a:sym typeface="Arial"/>
              </a:rPr>
              <a:t>-</a:t>
            </a:r>
            <a:r>
              <a:rPr lang="en-US">
                <a:solidFill>
                  <a:srgbClr val="208050"/>
                </a:solidFill>
                <a:highlight>
                  <a:srgbClr val="EEFFCC"/>
                </a:highlight>
                <a:latin typeface="Arial"/>
                <a:ea typeface="Arial"/>
                <a:cs typeface="Arial"/>
                <a:sym typeface="Arial"/>
              </a:rPr>
              <a:t>5</a:t>
            </a:r>
            <a:r>
              <a:rPr lang="en-US">
                <a:solidFill>
                  <a:srgbClr val="333333"/>
                </a:solidFill>
                <a:highlight>
                  <a:srgbClr val="EEFFCC"/>
                </a:highlight>
                <a:latin typeface="Arial"/>
                <a:ea typeface="Arial"/>
                <a:cs typeface="Arial"/>
                <a:sym typeface="Arial"/>
              </a:rPr>
              <a:t>  </a:t>
            </a:r>
            <a:r>
              <a:rPr lang="en-US">
                <a:solidFill>
                  <a:srgbClr val="666666"/>
                </a:solidFill>
                <a:highlight>
                  <a:srgbClr val="EEFFCC"/>
                </a:highlight>
                <a:latin typeface="Arial"/>
                <a:ea typeface="Arial"/>
                <a:cs typeface="Arial"/>
                <a:sym typeface="Arial"/>
              </a:rPr>
              <a:t>-</a:t>
            </a:r>
            <a:r>
              <a:rPr lang="en-US">
                <a:solidFill>
                  <a:srgbClr val="208050"/>
                </a:solidFill>
                <a:highlight>
                  <a:srgbClr val="EEFFCC"/>
                </a:highlight>
                <a:latin typeface="Arial"/>
                <a:ea typeface="Arial"/>
                <a:cs typeface="Arial"/>
                <a:sym typeface="Arial"/>
              </a:rPr>
              <a:t>4</a:t>
            </a:r>
            <a:r>
              <a:rPr lang="en-US">
                <a:solidFill>
                  <a:srgbClr val="333333"/>
                </a:solidFill>
                <a:highlight>
                  <a:srgbClr val="EEFFCC"/>
                </a:highlight>
                <a:latin typeface="Arial"/>
                <a:ea typeface="Arial"/>
                <a:cs typeface="Arial"/>
                <a:sym typeface="Arial"/>
              </a:rPr>
              <a:t>  </a:t>
            </a:r>
            <a:r>
              <a:rPr lang="en-US">
                <a:solidFill>
                  <a:srgbClr val="666666"/>
                </a:solidFill>
                <a:highlight>
                  <a:srgbClr val="EEFFCC"/>
                </a:highlight>
                <a:latin typeface="Arial"/>
                <a:ea typeface="Arial"/>
                <a:cs typeface="Arial"/>
                <a:sym typeface="Arial"/>
              </a:rPr>
              <a:t>-</a:t>
            </a:r>
            <a:r>
              <a:rPr lang="en-US">
                <a:solidFill>
                  <a:srgbClr val="208050"/>
                </a:solidFill>
                <a:highlight>
                  <a:srgbClr val="EEFFCC"/>
                </a:highlight>
                <a:latin typeface="Arial"/>
                <a:ea typeface="Arial"/>
                <a:cs typeface="Arial"/>
                <a:sym typeface="Arial"/>
              </a:rPr>
              <a:t>3</a:t>
            </a:r>
            <a:r>
              <a:rPr lang="en-US">
                <a:solidFill>
                  <a:srgbClr val="333333"/>
                </a:solidFill>
                <a:highlight>
                  <a:srgbClr val="EEFFCC"/>
                </a:highlight>
                <a:latin typeface="Arial"/>
                <a:ea typeface="Arial"/>
                <a:cs typeface="Arial"/>
                <a:sym typeface="Arial"/>
              </a:rPr>
              <a:t>  </a:t>
            </a:r>
            <a:r>
              <a:rPr lang="en-US">
                <a:solidFill>
                  <a:srgbClr val="666666"/>
                </a:solidFill>
                <a:highlight>
                  <a:srgbClr val="EEFFCC"/>
                </a:highlight>
                <a:latin typeface="Arial"/>
                <a:ea typeface="Arial"/>
                <a:cs typeface="Arial"/>
                <a:sym typeface="Arial"/>
              </a:rPr>
              <a:t>-</a:t>
            </a:r>
            <a:r>
              <a:rPr lang="en-US">
                <a:solidFill>
                  <a:srgbClr val="208050"/>
                </a:solidFill>
                <a:highlight>
                  <a:srgbClr val="EEFFCC"/>
                </a:highlight>
                <a:latin typeface="Arial"/>
                <a:ea typeface="Arial"/>
                <a:cs typeface="Arial"/>
                <a:sym typeface="Arial"/>
              </a:rPr>
              <a:t>2</a:t>
            </a:r>
            <a:r>
              <a:rPr lang="en-US">
                <a:solidFill>
                  <a:srgbClr val="333333"/>
                </a:solidFill>
                <a:highlight>
                  <a:srgbClr val="EEFFCC"/>
                </a:highlight>
                <a:latin typeface="Arial"/>
                <a:ea typeface="Arial"/>
                <a:cs typeface="Arial"/>
                <a:sym typeface="Arial"/>
              </a:rPr>
              <a:t>  </a:t>
            </a:r>
            <a:r>
              <a:rPr lang="en-US">
                <a:solidFill>
                  <a:srgbClr val="666666"/>
                </a:solidFill>
                <a:highlight>
                  <a:srgbClr val="EEFFCC"/>
                </a:highlight>
                <a:latin typeface="Arial"/>
                <a:ea typeface="Arial"/>
                <a:cs typeface="Arial"/>
                <a:sym typeface="Arial"/>
              </a:rPr>
              <a:t>-</a:t>
            </a:r>
            <a:r>
              <a:rPr lang="en-US">
                <a:solidFill>
                  <a:srgbClr val="208050"/>
                </a:solidFill>
                <a:highlight>
                  <a:srgbClr val="EEFFCC"/>
                </a:highlight>
                <a:latin typeface="Arial"/>
                <a:ea typeface="Arial"/>
                <a:cs typeface="Arial"/>
                <a:sym typeface="Arial"/>
              </a:rPr>
              <a:t>1</a:t>
            </a:r>
            <a:endParaRPr>
              <a:solidFill>
                <a:srgbClr val="208050"/>
              </a:solidFill>
              <a:highlight>
                <a:srgbClr val="EEFFCC"/>
              </a:highlight>
              <a:latin typeface="Arial"/>
              <a:ea typeface="Arial"/>
              <a:cs typeface="Arial"/>
              <a:sym typeface="Arial"/>
            </a:endParaRPr>
          </a:p>
          <a:p>
            <a:pPr indent="0" lvl="0" marL="0" marR="0" rtl="0" algn="l">
              <a:spcBef>
                <a:spcPts val="0"/>
              </a:spcBef>
              <a:spcAft>
                <a:spcPts val="0"/>
              </a:spcAft>
              <a:buNone/>
            </a:pPr>
            <a:r>
              <a:t/>
            </a:r>
            <a:endParaRPr>
              <a:solidFill>
                <a:srgbClr val="000000"/>
              </a:solidFill>
              <a:latin typeface="Lato"/>
              <a:ea typeface="Lato"/>
              <a:cs typeface="Lato"/>
              <a:sym typeface="Lato"/>
            </a:endParaRPr>
          </a:p>
        </p:txBody>
      </p:sp>
      <p:sp>
        <p:nvSpPr>
          <p:cNvPr id="473" name="Shape 473"/>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9" name="Shape 2149"/>
        <p:cNvGrpSpPr/>
        <p:nvPr/>
      </p:nvGrpSpPr>
      <p:grpSpPr>
        <a:xfrm>
          <a:off x="0" y="0"/>
          <a:ext cx="0" cy="0"/>
          <a:chOff x="0" y="0"/>
          <a:chExt cx="0" cy="0"/>
        </a:xfrm>
      </p:grpSpPr>
      <p:sp>
        <p:nvSpPr>
          <p:cNvPr id="2150" name="Shape 215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1" name="Shape 2151"/>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Lato"/>
              <a:buNone/>
            </a:pPr>
            <a:r>
              <a:rPr b="0" i="0" lang="en-US" sz="1200" u="none" cap="none" strike="noStrike">
                <a:solidFill>
                  <a:srgbClr val="000000"/>
                </a:solidFill>
                <a:latin typeface="Lato"/>
                <a:ea typeface="Lato"/>
                <a:cs typeface="Lato"/>
                <a:sym typeface="Lato"/>
              </a:rPr>
              <a:t>To understand this, let’s take a scenario.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52" name="Shape 2152"/>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0" name="Shape 2160"/>
        <p:cNvGrpSpPr/>
        <p:nvPr/>
      </p:nvGrpSpPr>
      <p:grpSpPr>
        <a:xfrm>
          <a:off x="0" y="0"/>
          <a:ext cx="0" cy="0"/>
          <a:chOff x="0" y="0"/>
          <a:chExt cx="0" cy="0"/>
        </a:xfrm>
      </p:grpSpPr>
      <p:sp>
        <p:nvSpPr>
          <p:cNvPr id="2161" name="Shape 216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2" name="Shape 2162"/>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63" name="Shape 2163"/>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1" name="Shape 2171"/>
        <p:cNvGrpSpPr/>
        <p:nvPr/>
      </p:nvGrpSpPr>
      <p:grpSpPr>
        <a:xfrm>
          <a:off x="0" y="0"/>
          <a:ext cx="0" cy="0"/>
          <a:chOff x="0" y="0"/>
          <a:chExt cx="0" cy="0"/>
        </a:xfrm>
      </p:grpSpPr>
      <p:sp>
        <p:nvSpPr>
          <p:cNvPr id="2172" name="Shape 217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3" name="Shape 2173"/>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74" name="Shape 2174"/>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2" name="Shape 2182"/>
        <p:cNvGrpSpPr/>
        <p:nvPr/>
      </p:nvGrpSpPr>
      <p:grpSpPr>
        <a:xfrm>
          <a:off x="0" y="0"/>
          <a:ext cx="0" cy="0"/>
          <a:chOff x="0" y="0"/>
          <a:chExt cx="0" cy="0"/>
        </a:xfrm>
      </p:grpSpPr>
      <p:sp>
        <p:nvSpPr>
          <p:cNvPr id="2183" name="Shape 218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4" name="Shape 218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Lato"/>
              <a:buNone/>
            </a:pPr>
            <a:r>
              <a:rPr b="0" i="0" lang="en-US" sz="1200" u="none" cap="none" strike="noStrike">
                <a:solidFill>
                  <a:srgbClr val="000000"/>
                </a:solidFill>
                <a:latin typeface="Lato"/>
                <a:ea typeface="Lato"/>
                <a:cs typeface="Lato"/>
                <a:sym typeface="Lato"/>
              </a:rPr>
              <a:t>To understand this, let’s take a scenario.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85" name="Shape 218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3" name="Shape 2193"/>
        <p:cNvGrpSpPr/>
        <p:nvPr/>
      </p:nvGrpSpPr>
      <p:grpSpPr>
        <a:xfrm>
          <a:off x="0" y="0"/>
          <a:ext cx="0" cy="0"/>
          <a:chOff x="0" y="0"/>
          <a:chExt cx="0" cy="0"/>
        </a:xfrm>
      </p:grpSpPr>
      <p:sp>
        <p:nvSpPr>
          <p:cNvPr id="2194" name="Shape 219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5" name="Shape 2195"/>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96" name="Shape 2196"/>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4" name="Shape 2204"/>
        <p:cNvGrpSpPr/>
        <p:nvPr/>
      </p:nvGrpSpPr>
      <p:grpSpPr>
        <a:xfrm>
          <a:off x="0" y="0"/>
          <a:ext cx="0" cy="0"/>
          <a:chOff x="0" y="0"/>
          <a:chExt cx="0" cy="0"/>
        </a:xfrm>
      </p:grpSpPr>
      <p:sp>
        <p:nvSpPr>
          <p:cNvPr id="2205" name="Shape 220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6" name="Shape 2206"/>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Lato"/>
              <a:buNone/>
            </a:pPr>
            <a:r>
              <a:rPr b="0" i="0" lang="en-US" sz="1200" u="none" cap="none" strike="noStrike">
                <a:solidFill>
                  <a:srgbClr val="000000"/>
                </a:solidFill>
                <a:latin typeface="Lato"/>
                <a:ea typeface="Lato"/>
                <a:cs typeface="Lato"/>
                <a:sym typeface="Lato"/>
              </a:rPr>
              <a:t>To understand this, let’s take a scenario.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07" name="Shape 220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5" name="Shape 2215"/>
        <p:cNvGrpSpPr/>
        <p:nvPr/>
      </p:nvGrpSpPr>
      <p:grpSpPr>
        <a:xfrm>
          <a:off x="0" y="0"/>
          <a:ext cx="0" cy="0"/>
          <a:chOff x="0" y="0"/>
          <a:chExt cx="0" cy="0"/>
        </a:xfrm>
      </p:grpSpPr>
      <p:sp>
        <p:nvSpPr>
          <p:cNvPr id="2216" name="Shape 221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7" name="Shape 2217"/>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18" name="Shape 2218"/>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6" name="Shape 2226"/>
        <p:cNvGrpSpPr/>
        <p:nvPr/>
      </p:nvGrpSpPr>
      <p:grpSpPr>
        <a:xfrm>
          <a:off x="0" y="0"/>
          <a:ext cx="0" cy="0"/>
          <a:chOff x="0" y="0"/>
          <a:chExt cx="0" cy="0"/>
        </a:xfrm>
      </p:grpSpPr>
      <p:sp>
        <p:nvSpPr>
          <p:cNvPr id="2227" name="Shape 222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8" name="Shape 2228"/>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rgbClr val="000000"/>
                </a:solidFill>
                <a:latin typeface="Lato"/>
                <a:ea typeface="Lato"/>
                <a:cs typeface="Lato"/>
                <a:sym typeface="Lato"/>
              </a:rPr>
              <a:t>http://techtales.co/2017/09/05/dynamic-typing-vs-static-typing-mean/</a:t>
            </a:r>
            <a:endParaRPr b="0" i="0" sz="1200" u="none" cap="none" strike="noStrike">
              <a:solidFill>
                <a:schemeClr val="dk1"/>
              </a:solidFill>
              <a:latin typeface="Calibri"/>
              <a:ea typeface="Calibri"/>
              <a:cs typeface="Calibri"/>
              <a:sym typeface="Calibri"/>
            </a:endParaRPr>
          </a:p>
        </p:txBody>
      </p:sp>
      <p:sp>
        <p:nvSpPr>
          <p:cNvPr id="2229" name="Shape 2229"/>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7" name="Shape 2237"/>
        <p:cNvGrpSpPr/>
        <p:nvPr/>
      </p:nvGrpSpPr>
      <p:grpSpPr>
        <a:xfrm>
          <a:off x="0" y="0"/>
          <a:ext cx="0" cy="0"/>
          <a:chOff x="0" y="0"/>
          <a:chExt cx="0" cy="0"/>
        </a:xfrm>
      </p:grpSpPr>
      <p:sp>
        <p:nvSpPr>
          <p:cNvPr id="2238" name="Shape 223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9" name="Shape 2239"/>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rgbClr val="000000"/>
                </a:solidFill>
                <a:latin typeface="Lato"/>
                <a:ea typeface="Lato"/>
                <a:cs typeface="Lato"/>
                <a:sym typeface="Lato"/>
              </a:rPr>
              <a:t>http://techtales.co/2017/09/05/dynamic-typing-vs-static-typing-mean/</a:t>
            </a:r>
            <a:endParaRPr b="0" i="0" sz="1200" u="none" cap="none" strike="noStrike">
              <a:solidFill>
                <a:schemeClr val="dk1"/>
              </a:solidFill>
              <a:latin typeface="Calibri"/>
              <a:ea typeface="Calibri"/>
              <a:cs typeface="Calibri"/>
              <a:sym typeface="Calibri"/>
            </a:endParaRPr>
          </a:p>
        </p:txBody>
      </p:sp>
      <p:sp>
        <p:nvSpPr>
          <p:cNvPr id="2240" name="Shape 224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7" name="Shape 2247"/>
        <p:cNvGrpSpPr/>
        <p:nvPr/>
      </p:nvGrpSpPr>
      <p:grpSpPr>
        <a:xfrm>
          <a:off x="0" y="0"/>
          <a:ext cx="0" cy="0"/>
          <a:chOff x="0" y="0"/>
          <a:chExt cx="0" cy="0"/>
        </a:xfrm>
      </p:grpSpPr>
      <p:sp>
        <p:nvSpPr>
          <p:cNvPr id="2248" name="Shape 224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9" name="Shape 2249"/>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rgbClr val="000000"/>
                </a:solidFill>
                <a:latin typeface="Lato"/>
                <a:ea typeface="Lato"/>
                <a:cs typeface="Lato"/>
                <a:sym typeface="Lato"/>
              </a:rPr>
              <a:t>http://techtales.co/2017/09/05/dynamic-typing-vs-static-typing-mean/</a:t>
            </a:r>
            <a:endParaRPr b="0" i="0" sz="1200" u="none" cap="none" strike="noStrike">
              <a:solidFill>
                <a:schemeClr val="dk1"/>
              </a:solidFill>
              <a:latin typeface="Calibri"/>
              <a:ea typeface="Calibri"/>
              <a:cs typeface="Calibri"/>
              <a:sym typeface="Calibri"/>
            </a:endParaRPr>
          </a:p>
        </p:txBody>
      </p:sp>
      <p:sp>
        <p:nvSpPr>
          <p:cNvPr id="2250" name="Shape 225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Shape 48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Shape 485"/>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rgbClr val="000000"/>
                </a:solidFill>
                <a:latin typeface="Lato"/>
                <a:ea typeface="Lato"/>
                <a:cs typeface="Lato"/>
                <a:sym typeface="Lato"/>
              </a:rPr>
              <a:t>One way to remember how slices work is to think of the indices as pointing between characters, with the left edge of the first character numbered 0. Then the right edge of the last character of a string of n characters has index n. </a:t>
            </a:r>
            <a:r>
              <a:rPr lang="en-US">
                <a:solidFill>
                  <a:srgbClr val="000000"/>
                </a:solidFill>
                <a:latin typeface="Arial"/>
                <a:ea typeface="Arial"/>
                <a:cs typeface="Arial"/>
                <a:sym typeface="Arial"/>
              </a:rPr>
              <a:t>for example:</a:t>
            </a:r>
            <a:endParaRPr>
              <a:solidFill>
                <a:srgbClr val="000000"/>
              </a:solidFill>
              <a:latin typeface="Arial"/>
              <a:ea typeface="Arial"/>
              <a:cs typeface="Arial"/>
              <a:sym typeface="Arial"/>
            </a:endParaRPr>
          </a:p>
          <a:p>
            <a:pPr indent="0" lvl="0" marL="50800" marR="50800" rtl="0">
              <a:lnSpc>
                <a:spcPct val="97500"/>
              </a:lnSpc>
              <a:spcBef>
                <a:spcPts val="0"/>
              </a:spcBef>
              <a:spcAft>
                <a:spcPts val="0"/>
              </a:spcAft>
              <a:buSzPts val="1100"/>
              <a:buNone/>
            </a:pPr>
            <a:r>
              <a:rPr lang="en-US">
                <a:solidFill>
                  <a:srgbClr val="666666"/>
                </a:solidFill>
                <a:highlight>
                  <a:srgbClr val="EEFFCC"/>
                </a:highlight>
                <a:latin typeface="Arial"/>
                <a:ea typeface="Arial"/>
                <a:cs typeface="Arial"/>
                <a:sym typeface="Arial"/>
              </a:rPr>
              <a:t>+---+---+---+---+---+---+</a:t>
            </a:r>
            <a:br>
              <a:rPr lang="en-US">
                <a:solidFill>
                  <a:srgbClr val="333333"/>
                </a:solidFill>
                <a:highlight>
                  <a:srgbClr val="EEFFCC"/>
                </a:highlight>
                <a:latin typeface="Arial"/>
                <a:ea typeface="Arial"/>
                <a:cs typeface="Arial"/>
                <a:sym typeface="Arial"/>
              </a:rPr>
            </a:br>
            <a:r>
              <a:rPr lang="en-US">
                <a:solidFill>
                  <a:srgbClr val="333333"/>
                </a:solidFill>
                <a:highlight>
                  <a:srgbClr val="EEFFCC"/>
                </a:highlight>
                <a:latin typeface="Arial"/>
                <a:ea typeface="Arial"/>
                <a:cs typeface="Arial"/>
                <a:sym typeface="Arial"/>
              </a:rPr>
              <a:t> </a:t>
            </a:r>
            <a:r>
              <a:rPr lang="en-US">
                <a:solidFill>
                  <a:srgbClr val="666666"/>
                </a:solidFill>
                <a:highlight>
                  <a:srgbClr val="EEFFCC"/>
                </a:highlight>
                <a:latin typeface="Arial"/>
                <a:ea typeface="Arial"/>
                <a:cs typeface="Arial"/>
                <a:sym typeface="Arial"/>
              </a:rPr>
              <a:t>|</a:t>
            </a:r>
            <a:r>
              <a:rPr lang="en-US">
                <a:solidFill>
                  <a:srgbClr val="333333"/>
                </a:solidFill>
                <a:highlight>
                  <a:srgbClr val="EEFFCC"/>
                </a:highlight>
                <a:latin typeface="Arial"/>
                <a:ea typeface="Arial"/>
                <a:cs typeface="Arial"/>
                <a:sym typeface="Arial"/>
              </a:rPr>
              <a:t> P </a:t>
            </a:r>
            <a:r>
              <a:rPr lang="en-US">
                <a:solidFill>
                  <a:srgbClr val="666666"/>
                </a:solidFill>
                <a:highlight>
                  <a:srgbClr val="EEFFCC"/>
                </a:highlight>
                <a:latin typeface="Arial"/>
                <a:ea typeface="Arial"/>
                <a:cs typeface="Arial"/>
                <a:sym typeface="Arial"/>
              </a:rPr>
              <a:t>|</a:t>
            </a:r>
            <a:r>
              <a:rPr lang="en-US">
                <a:solidFill>
                  <a:srgbClr val="333333"/>
                </a:solidFill>
                <a:highlight>
                  <a:srgbClr val="EEFFCC"/>
                </a:highlight>
                <a:latin typeface="Arial"/>
                <a:ea typeface="Arial"/>
                <a:cs typeface="Arial"/>
                <a:sym typeface="Arial"/>
              </a:rPr>
              <a:t> y </a:t>
            </a:r>
            <a:r>
              <a:rPr lang="en-US">
                <a:solidFill>
                  <a:srgbClr val="666666"/>
                </a:solidFill>
                <a:highlight>
                  <a:srgbClr val="EEFFCC"/>
                </a:highlight>
                <a:latin typeface="Arial"/>
                <a:ea typeface="Arial"/>
                <a:cs typeface="Arial"/>
                <a:sym typeface="Arial"/>
              </a:rPr>
              <a:t>|</a:t>
            </a:r>
            <a:r>
              <a:rPr lang="en-US">
                <a:solidFill>
                  <a:srgbClr val="333333"/>
                </a:solidFill>
                <a:highlight>
                  <a:srgbClr val="EEFFCC"/>
                </a:highlight>
                <a:latin typeface="Arial"/>
                <a:ea typeface="Arial"/>
                <a:cs typeface="Arial"/>
                <a:sym typeface="Arial"/>
              </a:rPr>
              <a:t> t </a:t>
            </a:r>
            <a:r>
              <a:rPr lang="en-US">
                <a:solidFill>
                  <a:srgbClr val="666666"/>
                </a:solidFill>
                <a:highlight>
                  <a:srgbClr val="EEFFCC"/>
                </a:highlight>
                <a:latin typeface="Arial"/>
                <a:ea typeface="Arial"/>
                <a:cs typeface="Arial"/>
                <a:sym typeface="Arial"/>
              </a:rPr>
              <a:t>|</a:t>
            </a:r>
            <a:r>
              <a:rPr lang="en-US">
                <a:solidFill>
                  <a:srgbClr val="333333"/>
                </a:solidFill>
                <a:highlight>
                  <a:srgbClr val="EEFFCC"/>
                </a:highlight>
                <a:latin typeface="Arial"/>
                <a:ea typeface="Arial"/>
                <a:cs typeface="Arial"/>
                <a:sym typeface="Arial"/>
              </a:rPr>
              <a:t> h </a:t>
            </a:r>
            <a:r>
              <a:rPr lang="en-US">
                <a:solidFill>
                  <a:srgbClr val="666666"/>
                </a:solidFill>
                <a:highlight>
                  <a:srgbClr val="EEFFCC"/>
                </a:highlight>
                <a:latin typeface="Arial"/>
                <a:ea typeface="Arial"/>
                <a:cs typeface="Arial"/>
                <a:sym typeface="Arial"/>
              </a:rPr>
              <a:t>|</a:t>
            </a:r>
            <a:r>
              <a:rPr lang="en-US">
                <a:solidFill>
                  <a:srgbClr val="333333"/>
                </a:solidFill>
                <a:highlight>
                  <a:srgbClr val="EEFFCC"/>
                </a:highlight>
                <a:latin typeface="Arial"/>
                <a:ea typeface="Arial"/>
                <a:cs typeface="Arial"/>
                <a:sym typeface="Arial"/>
              </a:rPr>
              <a:t> o </a:t>
            </a:r>
            <a:r>
              <a:rPr lang="en-US">
                <a:solidFill>
                  <a:srgbClr val="666666"/>
                </a:solidFill>
                <a:highlight>
                  <a:srgbClr val="EEFFCC"/>
                </a:highlight>
                <a:latin typeface="Arial"/>
                <a:ea typeface="Arial"/>
                <a:cs typeface="Arial"/>
                <a:sym typeface="Arial"/>
              </a:rPr>
              <a:t>|</a:t>
            </a:r>
            <a:r>
              <a:rPr lang="en-US">
                <a:solidFill>
                  <a:srgbClr val="333333"/>
                </a:solidFill>
                <a:highlight>
                  <a:srgbClr val="EEFFCC"/>
                </a:highlight>
                <a:latin typeface="Arial"/>
                <a:ea typeface="Arial"/>
                <a:cs typeface="Arial"/>
                <a:sym typeface="Arial"/>
              </a:rPr>
              <a:t> n </a:t>
            </a:r>
            <a:r>
              <a:rPr lang="en-US">
                <a:solidFill>
                  <a:srgbClr val="666666"/>
                </a:solidFill>
                <a:highlight>
                  <a:srgbClr val="EEFFCC"/>
                </a:highlight>
                <a:latin typeface="Arial"/>
                <a:ea typeface="Arial"/>
                <a:cs typeface="Arial"/>
                <a:sym typeface="Arial"/>
              </a:rPr>
              <a:t>|</a:t>
            </a:r>
            <a:br>
              <a:rPr lang="en-US">
                <a:solidFill>
                  <a:srgbClr val="333333"/>
                </a:solidFill>
                <a:highlight>
                  <a:srgbClr val="EEFFCC"/>
                </a:highlight>
                <a:latin typeface="Arial"/>
                <a:ea typeface="Arial"/>
                <a:cs typeface="Arial"/>
                <a:sym typeface="Arial"/>
              </a:rPr>
            </a:br>
            <a:r>
              <a:rPr lang="en-US">
                <a:solidFill>
                  <a:srgbClr val="333333"/>
                </a:solidFill>
                <a:highlight>
                  <a:srgbClr val="EEFFCC"/>
                </a:highlight>
                <a:latin typeface="Arial"/>
                <a:ea typeface="Arial"/>
                <a:cs typeface="Arial"/>
                <a:sym typeface="Arial"/>
              </a:rPr>
              <a:t> </a:t>
            </a:r>
            <a:r>
              <a:rPr lang="en-US">
                <a:solidFill>
                  <a:srgbClr val="666666"/>
                </a:solidFill>
                <a:highlight>
                  <a:srgbClr val="EEFFCC"/>
                </a:highlight>
                <a:latin typeface="Arial"/>
                <a:ea typeface="Arial"/>
                <a:cs typeface="Arial"/>
                <a:sym typeface="Arial"/>
              </a:rPr>
              <a:t>+---+---+---+---+---+---+</a:t>
            </a:r>
            <a:br>
              <a:rPr lang="en-US">
                <a:solidFill>
                  <a:srgbClr val="333333"/>
                </a:solidFill>
                <a:highlight>
                  <a:srgbClr val="EEFFCC"/>
                </a:highlight>
                <a:latin typeface="Arial"/>
                <a:ea typeface="Arial"/>
                <a:cs typeface="Arial"/>
                <a:sym typeface="Arial"/>
              </a:rPr>
            </a:br>
            <a:r>
              <a:rPr lang="en-US">
                <a:solidFill>
                  <a:srgbClr val="333333"/>
                </a:solidFill>
                <a:highlight>
                  <a:srgbClr val="EEFFCC"/>
                </a:highlight>
                <a:latin typeface="Arial"/>
                <a:ea typeface="Arial"/>
                <a:cs typeface="Arial"/>
                <a:sym typeface="Arial"/>
              </a:rPr>
              <a:t> </a:t>
            </a:r>
            <a:r>
              <a:rPr lang="en-US">
                <a:solidFill>
                  <a:srgbClr val="208050"/>
                </a:solidFill>
                <a:highlight>
                  <a:srgbClr val="EEFFCC"/>
                </a:highlight>
                <a:latin typeface="Arial"/>
                <a:ea typeface="Arial"/>
                <a:cs typeface="Arial"/>
                <a:sym typeface="Arial"/>
              </a:rPr>
              <a:t>0</a:t>
            </a:r>
            <a:r>
              <a:rPr lang="en-US">
                <a:solidFill>
                  <a:srgbClr val="333333"/>
                </a:solidFill>
                <a:highlight>
                  <a:srgbClr val="EEFFCC"/>
                </a:highlight>
                <a:latin typeface="Arial"/>
                <a:ea typeface="Arial"/>
                <a:cs typeface="Arial"/>
                <a:sym typeface="Arial"/>
              </a:rPr>
              <a:t>   </a:t>
            </a:r>
            <a:r>
              <a:rPr lang="en-US">
                <a:solidFill>
                  <a:srgbClr val="208050"/>
                </a:solidFill>
                <a:highlight>
                  <a:srgbClr val="EEFFCC"/>
                </a:highlight>
                <a:latin typeface="Arial"/>
                <a:ea typeface="Arial"/>
                <a:cs typeface="Arial"/>
                <a:sym typeface="Arial"/>
              </a:rPr>
              <a:t>1</a:t>
            </a:r>
            <a:r>
              <a:rPr lang="en-US">
                <a:solidFill>
                  <a:srgbClr val="333333"/>
                </a:solidFill>
                <a:highlight>
                  <a:srgbClr val="EEFFCC"/>
                </a:highlight>
                <a:latin typeface="Arial"/>
                <a:ea typeface="Arial"/>
                <a:cs typeface="Arial"/>
                <a:sym typeface="Arial"/>
              </a:rPr>
              <a:t>   </a:t>
            </a:r>
            <a:r>
              <a:rPr lang="en-US">
                <a:solidFill>
                  <a:srgbClr val="208050"/>
                </a:solidFill>
                <a:highlight>
                  <a:srgbClr val="EEFFCC"/>
                </a:highlight>
                <a:latin typeface="Arial"/>
                <a:ea typeface="Arial"/>
                <a:cs typeface="Arial"/>
                <a:sym typeface="Arial"/>
              </a:rPr>
              <a:t>2</a:t>
            </a:r>
            <a:r>
              <a:rPr lang="en-US">
                <a:solidFill>
                  <a:srgbClr val="333333"/>
                </a:solidFill>
                <a:highlight>
                  <a:srgbClr val="EEFFCC"/>
                </a:highlight>
                <a:latin typeface="Arial"/>
                <a:ea typeface="Arial"/>
                <a:cs typeface="Arial"/>
                <a:sym typeface="Arial"/>
              </a:rPr>
              <a:t>   </a:t>
            </a:r>
            <a:r>
              <a:rPr lang="en-US">
                <a:solidFill>
                  <a:srgbClr val="208050"/>
                </a:solidFill>
                <a:highlight>
                  <a:srgbClr val="EEFFCC"/>
                </a:highlight>
                <a:latin typeface="Arial"/>
                <a:ea typeface="Arial"/>
                <a:cs typeface="Arial"/>
                <a:sym typeface="Arial"/>
              </a:rPr>
              <a:t>3</a:t>
            </a:r>
            <a:r>
              <a:rPr lang="en-US">
                <a:solidFill>
                  <a:srgbClr val="333333"/>
                </a:solidFill>
                <a:highlight>
                  <a:srgbClr val="EEFFCC"/>
                </a:highlight>
                <a:latin typeface="Arial"/>
                <a:ea typeface="Arial"/>
                <a:cs typeface="Arial"/>
                <a:sym typeface="Arial"/>
              </a:rPr>
              <a:t>   </a:t>
            </a:r>
            <a:r>
              <a:rPr lang="en-US">
                <a:solidFill>
                  <a:srgbClr val="208050"/>
                </a:solidFill>
                <a:highlight>
                  <a:srgbClr val="EEFFCC"/>
                </a:highlight>
                <a:latin typeface="Arial"/>
                <a:ea typeface="Arial"/>
                <a:cs typeface="Arial"/>
                <a:sym typeface="Arial"/>
              </a:rPr>
              <a:t>4</a:t>
            </a:r>
            <a:r>
              <a:rPr lang="en-US">
                <a:solidFill>
                  <a:srgbClr val="333333"/>
                </a:solidFill>
                <a:highlight>
                  <a:srgbClr val="EEFFCC"/>
                </a:highlight>
                <a:latin typeface="Arial"/>
                <a:ea typeface="Arial"/>
                <a:cs typeface="Arial"/>
                <a:sym typeface="Arial"/>
              </a:rPr>
              <a:t>   </a:t>
            </a:r>
            <a:r>
              <a:rPr lang="en-US">
                <a:solidFill>
                  <a:srgbClr val="208050"/>
                </a:solidFill>
                <a:highlight>
                  <a:srgbClr val="EEFFCC"/>
                </a:highlight>
                <a:latin typeface="Arial"/>
                <a:ea typeface="Arial"/>
                <a:cs typeface="Arial"/>
                <a:sym typeface="Arial"/>
              </a:rPr>
              <a:t>5</a:t>
            </a:r>
            <a:r>
              <a:rPr lang="en-US">
                <a:solidFill>
                  <a:srgbClr val="333333"/>
                </a:solidFill>
                <a:highlight>
                  <a:srgbClr val="EEFFCC"/>
                </a:highlight>
                <a:latin typeface="Arial"/>
                <a:ea typeface="Arial"/>
                <a:cs typeface="Arial"/>
                <a:sym typeface="Arial"/>
              </a:rPr>
              <a:t>   </a:t>
            </a:r>
            <a:r>
              <a:rPr lang="en-US">
                <a:solidFill>
                  <a:srgbClr val="208050"/>
                </a:solidFill>
                <a:highlight>
                  <a:srgbClr val="EEFFCC"/>
                </a:highlight>
                <a:latin typeface="Arial"/>
                <a:ea typeface="Arial"/>
                <a:cs typeface="Arial"/>
                <a:sym typeface="Arial"/>
              </a:rPr>
              <a:t>6</a:t>
            </a:r>
            <a:br>
              <a:rPr lang="en-US">
                <a:solidFill>
                  <a:srgbClr val="333333"/>
                </a:solidFill>
                <a:highlight>
                  <a:srgbClr val="EEFFCC"/>
                </a:highlight>
                <a:latin typeface="Arial"/>
                <a:ea typeface="Arial"/>
                <a:cs typeface="Arial"/>
                <a:sym typeface="Arial"/>
              </a:rPr>
            </a:br>
            <a:r>
              <a:rPr lang="en-US">
                <a:solidFill>
                  <a:srgbClr val="666666"/>
                </a:solidFill>
                <a:highlight>
                  <a:srgbClr val="EEFFCC"/>
                </a:highlight>
                <a:latin typeface="Arial"/>
                <a:ea typeface="Arial"/>
                <a:cs typeface="Arial"/>
                <a:sym typeface="Arial"/>
              </a:rPr>
              <a:t>-</a:t>
            </a:r>
            <a:r>
              <a:rPr lang="en-US">
                <a:solidFill>
                  <a:srgbClr val="208050"/>
                </a:solidFill>
                <a:highlight>
                  <a:srgbClr val="EEFFCC"/>
                </a:highlight>
                <a:latin typeface="Arial"/>
                <a:ea typeface="Arial"/>
                <a:cs typeface="Arial"/>
                <a:sym typeface="Arial"/>
              </a:rPr>
              <a:t>6</a:t>
            </a:r>
            <a:r>
              <a:rPr lang="en-US">
                <a:solidFill>
                  <a:srgbClr val="333333"/>
                </a:solidFill>
                <a:highlight>
                  <a:srgbClr val="EEFFCC"/>
                </a:highlight>
                <a:latin typeface="Arial"/>
                <a:ea typeface="Arial"/>
                <a:cs typeface="Arial"/>
                <a:sym typeface="Arial"/>
              </a:rPr>
              <a:t>  </a:t>
            </a:r>
            <a:r>
              <a:rPr lang="en-US">
                <a:solidFill>
                  <a:srgbClr val="666666"/>
                </a:solidFill>
                <a:highlight>
                  <a:srgbClr val="EEFFCC"/>
                </a:highlight>
                <a:latin typeface="Arial"/>
                <a:ea typeface="Arial"/>
                <a:cs typeface="Arial"/>
                <a:sym typeface="Arial"/>
              </a:rPr>
              <a:t>-</a:t>
            </a:r>
            <a:r>
              <a:rPr lang="en-US">
                <a:solidFill>
                  <a:srgbClr val="208050"/>
                </a:solidFill>
                <a:highlight>
                  <a:srgbClr val="EEFFCC"/>
                </a:highlight>
                <a:latin typeface="Arial"/>
                <a:ea typeface="Arial"/>
                <a:cs typeface="Arial"/>
                <a:sym typeface="Arial"/>
              </a:rPr>
              <a:t>5</a:t>
            </a:r>
            <a:r>
              <a:rPr lang="en-US">
                <a:solidFill>
                  <a:srgbClr val="333333"/>
                </a:solidFill>
                <a:highlight>
                  <a:srgbClr val="EEFFCC"/>
                </a:highlight>
                <a:latin typeface="Arial"/>
                <a:ea typeface="Arial"/>
                <a:cs typeface="Arial"/>
                <a:sym typeface="Arial"/>
              </a:rPr>
              <a:t>  </a:t>
            </a:r>
            <a:r>
              <a:rPr lang="en-US">
                <a:solidFill>
                  <a:srgbClr val="666666"/>
                </a:solidFill>
                <a:highlight>
                  <a:srgbClr val="EEFFCC"/>
                </a:highlight>
                <a:latin typeface="Arial"/>
                <a:ea typeface="Arial"/>
                <a:cs typeface="Arial"/>
                <a:sym typeface="Arial"/>
              </a:rPr>
              <a:t>-</a:t>
            </a:r>
            <a:r>
              <a:rPr lang="en-US">
                <a:solidFill>
                  <a:srgbClr val="208050"/>
                </a:solidFill>
                <a:highlight>
                  <a:srgbClr val="EEFFCC"/>
                </a:highlight>
                <a:latin typeface="Arial"/>
                <a:ea typeface="Arial"/>
                <a:cs typeface="Arial"/>
                <a:sym typeface="Arial"/>
              </a:rPr>
              <a:t>4</a:t>
            </a:r>
            <a:r>
              <a:rPr lang="en-US">
                <a:solidFill>
                  <a:srgbClr val="333333"/>
                </a:solidFill>
                <a:highlight>
                  <a:srgbClr val="EEFFCC"/>
                </a:highlight>
                <a:latin typeface="Arial"/>
                <a:ea typeface="Arial"/>
                <a:cs typeface="Arial"/>
                <a:sym typeface="Arial"/>
              </a:rPr>
              <a:t>  </a:t>
            </a:r>
            <a:r>
              <a:rPr lang="en-US">
                <a:solidFill>
                  <a:srgbClr val="666666"/>
                </a:solidFill>
                <a:highlight>
                  <a:srgbClr val="EEFFCC"/>
                </a:highlight>
                <a:latin typeface="Arial"/>
                <a:ea typeface="Arial"/>
                <a:cs typeface="Arial"/>
                <a:sym typeface="Arial"/>
              </a:rPr>
              <a:t>-</a:t>
            </a:r>
            <a:r>
              <a:rPr lang="en-US">
                <a:solidFill>
                  <a:srgbClr val="208050"/>
                </a:solidFill>
                <a:highlight>
                  <a:srgbClr val="EEFFCC"/>
                </a:highlight>
                <a:latin typeface="Arial"/>
                <a:ea typeface="Arial"/>
                <a:cs typeface="Arial"/>
                <a:sym typeface="Arial"/>
              </a:rPr>
              <a:t>3</a:t>
            </a:r>
            <a:r>
              <a:rPr lang="en-US">
                <a:solidFill>
                  <a:srgbClr val="333333"/>
                </a:solidFill>
                <a:highlight>
                  <a:srgbClr val="EEFFCC"/>
                </a:highlight>
                <a:latin typeface="Arial"/>
                <a:ea typeface="Arial"/>
                <a:cs typeface="Arial"/>
                <a:sym typeface="Arial"/>
              </a:rPr>
              <a:t>  </a:t>
            </a:r>
            <a:r>
              <a:rPr lang="en-US">
                <a:solidFill>
                  <a:srgbClr val="666666"/>
                </a:solidFill>
                <a:highlight>
                  <a:srgbClr val="EEFFCC"/>
                </a:highlight>
                <a:latin typeface="Arial"/>
                <a:ea typeface="Arial"/>
                <a:cs typeface="Arial"/>
                <a:sym typeface="Arial"/>
              </a:rPr>
              <a:t>-</a:t>
            </a:r>
            <a:r>
              <a:rPr lang="en-US">
                <a:solidFill>
                  <a:srgbClr val="208050"/>
                </a:solidFill>
                <a:highlight>
                  <a:srgbClr val="EEFFCC"/>
                </a:highlight>
                <a:latin typeface="Arial"/>
                <a:ea typeface="Arial"/>
                <a:cs typeface="Arial"/>
                <a:sym typeface="Arial"/>
              </a:rPr>
              <a:t>2</a:t>
            </a:r>
            <a:r>
              <a:rPr lang="en-US">
                <a:solidFill>
                  <a:srgbClr val="333333"/>
                </a:solidFill>
                <a:highlight>
                  <a:srgbClr val="EEFFCC"/>
                </a:highlight>
                <a:latin typeface="Arial"/>
                <a:ea typeface="Arial"/>
                <a:cs typeface="Arial"/>
                <a:sym typeface="Arial"/>
              </a:rPr>
              <a:t>  </a:t>
            </a:r>
            <a:r>
              <a:rPr lang="en-US">
                <a:solidFill>
                  <a:srgbClr val="666666"/>
                </a:solidFill>
                <a:highlight>
                  <a:srgbClr val="EEFFCC"/>
                </a:highlight>
                <a:latin typeface="Arial"/>
                <a:ea typeface="Arial"/>
                <a:cs typeface="Arial"/>
                <a:sym typeface="Arial"/>
              </a:rPr>
              <a:t>-</a:t>
            </a:r>
            <a:r>
              <a:rPr lang="en-US">
                <a:solidFill>
                  <a:srgbClr val="208050"/>
                </a:solidFill>
                <a:highlight>
                  <a:srgbClr val="EEFFCC"/>
                </a:highlight>
                <a:latin typeface="Arial"/>
                <a:ea typeface="Arial"/>
                <a:cs typeface="Arial"/>
                <a:sym typeface="Arial"/>
              </a:rPr>
              <a:t>1</a:t>
            </a:r>
            <a:endParaRPr>
              <a:solidFill>
                <a:srgbClr val="208050"/>
              </a:solidFill>
              <a:highlight>
                <a:srgbClr val="EEFFCC"/>
              </a:highlight>
              <a:latin typeface="Arial"/>
              <a:ea typeface="Arial"/>
              <a:cs typeface="Arial"/>
              <a:sym typeface="Arial"/>
            </a:endParaRPr>
          </a:p>
          <a:p>
            <a:pPr indent="0" lvl="0" marL="0" marR="0" rtl="0" algn="l">
              <a:spcBef>
                <a:spcPts val="0"/>
              </a:spcBef>
              <a:spcAft>
                <a:spcPts val="0"/>
              </a:spcAft>
              <a:buNone/>
            </a:pPr>
            <a:r>
              <a:t/>
            </a:r>
            <a:endParaRPr>
              <a:solidFill>
                <a:srgbClr val="000000"/>
              </a:solidFill>
              <a:latin typeface="Lato"/>
              <a:ea typeface="Lato"/>
              <a:cs typeface="Lato"/>
              <a:sym typeface="Lato"/>
            </a:endParaRPr>
          </a:p>
        </p:txBody>
      </p:sp>
      <p:sp>
        <p:nvSpPr>
          <p:cNvPr id="486" name="Shape 486"/>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7" name="Shape 2257"/>
        <p:cNvGrpSpPr/>
        <p:nvPr/>
      </p:nvGrpSpPr>
      <p:grpSpPr>
        <a:xfrm>
          <a:off x="0" y="0"/>
          <a:ext cx="0" cy="0"/>
          <a:chOff x="0" y="0"/>
          <a:chExt cx="0" cy="0"/>
        </a:xfrm>
      </p:grpSpPr>
      <p:sp>
        <p:nvSpPr>
          <p:cNvPr id="2258" name="Shape 225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9" name="Shape 2259"/>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60" name="Shape 226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3" name="Shape 2263"/>
        <p:cNvGrpSpPr/>
        <p:nvPr/>
      </p:nvGrpSpPr>
      <p:grpSpPr>
        <a:xfrm>
          <a:off x="0" y="0"/>
          <a:ext cx="0" cy="0"/>
          <a:chOff x="0" y="0"/>
          <a:chExt cx="0" cy="0"/>
        </a:xfrm>
      </p:grpSpPr>
      <p:sp>
        <p:nvSpPr>
          <p:cNvPr id="2264" name="Shape 226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5" name="Shape 2265"/>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2266" name="Shape 2266"/>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4" name="Shape 2274"/>
        <p:cNvGrpSpPr/>
        <p:nvPr/>
      </p:nvGrpSpPr>
      <p:grpSpPr>
        <a:xfrm>
          <a:off x="0" y="0"/>
          <a:ext cx="0" cy="0"/>
          <a:chOff x="0" y="0"/>
          <a:chExt cx="0" cy="0"/>
        </a:xfrm>
      </p:grpSpPr>
      <p:sp>
        <p:nvSpPr>
          <p:cNvPr id="2275" name="Shape 227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6" name="Shape 2276"/>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2277" name="Shape 227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5" name="Shape 2285"/>
        <p:cNvGrpSpPr/>
        <p:nvPr/>
      </p:nvGrpSpPr>
      <p:grpSpPr>
        <a:xfrm>
          <a:off x="0" y="0"/>
          <a:ext cx="0" cy="0"/>
          <a:chOff x="0" y="0"/>
          <a:chExt cx="0" cy="0"/>
        </a:xfrm>
      </p:grpSpPr>
      <p:sp>
        <p:nvSpPr>
          <p:cNvPr id="2286" name="Shape 228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7" name="Shape 2287"/>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2288" name="Shape 2288"/>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6" name="Shape 2296"/>
        <p:cNvGrpSpPr/>
        <p:nvPr/>
      </p:nvGrpSpPr>
      <p:grpSpPr>
        <a:xfrm>
          <a:off x="0" y="0"/>
          <a:ext cx="0" cy="0"/>
          <a:chOff x="0" y="0"/>
          <a:chExt cx="0" cy="0"/>
        </a:xfrm>
      </p:grpSpPr>
      <p:sp>
        <p:nvSpPr>
          <p:cNvPr id="2297" name="Shape 229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8" name="Shape 2298"/>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99" name="Shape 2299"/>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6" name="Shape 2306"/>
        <p:cNvGrpSpPr/>
        <p:nvPr/>
      </p:nvGrpSpPr>
      <p:grpSpPr>
        <a:xfrm>
          <a:off x="0" y="0"/>
          <a:ext cx="0" cy="0"/>
          <a:chOff x="0" y="0"/>
          <a:chExt cx="0" cy="0"/>
        </a:xfrm>
      </p:grpSpPr>
      <p:sp>
        <p:nvSpPr>
          <p:cNvPr id="2307" name="Shape 230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308" name="Shape 230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6" name="Shape 2316"/>
        <p:cNvGrpSpPr/>
        <p:nvPr/>
      </p:nvGrpSpPr>
      <p:grpSpPr>
        <a:xfrm>
          <a:off x="0" y="0"/>
          <a:ext cx="0" cy="0"/>
          <a:chOff x="0" y="0"/>
          <a:chExt cx="0" cy="0"/>
        </a:xfrm>
      </p:grpSpPr>
      <p:sp>
        <p:nvSpPr>
          <p:cNvPr id="2317" name="Shape 231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318" name="Shape 231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5" name="Shape 2325"/>
        <p:cNvGrpSpPr/>
        <p:nvPr/>
      </p:nvGrpSpPr>
      <p:grpSpPr>
        <a:xfrm>
          <a:off x="0" y="0"/>
          <a:ext cx="0" cy="0"/>
          <a:chOff x="0" y="0"/>
          <a:chExt cx="0" cy="0"/>
        </a:xfrm>
      </p:grpSpPr>
      <p:sp>
        <p:nvSpPr>
          <p:cNvPr id="2326" name="Shape 232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327" name="Shape 232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5" name="Shape 2335"/>
        <p:cNvGrpSpPr/>
        <p:nvPr/>
      </p:nvGrpSpPr>
      <p:grpSpPr>
        <a:xfrm>
          <a:off x="0" y="0"/>
          <a:ext cx="0" cy="0"/>
          <a:chOff x="0" y="0"/>
          <a:chExt cx="0" cy="0"/>
        </a:xfrm>
      </p:grpSpPr>
      <p:sp>
        <p:nvSpPr>
          <p:cNvPr id="2336" name="Shape 233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337" name="Shape 233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5" name="Shape 2345"/>
        <p:cNvGrpSpPr/>
        <p:nvPr/>
      </p:nvGrpSpPr>
      <p:grpSpPr>
        <a:xfrm>
          <a:off x="0" y="0"/>
          <a:ext cx="0" cy="0"/>
          <a:chOff x="0" y="0"/>
          <a:chExt cx="0" cy="0"/>
        </a:xfrm>
      </p:grpSpPr>
      <p:sp>
        <p:nvSpPr>
          <p:cNvPr id="2346" name="Shape 234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347" name="Shape 234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Shape 325"/>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Lato"/>
              <a:buNone/>
            </a:pPr>
            <a:r>
              <a:rPr b="0" i="0" lang="en-US" sz="1200" u="none" cap="none" strike="noStrike">
                <a:solidFill>
                  <a:srgbClr val="000000"/>
                </a:solidFill>
                <a:latin typeface="Lato"/>
                <a:ea typeface="Lato"/>
                <a:cs typeface="Lato"/>
                <a:sym typeface="Lato"/>
              </a:rPr>
              <a:t>To understand this, let’s take a scenario.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26" name="Shape 326"/>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Shape 49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Shape 496"/>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rgbClr val="000000"/>
              </a:solidFill>
              <a:latin typeface="Lato"/>
              <a:ea typeface="Lato"/>
              <a:cs typeface="Lato"/>
              <a:sym typeface="Lato"/>
            </a:endParaRPr>
          </a:p>
        </p:txBody>
      </p:sp>
      <p:sp>
        <p:nvSpPr>
          <p:cNvPr id="497" name="Shape 49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4" name="Shape 2354"/>
        <p:cNvGrpSpPr/>
        <p:nvPr/>
      </p:nvGrpSpPr>
      <p:grpSpPr>
        <a:xfrm>
          <a:off x="0" y="0"/>
          <a:ext cx="0" cy="0"/>
          <a:chOff x="0" y="0"/>
          <a:chExt cx="0" cy="0"/>
        </a:xfrm>
      </p:grpSpPr>
      <p:sp>
        <p:nvSpPr>
          <p:cNvPr id="2355" name="Shape 2355"/>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356" name="Shape 235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4" name="Shape 2364"/>
        <p:cNvGrpSpPr/>
        <p:nvPr/>
      </p:nvGrpSpPr>
      <p:grpSpPr>
        <a:xfrm>
          <a:off x="0" y="0"/>
          <a:ext cx="0" cy="0"/>
          <a:chOff x="0" y="0"/>
          <a:chExt cx="0" cy="0"/>
        </a:xfrm>
      </p:grpSpPr>
      <p:sp>
        <p:nvSpPr>
          <p:cNvPr id="2365" name="Shape 2365"/>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366" name="Shape 236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5" name="Shape 2375"/>
        <p:cNvGrpSpPr/>
        <p:nvPr/>
      </p:nvGrpSpPr>
      <p:grpSpPr>
        <a:xfrm>
          <a:off x="0" y="0"/>
          <a:ext cx="0" cy="0"/>
          <a:chOff x="0" y="0"/>
          <a:chExt cx="0" cy="0"/>
        </a:xfrm>
      </p:grpSpPr>
      <p:sp>
        <p:nvSpPr>
          <p:cNvPr id="2376" name="Shape 237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377" name="Shape 237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6" name="Shape 2386"/>
        <p:cNvGrpSpPr/>
        <p:nvPr/>
      </p:nvGrpSpPr>
      <p:grpSpPr>
        <a:xfrm>
          <a:off x="0" y="0"/>
          <a:ext cx="0" cy="0"/>
          <a:chOff x="0" y="0"/>
          <a:chExt cx="0" cy="0"/>
        </a:xfrm>
      </p:grpSpPr>
      <p:sp>
        <p:nvSpPr>
          <p:cNvPr id="2387" name="Shape 238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388" name="Shape 238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7" name="Shape 2397"/>
        <p:cNvGrpSpPr/>
        <p:nvPr/>
      </p:nvGrpSpPr>
      <p:grpSpPr>
        <a:xfrm>
          <a:off x="0" y="0"/>
          <a:ext cx="0" cy="0"/>
          <a:chOff x="0" y="0"/>
          <a:chExt cx="0" cy="0"/>
        </a:xfrm>
      </p:grpSpPr>
      <p:sp>
        <p:nvSpPr>
          <p:cNvPr id="2398" name="Shape 239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399" name="Shape 239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6" name="Shape 2406"/>
        <p:cNvGrpSpPr/>
        <p:nvPr/>
      </p:nvGrpSpPr>
      <p:grpSpPr>
        <a:xfrm>
          <a:off x="0" y="0"/>
          <a:ext cx="0" cy="0"/>
          <a:chOff x="0" y="0"/>
          <a:chExt cx="0" cy="0"/>
        </a:xfrm>
      </p:grpSpPr>
      <p:sp>
        <p:nvSpPr>
          <p:cNvPr id="2407" name="Shape 240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408" name="Shape 240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6" name="Shape 2416"/>
        <p:cNvGrpSpPr/>
        <p:nvPr/>
      </p:nvGrpSpPr>
      <p:grpSpPr>
        <a:xfrm>
          <a:off x="0" y="0"/>
          <a:ext cx="0" cy="0"/>
          <a:chOff x="0" y="0"/>
          <a:chExt cx="0" cy="0"/>
        </a:xfrm>
      </p:grpSpPr>
      <p:sp>
        <p:nvSpPr>
          <p:cNvPr id="2417" name="Shape 241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418" name="Shape 241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7" name="Shape 2427"/>
        <p:cNvGrpSpPr/>
        <p:nvPr/>
      </p:nvGrpSpPr>
      <p:grpSpPr>
        <a:xfrm>
          <a:off x="0" y="0"/>
          <a:ext cx="0" cy="0"/>
          <a:chOff x="0" y="0"/>
          <a:chExt cx="0" cy="0"/>
        </a:xfrm>
      </p:grpSpPr>
      <p:sp>
        <p:nvSpPr>
          <p:cNvPr id="2428" name="Shape 242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429" name="Shape 242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8" name="Shape 2438"/>
        <p:cNvGrpSpPr/>
        <p:nvPr/>
      </p:nvGrpSpPr>
      <p:grpSpPr>
        <a:xfrm>
          <a:off x="0" y="0"/>
          <a:ext cx="0" cy="0"/>
          <a:chOff x="0" y="0"/>
          <a:chExt cx="0" cy="0"/>
        </a:xfrm>
      </p:grpSpPr>
      <p:sp>
        <p:nvSpPr>
          <p:cNvPr id="2439" name="Shape 243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440" name="Shape 244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7" name="Shape 2447"/>
        <p:cNvGrpSpPr/>
        <p:nvPr/>
      </p:nvGrpSpPr>
      <p:grpSpPr>
        <a:xfrm>
          <a:off x="0" y="0"/>
          <a:ext cx="0" cy="0"/>
          <a:chOff x="0" y="0"/>
          <a:chExt cx="0" cy="0"/>
        </a:xfrm>
      </p:grpSpPr>
      <p:sp>
        <p:nvSpPr>
          <p:cNvPr id="2448" name="Shape 244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449" name="Shape 244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Shape 50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Shape 508"/>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rgbClr val="000000"/>
              </a:solidFill>
              <a:latin typeface="Lato"/>
              <a:ea typeface="Lato"/>
              <a:cs typeface="Lato"/>
              <a:sym typeface="Lato"/>
            </a:endParaRPr>
          </a:p>
        </p:txBody>
      </p:sp>
      <p:sp>
        <p:nvSpPr>
          <p:cNvPr id="509" name="Shape 509"/>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7" name="Shape 2457"/>
        <p:cNvGrpSpPr/>
        <p:nvPr/>
      </p:nvGrpSpPr>
      <p:grpSpPr>
        <a:xfrm>
          <a:off x="0" y="0"/>
          <a:ext cx="0" cy="0"/>
          <a:chOff x="0" y="0"/>
          <a:chExt cx="0" cy="0"/>
        </a:xfrm>
      </p:grpSpPr>
      <p:sp>
        <p:nvSpPr>
          <p:cNvPr id="2458" name="Shape 245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459" name="Shape 245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8" name="Shape 2468"/>
        <p:cNvGrpSpPr/>
        <p:nvPr/>
      </p:nvGrpSpPr>
      <p:grpSpPr>
        <a:xfrm>
          <a:off x="0" y="0"/>
          <a:ext cx="0" cy="0"/>
          <a:chOff x="0" y="0"/>
          <a:chExt cx="0" cy="0"/>
        </a:xfrm>
      </p:grpSpPr>
      <p:sp>
        <p:nvSpPr>
          <p:cNvPr id="2469" name="Shape 246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470" name="Shape 247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7" name="Shape 2477"/>
        <p:cNvGrpSpPr/>
        <p:nvPr/>
      </p:nvGrpSpPr>
      <p:grpSpPr>
        <a:xfrm>
          <a:off x="0" y="0"/>
          <a:ext cx="0" cy="0"/>
          <a:chOff x="0" y="0"/>
          <a:chExt cx="0" cy="0"/>
        </a:xfrm>
      </p:grpSpPr>
      <p:sp>
        <p:nvSpPr>
          <p:cNvPr id="2478" name="Shape 2478"/>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479" name="Shape 247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5" name="Shape 2485"/>
        <p:cNvGrpSpPr/>
        <p:nvPr/>
      </p:nvGrpSpPr>
      <p:grpSpPr>
        <a:xfrm>
          <a:off x="0" y="0"/>
          <a:ext cx="0" cy="0"/>
          <a:chOff x="0" y="0"/>
          <a:chExt cx="0" cy="0"/>
        </a:xfrm>
      </p:grpSpPr>
      <p:sp>
        <p:nvSpPr>
          <p:cNvPr id="2486" name="Shape 248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7" name="Shape 2487"/>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88" name="Shape 2488"/>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5" name="Shape 2495"/>
        <p:cNvGrpSpPr/>
        <p:nvPr/>
      </p:nvGrpSpPr>
      <p:grpSpPr>
        <a:xfrm>
          <a:off x="0" y="0"/>
          <a:ext cx="0" cy="0"/>
          <a:chOff x="0" y="0"/>
          <a:chExt cx="0" cy="0"/>
        </a:xfrm>
      </p:grpSpPr>
      <p:sp>
        <p:nvSpPr>
          <p:cNvPr id="2496" name="Shape 2496"/>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497" name="Shape 249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5" name="Shape 2505"/>
        <p:cNvGrpSpPr/>
        <p:nvPr/>
      </p:nvGrpSpPr>
      <p:grpSpPr>
        <a:xfrm>
          <a:off x="0" y="0"/>
          <a:ext cx="0" cy="0"/>
          <a:chOff x="0" y="0"/>
          <a:chExt cx="0" cy="0"/>
        </a:xfrm>
      </p:grpSpPr>
      <p:sp>
        <p:nvSpPr>
          <p:cNvPr id="2506" name="Shape 2506"/>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507" name="Shape 250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5" name="Shape 2515"/>
        <p:cNvGrpSpPr/>
        <p:nvPr/>
      </p:nvGrpSpPr>
      <p:grpSpPr>
        <a:xfrm>
          <a:off x="0" y="0"/>
          <a:ext cx="0" cy="0"/>
          <a:chOff x="0" y="0"/>
          <a:chExt cx="0" cy="0"/>
        </a:xfrm>
      </p:grpSpPr>
      <p:sp>
        <p:nvSpPr>
          <p:cNvPr id="2516" name="Shape 2516"/>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517" name="Shape 251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5" name="Shape 2525"/>
        <p:cNvGrpSpPr/>
        <p:nvPr/>
      </p:nvGrpSpPr>
      <p:grpSpPr>
        <a:xfrm>
          <a:off x="0" y="0"/>
          <a:ext cx="0" cy="0"/>
          <a:chOff x="0" y="0"/>
          <a:chExt cx="0" cy="0"/>
        </a:xfrm>
      </p:grpSpPr>
      <p:sp>
        <p:nvSpPr>
          <p:cNvPr id="2526" name="Shape 2526"/>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527" name="Shape 252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6" name="Shape 2536"/>
        <p:cNvGrpSpPr/>
        <p:nvPr/>
      </p:nvGrpSpPr>
      <p:grpSpPr>
        <a:xfrm>
          <a:off x="0" y="0"/>
          <a:ext cx="0" cy="0"/>
          <a:chOff x="0" y="0"/>
          <a:chExt cx="0" cy="0"/>
        </a:xfrm>
      </p:grpSpPr>
      <p:sp>
        <p:nvSpPr>
          <p:cNvPr id="2537" name="Shape 2537"/>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538" name="Shape 253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8" name="Shape 2548"/>
        <p:cNvGrpSpPr/>
        <p:nvPr/>
      </p:nvGrpSpPr>
      <p:grpSpPr>
        <a:xfrm>
          <a:off x="0" y="0"/>
          <a:ext cx="0" cy="0"/>
          <a:chOff x="0" y="0"/>
          <a:chExt cx="0" cy="0"/>
        </a:xfrm>
      </p:grpSpPr>
      <p:sp>
        <p:nvSpPr>
          <p:cNvPr id="2549" name="Shape 254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550" name="Shape 255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Shape 51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Shape 520"/>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rgbClr val="000000"/>
              </a:solidFill>
              <a:latin typeface="Lato"/>
              <a:ea typeface="Lato"/>
              <a:cs typeface="Lato"/>
              <a:sym typeface="Lato"/>
            </a:endParaRPr>
          </a:p>
        </p:txBody>
      </p:sp>
      <p:sp>
        <p:nvSpPr>
          <p:cNvPr id="521" name="Shape 521"/>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1" name="Shape 2561"/>
        <p:cNvGrpSpPr/>
        <p:nvPr/>
      </p:nvGrpSpPr>
      <p:grpSpPr>
        <a:xfrm>
          <a:off x="0" y="0"/>
          <a:ext cx="0" cy="0"/>
          <a:chOff x="0" y="0"/>
          <a:chExt cx="0" cy="0"/>
        </a:xfrm>
      </p:grpSpPr>
      <p:sp>
        <p:nvSpPr>
          <p:cNvPr id="2562" name="Shape 2562"/>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563" name="Shape 256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2" name="Shape 2572"/>
        <p:cNvGrpSpPr/>
        <p:nvPr/>
      </p:nvGrpSpPr>
      <p:grpSpPr>
        <a:xfrm>
          <a:off x="0" y="0"/>
          <a:ext cx="0" cy="0"/>
          <a:chOff x="0" y="0"/>
          <a:chExt cx="0" cy="0"/>
        </a:xfrm>
      </p:grpSpPr>
      <p:sp>
        <p:nvSpPr>
          <p:cNvPr id="2573" name="Shape 2573"/>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574" name="Shape 257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4" name="Shape 2584"/>
        <p:cNvGrpSpPr/>
        <p:nvPr/>
      </p:nvGrpSpPr>
      <p:grpSpPr>
        <a:xfrm>
          <a:off x="0" y="0"/>
          <a:ext cx="0" cy="0"/>
          <a:chOff x="0" y="0"/>
          <a:chExt cx="0" cy="0"/>
        </a:xfrm>
      </p:grpSpPr>
      <p:sp>
        <p:nvSpPr>
          <p:cNvPr id="2585" name="Shape 258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6" name="Shape 2586"/>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87" name="Shape 258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4" name="Shape 2594"/>
        <p:cNvGrpSpPr/>
        <p:nvPr/>
      </p:nvGrpSpPr>
      <p:grpSpPr>
        <a:xfrm>
          <a:off x="0" y="0"/>
          <a:ext cx="0" cy="0"/>
          <a:chOff x="0" y="0"/>
          <a:chExt cx="0" cy="0"/>
        </a:xfrm>
      </p:grpSpPr>
      <p:sp>
        <p:nvSpPr>
          <p:cNvPr id="2595" name="Shape 2595"/>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596" name="Shape 259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5" name="Shape 2605"/>
        <p:cNvGrpSpPr/>
        <p:nvPr/>
      </p:nvGrpSpPr>
      <p:grpSpPr>
        <a:xfrm>
          <a:off x="0" y="0"/>
          <a:ext cx="0" cy="0"/>
          <a:chOff x="0" y="0"/>
          <a:chExt cx="0" cy="0"/>
        </a:xfrm>
      </p:grpSpPr>
      <p:sp>
        <p:nvSpPr>
          <p:cNvPr id="2606" name="Shape 260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607" name="Shape 260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6" name="Shape 2616"/>
        <p:cNvGrpSpPr/>
        <p:nvPr/>
      </p:nvGrpSpPr>
      <p:grpSpPr>
        <a:xfrm>
          <a:off x="0" y="0"/>
          <a:ext cx="0" cy="0"/>
          <a:chOff x="0" y="0"/>
          <a:chExt cx="0" cy="0"/>
        </a:xfrm>
      </p:grpSpPr>
      <p:sp>
        <p:nvSpPr>
          <p:cNvPr id="2617" name="Shape 261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618" name="Shape 261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5" name="Shape 2625"/>
        <p:cNvGrpSpPr/>
        <p:nvPr/>
      </p:nvGrpSpPr>
      <p:grpSpPr>
        <a:xfrm>
          <a:off x="0" y="0"/>
          <a:ext cx="0" cy="0"/>
          <a:chOff x="0" y="0"/>
          <a:chExt cx="0" cy="0"/>
        </a:xfrm>
      </p:grpSpPr>
      <p:sp>
        <p:nvSpPr>
          <p:cNvPr id="2626" name="Shape 262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627" name="Shape 262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4" name="Shape 2634"/>
        <p:cNvGrpSpPr/>
        <p:nvPr/>
      </p:nvGrpSpPr>
      <p:grpSpPr>
        <a:xfrm>
          <a:off x="0" y="0"/>
          <a:ext cx="0" cy="0"/>
          <a:chOff x="0" y="0"/>
          <a:chExt cx="0" cy="0"/>
        </a:xfrm>
      </p:grpSpPr>
      <p:sp>
        <p:nvSpPr>
          <p:cNvPr id="2635" name="Shape 2635"/>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636" name="Shape 263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3" name="Shape 2643"/>
        <p:cNvGrpSpPr/>
        <p:nvPr/>
      </p:nvGrpSpPr>
      <p:grpSpPr>
        <a:xfrm>
          <a:off x="0" y="0"/>
          <a:ext cx="0" cy="0"/>
          <a:chOff x="0" y="0"/>
          <a:chExt cx="0" cy="0"/>
        </a:xfrm>
      </p:grpSpPr>
      <p:sp>
        <p:nvSpPr>
          <p:cNvPr id="2644" name="Shape 2644"/>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645" name="Shape 264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2" name="Shape 2652"/>
        <p:cNvGrpSpPr/>
        <p:nvPr/>
      </p:nvGrpSpPr>
      <p:grpSpPr>
        <a:xfrm>
          <a:off x="0" y="0"/>
          <a:ext cx="0" cy="0"/>
          <a:chOff x="0" y="0"/>
          <a:chExt cx="0" cy="0"/>
        </a:xfrm>
      </p:grpSpPr>
      <p:sp>
        <p:nvSpPr>
          <p:cNvPr id="2653" name="Shape 2653"/>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654" name="Shape 265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Shape 532"/>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rgbClr val="000000"/>
              </a:solidFill>
              <a:latin typeface="Lato"/>
              <a:ea typeface="Lato"/>
              <a:cs typeface="Lato"/>
              <a:sym typeface="Lato"/>
            </a:endParaRPr>
          </a:p>
        </p:txBody>
      </p:sp>
      <p:sp>
        <p:nvSpPr>
          <p:cNvPr id="533" name="Shape 533"/>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1" name="Shape 2661"/>
        <p:cNvGrpSpPr/>
        <p:nvPr/>
      </p:nvGrpSpPr>
      <p:grpSpPr>
        <a:xfrm>
          <a:off x="0" y="0"/>
          <a:ext cx="0" cy="0"/>
          <a:chOff x="0" y="0"/>
          <a:chExt cx="0" cy="0"/>
        </a:xfrm>
      </p:grpSpPr>
      <p:sp>
        <p:nvSpPr>
          <p:cNvPr id="2662" name="Shape 2662"/>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663" name="Shape 266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0" name="Shape 2670"/>
        <p:cNvGrpSpPr/>
        <p:nvPr/>
      </p:nvGrpSpPr>
      <p:grpSpPr>
        <a:xfrm>
          <a:off x="0" y="0"/>
          <a:ext cx="0" cy="0"/>
          <a:chOff x="0" y="0"/>
          <a:chExt cx="0" cy="0"/>
        </a:xfrm>
      </p:grpSpPr>
      <p:sp>
        <p:nvSpPr>
          <p:cNvPr id="2671" name="Shape 267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2" name="Shape 2672"/>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673" name="Shape 2673"/>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0" name="Shape 2680"/>
        <p:cNvGrpSpPr/>
        <p:nvPr/>
      </p:nvGrpSpPr>
      <p:grpSpPr>
        <a:xfrm>
          <a:off x="0" y="0"/>
          <a:ext cx="0" cy="0"/>
          <a:chOff x="0" y="0"/>
          <a:chExt cx="0" cy="0"/>
        </a:xfrm>
      </p:grpSpPr>
      <p:sp>
        <p:nvSpPr>
          <p:cNvPr id="2681" name="Shape 2681"/>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682" name="Shape 268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9" name="Shape 2689"/>
        <p:cNvGrpSpPr/>
        <p:nvPr/>
      </p:nvGrpSpPr>
      <p:grpSpPr>
        <a:xfrm>
          <a:off x="0" y="0"/>
          <a:ext cx="0" cy="0"/>
          <a:chOff x="0" y="0"/>
          <a:chExt cx="0" cy="0"/>
        </a:xfrm>
      </p:grpSpPr>
      <p:sp>
        <p:nvSpPr>
          <p:cNvPr id="2690" name="Shape 2690"/>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691" name="Shape 269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8" name="Shape 2698"/>
        <p:cNvGrpSpPr/>
        <p:nvPr/>
      </p:nvGrpSpPr>
      <p:grpSpPr>
        <a:xfrm>
          <a:off x="0" y="0"/>
          <a:ext cx="0" cy="0"/>
          <a:chOff x="0" y="0"/>
          <a:chExt cx="0" cy="0"/>
        </a:xfrm>
      </p:grpSpPr>
      <p:sp>
        <p:nvSpPr>
          <p:cNvPr id="2699" name="Shape 269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700" name="Shape 270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8" name="Shape 2708"/>
        <p:cNvGrpSpPr/>
        <p:nvPr/>
      </p:nvGrpSpPr>
      <p:grpSpPr>
        <a:xfrm>
          <a:off x="0" y="0"/>
          <a:ext cx="0" cy="0"/>
          <a:chOff x="0" y="0"/>
          <a:chExt cx="0" cy="0"/>
        </a:xfrm>
      </p:grpSpPr>
      <p:sp>
        <p:nvSpPr>
          <p:cNvPr id="2709" name="Shape 270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710" name="Shape 271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9" name="Shape 2719"/>
        <p:cNvGrpSpPr/>
        <p:nvPr/>
      </p:nvGrpSpPr>
      <p:grpSpPr>
        <a:xfrm>
          <a:off x="0" y="0"/>
          <a:ext cx="0" cy="0"/>
          <a:chOff x="0" y="0"/>
          <a:chExt cx="0" cy="0"/>
        </a:xfrm>
      </p:grpSpPr>
      <p:sp>
        <p:nvSpPr>
          <p:cNvPr id="2720" name="Shape 2720"/>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721" name="Shape 272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8" name="Shape 2728"/>
        <p:cNvGrpSpPr/>
        <p:nvPr/>
      </p:nvGrpSpPr>
      <p:grpSpPr>
        <a:xfrm>
          <a:off x="0" y="0"/>
          <a:ext cx="0" cy="0"/>
          <a:chOff x="0" y="0"/>
          <a:chExt cx="0" cy="0"/>
        </a:xfrm>
      </p:grpSpPr>
      <p:sp>
        <p:nvSpPr>
          <p:cNvPr id="2729" name="Shape 272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730" name="Shape 273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9" name="Shape 2739"/>
        <p:cNvGrpSpPr/>
        <p:nvPr/>
      </p:nvGrpSpPr>
      <p:grpSpPr>
        <a:xfrm>
          <a:off x="0" y="0"/>
          <a:ext cx="0" cy="0"/>
          <a:chOff x="0" y="0"/>
          <a:chExt cx="0" cy="0"/>
        </a:xfrm>
      </p:grpSpPr>
      <p:sp>
        <p:nvSpPr>
          <p:cNvPr id="2740" name="Shape 2740"/>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741" name="Shape 274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Shape 54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Shape 54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rgbClr val="000000"/>
              </a:solidFill>
              <a:latin typeface="Lato"/>
              <a:ea typeface="Lato"/>
              <a:cs typeface="Lato"/>
              <a:sym typeface="Lato"/>
            </a:endParaRPr>
          </a:p>
        </p:txBody>
      </p:sp>
      <p:sp>
        <p:nvSpPr>
          <p:cNvPr id="545" name="Shape 54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Shape 55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6" name="Shape 556"/>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57" name="Shape 55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Shape 56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Shape 562"/>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Lato"/>
              <a:buNone/>
            </a:pPr>
            <a:r>
              <a:rPr b="0" i="0" lang="en-US" sz="1200" u="none" cap="none" strike="noStrike">
                <a:solidFill>
                  <a:srgbClr val="000000"/>
                </a:solidFill>
                <a:latin typeface="Lato"/>
                <a:ea typeface="Lato"/>
                <a:cs typeface="Lato"/>
                <a:sym typeface="Lato"/>
              </a:rPr>
              <a:t>To understand this, let’s take a scenario.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63" name="Shape 563"/>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Shape 57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Shape 573"/>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Lato"/>
              <a:buNone/>
            </a:pPr>
            <a:r>
              <a:rPr b="0" i="0" lang="en-US" sz="1200" u="none" cap="none" strike="noStrike">
                <a:solidFill>
                  <a:srgbClr val="000000"/>
                </a:solidFill>
                <a:latin typeface="Lato"/>
                <a:ea typeface="Lato"/>
                <a:cs typeface="Lato"/>
                <a:sym typeface="Lato"/>
              </a:rPr>
              <a:t>To understand this, let’s take a scenario.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74" name="Shape 574"/>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Shape 58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Shape 58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85" name="Shape 58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Shape 595"/>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96" name="Shape 596"/>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Shape 336"/>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37" name="Shape 33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Shape 60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Shape 606"/>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07" name="Shape 60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Shape 61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Shape 612"/>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Lato"/>
              <a:buNone/>
            </a:pPr>
            <a:r>
              <a:rPr b="0" i="0" lang="en-US" sz="1200" u="none" cap="none" strike="noStrike">
                <a:solidFill>
                  <a:srgbClr val="000000"/>
                </a:solidFill>
                <a:latin typeface="Lato"/>
                <a:ea typeface="Lato"/>
                <a:cs typeface="Lato"/>
                <a:sym typeface="Lato"/>
              </a:rPr>
              <a:t>To understand this, let’s take a scenario.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13" name="Shape 613"/>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Shape 62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Shape 623"/>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Lato"/>
              <a:buNone/>
            </a:pPr>
            <a:r>
              <a:rPr b="0" i="0" lang="en-US" sz="1200" u="none" cap="none" strike="noStrike">
                <a:solidFill>
                  <a:srgbClr val="000000"/>
                </a:solidFill>
                <a:latin typeface="Lato"/>
                <a:ea typeface="Lato"/>
                <a:cs typeface="Lato"/>
                <a:sym typeface="Lato"/>
              </a:rPr>
              <a:t>To understand this, let’s take a scenario.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24" name="Shape 624"/>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Shape 63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3" name="Shape 633"/>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Lato"/>
              <a:buNone/>
            </a:pPr>
            <a:r>
              <a:rPr b="0" i="0" lang="en-US" sz="1200" u="none" cap="none" strike="noStrike">
                <a:solidFill>
                  <a:srgbClr val="000000"/>
                </a:solidFill>
                <a:latin typeface="Lato"/>
                <a:ea typeface="Lato"/>
                <a:cs typeface="Lato"/>
                <a:sym typeface="Lato"/>
              </a:rPr>
              <a:t>To understand this, let’s take a scenario.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34" name="Shape 634"/>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Shape 64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3" name="Shape 643"/>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rgbClr val="000000"/>
              </a:solidFill>
              <a:latin typeface="Lato"/>
              <a:ea typeface="Lato"/>
              <a:cs typeface="Lato"/>
              <a:sym typeface="Lato"/>
            </a:endParaRPr>
          </a:p>
        </p:txBody>
      </p:sp>
      <p:sp>
        <p:nvSpPr>
          <p:cNvPr id="644" name="Shape 644"/>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Shape 65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 name="Shape 65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rgbClr val="000000"/>
              </a:solidFill>
              <a:latin typeface="Lato"/>
              <a:ea typeface="Lato"/>
              <a:cs typeface="Lato"/>
              <a:sym typeface="Lato"/>
            </a:endParaRPr>
          </a:p>
        </p:txBody>
      </p:sp>
      <p:sp>
        <p:nvSpPr>
          <p:cNvPr id="655" name="Shape 65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Shape 66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5" name="Shape 665"/>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66" name="Shape 666"/>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Shape 67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 name="Shape 671"/>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Booleans are operators that allow you to convey True or False statements.</a:t>
            </a:r>
            <a:endParaRPr/>
          </a:p>
          <a:p>
            <a:pPr indent="0" lvl="0" marL="0" marR="0" rtl="0" algn="l">
              <a:spcBef>
                <a:spcPts val="0"/>
              </a:spcBef>
              <a:spcAft>
                <a:spcPts val="0"/>
              </a:spcAft>
              <a:buNone/>
            </a:pPr>
            <a:r>
              <a:rPr lang="en-US"/>
              <a:t> If you type the code “1==1”, and execute, it returns “True”</a:t>
            </a:r>
            <a:endParaRPr/>
          </a:p>
        </p:txBody>
      </p:sp>
      <p:sp>
        <p:nvSpPr>
          <p:cNvPr id="672" name="Shape 672"/>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Shape 68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3" name="Shape 683"/>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84" name="Shape 684"/>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Shape 69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4" name="Shape 69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95" name="Shape 69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Shape 342"/>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343" name="Shape 34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Shape 70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1" name="Shape 701"/>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02" name="Shape 702"/>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Shape 71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1" name="Shape 711"/>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12" name="Shape 712"/>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Shape 71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717" name="Shape 71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Shape 72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7" name="Shape 727"/>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Lato"/>
              <a:buNone/>
            </a:pPr>
            <a:r>
              <a:rPr b="0" i="0" lang="en-US" sz="1200" u="none" cap="none" strike="noStrike">
                <a:solidFill>
                  <a:srgbClr val="000000"/>
                </a:solidFill>
                <a:latin typeface="Lato"/>
                <a:ea typeface="Lato"/>
                <a:cs typeface="Lato"/>
                <a:sym typeface="Lato"/>
              </a:rPr>
              <a:t>To understand this, let’s take a scenario.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28" name="Shape 728"/>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Shape 73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8" name="Shape 738"/>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rgbClr val="000000"/>
                </a:solidFill>
                <a:latin typeface="Lato"/>
                <a:ea typeface="Lato"/>
                <a:cs typeface="Lato"/>
                <a:sym typeface="Lato"/>
              </a:rPr>
              <a:t>http://techtales.co/2017/09/05/dynamic-typing-vs-static-typing-mean/</a:t>
            </a:r>
            <a:endParaRPr b="0" i="0" sz="1200" u="none" cap="none" strike="noStrike">
              <a:solidFill>
                <a:schemeClr val="dk1"/>
              </a:solidFill>
              <a:latin typeface="Calibri"/>
              <a:ea typeface="Calibri"/>
              <a:cs typeface="Calibri"/>
              <a:sym typeface="Calibri"/>
            </a:endParaRPr>
          </a:p>
        </p:txBody>
      </p:sp>
      <p:sp>
        <p:nvSpPr>
          <p:cNvPr id="739" name="Shape 739"/>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Shape 74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9" name="Shape 749"/>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Lato"/>
              <a:buNone/>
            </a:pPr>
            <a:r>
              <a:rPr b="0" i="0" lang="en-US" sz="1200" u="none" cap="none" strike="noStrike">
                <a:solidFill>
                  <a:srgbClr val="000000"/>
                </a:solidFill>
                <a:latin typeface="Lato"/>
                <a:ea typeface="Lato"/>
                <a:cs typeface="Lato"/>
                <a:sym typeface="Lato"/>
              </a:rPr>
              <a:t>To understand this, let’s take a scenario.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50" name="Shape 75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Shape 75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0" name="Shape 760"/>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Lato"/>
              <a:buNone/>
            </a:pPr>
            <a:r>
              <a:rPr b="0" i="0" lang="en-US" sz="1200" u="none" cap="none" strike="noStrike">
                <a:solidFill>
                  <a:srgbClr val="000000"/>
                </a:solidFill>
                <a:latin typeface="Lato"/>
                <a:ea typeface="Lato"/>
                <a:cs typeface="Lato"/>
                <a:sym typeface="Lato"/>
              </a:rPr>
              <a:t>To understand this, let’s take a scenario.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61" name="Shape 761"/>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Shape 77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1" name="Shape 771"/>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Lato"/>
              <a:buNone/>
            </a:pPr>
            <a:r>
              <a:rPr b="0" i="0" lang="en-US" sz="1200" u="none" cap="none" strike="noStrike">
                <a:solidFill>
                  <a:srgbClr val="000000"/>
                </a:solidFill>
                <a:latin typeface="Lato"/>
                <a:ea typeface="Lato"/>
                <a:cs typeface="Lato"/>
                <a:sym typeface="Lato"/>
              </a:rPr>
              <a:t>To understand this, let’s take a scenario.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72" name="Shape 772"/>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Shape 78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Shape 782"/>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Lato"/>
              <a:buNone/>
            </a:pPr>
            <a:r>
              <a:rPr b="0" i="0" lang="en-US" sz="1200" u="none" cap="none" strike="noStrike">
                <a:solidFill>
                  <a:srgbClr val="000000"/>
                </a:solidFill>
                <a:latin typeface="Lato"/>
                <a:ea typeface="Lato"/>
                <a:cs typeface="Lato"/>
                <a:sym typeface="Lato"/>
              </a:rPr>
              <a:t>To understand this, let’s take a scenario.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83" name="Shape 783"/>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Shape 79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4" name="Shape 79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Lato"/>
              <a:buNone/>
            </a:pPr>
            <a:r>
              <a:rPr b="0" i="0" lang="en-US" sz="1200" u="none" cap="none" strike="noStrike">
                <a:solidFill>
                  <a:srgbClr val="000000"/>
                </a:solidFill>
                <a:latin typeface="Lato"/>
                <a:ea typeface="Lato"/>
                <a:cs typeface="Lato"/>
                <a:sym typeface="Lato"/>
              </a:rPr>
              <a:t>To understand this, let’s take a scenario.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95" name="Shape 79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Shape 353"/>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Lato"/>
              <a:buNone/>
            </a:pPr>
            <a:r>
              <a:rPr b="0" i="0" lang="en-US" sz="1200" u="none" cap="none" strike="noStrike">
                <a:solidFill>
                  <a:srgbClr val="000000"/>
                </a:solidFill>
                <a:latin typeface="Lato"/>
                <a:ea typeface="Lato"/>
                <a:cs typeface="Lato"/>
                <a:sym typeface="Lato"/>
              </a:rPr>
              <a:t>To understand this, let’s take a scenario.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54" name="Shape 354"/>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Shape 80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5" name="Shape 805"/>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Lato"/>
              <a:buNone/>
            </a:pPr>
            <a:r>
              <a:rPr b="0" i="0" lang="en-US" sz="1200" u="none" cap="none" strike="noStrike">
                <a:solidFill>
                  <a:srgbClr val="000000"/>
                </a:solidFill>
                <a:latin typeface="Lato"/>
                <a:ea typeface="Lato"/>
                <a:cs typeface="Lato"/>
                <a:sym typeface="Lato"/>
              </a:rPr>
              <a:t>To understand this, let’s take a scenario.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06" name="Shape 806"/>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Shape 81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7" name="Shape 817"/>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Lato"/>
              <a:buNone/>
            </a:pPr>
            <a:r>
              <a:rPr b="0" i="0" lang="en-US" sz="1200" u="none" cap="none" strike="noStrike">
                <a:solidFill>
                  <a:srgbClr val="000000"/>
                </a:solidFill>
                <a:latin typeface="Lato"/>
                <a:ea typeface="Lato"/>
                <a:cs typeface="Lato"/>
                <a:sym typeface="Lato"/>
              </a:rPr>
              <a:t>To understand this, let’s take a scenario.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18" name="Shape 818"/>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Shape 82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Shape 828"/>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29" name="Shape 829"/>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Shape 83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9" name="Shape 839"/>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40" name="Shape 84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Shape 84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5" name="Shape 845"/>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Lato"/>
              <a:buNone/>
            </a:pPr>
            <a:r>
              <a:rPr b="0" i="0" lang="en-US" sz="1200" u="none" cap="none" strike="noStrike">
                <a:solidFill>
                  <a:srgbClr val="000000"/>
                </a:solidFill>
                <a:latin typeface="Lato"/>
                <a:ea typeface="Lato"/>
                <a:cs typeface="Lato"/>
                <a:sym typeface="Lato"/>
              </a:rPr>
              <a:t>To understand this, let’s take a scenario.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46" name="Shape 846"/>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Shape 85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6" name="Shape 856"/>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rgbClr val="000000"/>
                </a:solidFill>
                <a:latin typeface="Lato"/>
                <a:ea typeface="Lato"/>
                <a:cs typeface="Lato"/>
                <a:sym typeface="Lato"/>
              </a:rPr>
              <a:t>http://techtales.co/2017/09/05/dynamic-typing-vs-static-typing-mean/</a:t>
            </a:r>
            <a:endParaRPr b="0" i="0" sz="1200" u="none" cap="none" strike="noStrike">
              <a:solidFill>
                <a:schemeClr val="dk1"/>
              </a:solidFill>
              <a:latin typeface="Calibri"/>
              <a:ea typeface="Calibri"/>
              <a:cs typeface="Calibri"/>
              <a:sym typeface="Calibri"/>
            </a:endParaRPr>
          </a:p>
        </p:txBody>
      </p:sp>
      <p:sp>
        <p:nvSpPr>
          <p:cNvPr id="857" name="Shape 85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Shape 86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7" name="Shape 867"/>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rgbClr val="000000"/>
                </a:solidFill>
                <a:latin typeface="Lato"/>
                <a:ea typeface="Lato"/>
                <a:cs typeface="Lato"/>
                <a:sym typeface="Lato"/>
              </a:rPr>
              <a:t>http://techtales.co/2017/09/05/dynamic-typing-vs-static-typing-mean/</a:t>
            </a:r>
            <a:endParaRPr b="0" i="0" sz="1200" u="none" cap="none" strike="noStrike">
              <a:solidFill>
                <a:schemeClr val="dk1"/>
              </a:solidFill>
              <a:latin typeface="Calibri"/>
              <a:ea typeface="Calibri"/>
              <a:cs typeface="Calibri"/>
              <a:sym typeface="Calibri"/>
            </a:endParaRPr>
          </a:p>
        </p:txBody>
      </p:sp>
      <p:sp>
        <p:nvSpPr>
          <p:cNvPr id="868" name="Shape 868"/>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6" name="Shape 876"/>
        <p:cNvGrpSpPr/>
        <p:nvPr/>
      </p:nvGrpSpPr>
      <p:grpSpPr>
        <a:xfrm>
          <a:off x="0" y="0"/>
          <a:ext cx="0" cy="0"/>
          <a:chOff x="0" y="0"/>
          <a:chExt cx="0" cy="0"/>
        </a:xfrm>
      </p:grpSpPr>
      <p:sp>
        <p:nvSpPr>
          <p:cNvPr id="877" name="Shape 87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8" name="Shape 878"/>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rgbClr val="000000"/>
              </a:solidFill>
              <a:latin typeface="Lato"/>
              <a:ea typeface="Lato"/>
              <a:cs typeface="Lato"/>
              <a:sym typeface="Lato"/>
            </a:endParaRPr>
          </a:p>
        </p:txBody>
      </p:sp>
      <p:sp>
        <p:nvSpPr>
          <p:cNvPr id="879" name="Shape 879"/>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Shape 88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9" name="Shape 889"/>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90" name="Shape 89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Shape 89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0" name="Shape 900"/>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rgbClr val="000000"/>
              </a:solidFill>
              <a:latin typeface="Lato"/>
              <a:ea typeface="Lato"/>
              <a:cs typeface="Lato"/>
              <a:sym typeface="Lato"/>
            </a:endParaRPr>
          </a:p>
        </p:txBody>
      </p:sp>
      <p:sp>
        <p:nvSpPr>
          <p:cNvPr id="901" name="Shape 901"/>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Shape 363"/>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64" name="Shape 36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Shape 91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1" name="Shape 911"/>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12" name="Shape 912"/>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Shape 92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2" name="Shape 922"/>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rgbClr val="000000"/>
              </a:solidFill>
              <a:latin typeface="Lato"/>
              <a:ea typeface="Lato"/>
              <a:cs typeface="Lato"/>
              <a:sym typeface="Lato"/>
            </a:endParaRPr>
          </a:p>
        </p:txBody>
      </p:sp>
      <p:sp>
        <p:nvSpPr>
          <p:cNvPr id="923" name="Shape 923"/>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Shape 93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3" name="Shape 933"/>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34" name="Shape 934"/>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Shape 94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4" name="Shape 94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rgbClr val="000000"/>
              </a:solidFill>
              <a:latin typeface="Lato"/>
              <a:ea typeface="Lato"/>
              <a:cs typeface="Lato"/>
              <a:sym typeface="Lato"/>
            </a:endParaRPr>
          </a:p>
        </p:txBody>
      </p:sp>
      <p:sp>
        <p:nvSpPr>
          <p:cNvPr id="945" name="Shape 94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Shape 95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5" name="Shape 955"/>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56" name="Shape 956"/>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4" name="Shape 964"/>
        <p:cNvGrpSpPr/>
        <p:nvPr/>
      </p:nvGrpSpPr>
      <p:grpSpPr>
        <a:xfrm>
          <a:off x="0" y="0"/>
          <a:ext cx="0" cy="0"/>
          <a:chOff x="0" y="0"/>
          <a:chExt cx="0" cy="0"/>
        </a:xfrm>
      </p:grpSpPr>
      <p:sp>
        <p:nvSpPr>
          <p:cNvPr id="965" name="Shape 96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6" name="Shape 966"/>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rgbClr val="000000"/>
              </a:solidFill>
              <a:latin typeface="Lato"/>
              <a:ea typeface="Lato"/>
              <a:cs typeface="Lato"/>
              <a:sym typeface="Lato"/>
            </a:endParaRPr>
          </a:p>
        </p:txBody>
      </p:sp>
      <p:sp>
        <p:nvSpPr>
          <p:cNvPr id="967" name="Shape 96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Shape 97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7" name="Shape 977"/>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78" name="Shape 978"/>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Shape 98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8" name="Shape 988"/>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rgbClr val="000000"/>
              </a:solidFill>
              <a:latin typeface="Lato"/>
              <a:ea typeface="Lato"/>
              <a:cs typeface="Lato"/>
              <a:sym typeface="Lato"/>
            </a:endParaRPr>
          </a:p>
        </p:txBody>
      </p:sp>
      <p:sp>
        <p:nvSpPr>
          <p:cNvPr id="989" name="Shape 989"/>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6" name="Shape 996"/>
        <p:cNvGrpSpPr/>
        <p:nvPr/>
      </p:nvGrpSpPr>
      <p:grpSpPr>
        <a:xfrm>
          <a:off x="0" y="0"/>
          <a:ext cx="0" cy="0"/>
          <a:chOff x="0" y="0"/>
          <a:chExt cx="0" cy="0"/>
        </a:xfrm>
      </p:grpSpPr>
      <p:sp>
        <p:nvSpPr>
          <p:cNvPr id="997" name="Shape 99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8" name="Shape 998"/>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rgbClr val="000000"/>
              </a:solidFill>
              <a:latin typeface="Lato"/>
              <a:ea typeface="Lato"/>
              <a:cs typeface="Lato"/>
              <a:sym typeface="Lato"/>
            </a:endParaRPr>
          </a:p>
        </p:txBody>
      </p:sp>
      <p:sp>
        <p:nvSpPr>
          <p:cNvPr id="999" name="Shape 999"/>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6" name="Shape 1006"/>
        <p:cNvGrpSpPr/>
        <p:nvPr/>
      </p:nvGrpSpPr>
      <p:grpSpPr>
        <a:xfrm>
          <a:off x="0" y="0"/>
          <a:ext cx="0" cy="0"/>
          <a:chOff x="0" y="0"/>
          <a:chExt cx="0" cy="0"/>
        </a:xfrm>
      </p:grpSpPr>
      <p:sp>
        <p:nvSpPr>
          <p:cNvPr id="1007" name="Shape 100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8" name="Shape 1008"/>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09" name="Shape 1009"/>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Shape 373"/>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374" name="Shape 37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Shape 101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9" name="Shape 1019"/>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20" name="Shape 102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7" name="Shape 1027"/>
        <p:cNvGrpSpPr/>
        <p:nvPr/>
      </p:nvGrpSpPr>
      <p:grpSpPr>
        <a:xfrm>
          <a:off x="0" y="0"/>
          <a:ext cx="0" cy="0"/>
          <a:chOff x="0" y="0"/>
          <a:chExt cx="0" cy="0"/>
        </a:xfrm>
      </p:grpSpPr>
      <p:sp>
        <p:nvSpPr>
          <p:cNvPr id="1028" name="Shape 102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9" name="Shape 1029"/>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30" name="Shape 103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Shape 103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039" name="Shape 103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6" name="Shape 1046"/>
        <p:cNvGrpSpPr/>
        <p:nvPr/>
      </p:nvGrpSpPr>
      <p:grpSpPr>
        <a:xfrm>
          <a:off x="0" y="0"/>
          <a:ext cx="0" cy="0"/>
          <a:chOff x="0" y="0"/>
          <a:chExt cx="0" cy="0"/>
        </a:xfrm>
      </p:grpSpPr>
      <p:sp>
        <p:nvSpPr>
          <p:cNvPr id="1047" name="Shape 104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048" name="Shape 104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Shape 1057"/>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058" name="Shape 105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Shape 106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069" name="Shape 106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Shape 107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080" name="Shape 108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Shape 1090"/>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091" name="Shape 109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Shape 1101"/>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102" name="Shape 110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Shape 1113"/>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114" name="Shape 111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Shape 38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85" name="Shape 38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3" name="Shape 1123"/>
        <p:cNvGrpSpPr/>
        <p:nvPr/>
      </p:nvGrpSpPr>
      <p:grpSpPr>
        <a:xfrm>
          <a:off x="0" y="0"/>
          <a:ext cx="0" cy="0"/>
          <a:chOff x="0" y="0"/>
          <a:chExt cx="0" cy="0"/>
        </a:xfrm>
      </p:grpSpPr>
      <p:sp>
        <p:nvSpPr>
          <p:cNvPr id="1124" name="Shape 1124"/>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125" name="Shape 112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Shape 1134"/>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135" name="Shape 113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Shape 1143"/>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144" name="Shape 114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8" name="Shape 1158"/>
        <p:cNvGrpSpPr/>
        <p:nvPr/>
      </p:nvGrpSpPr>
      <p:grpSpPr>
        <a:xfrm>
          <a:off x="0" y="0"/>
          <a:ext cx="0" cy="0"/>
          <a:chOff x="0" y="0"/>
          <a:chExt cx="0" cy="0"/>
        </a:xfrm>
      </p:grpSpPr>
      <p:sp>
        <p:nvSpPr>
          <p:cNvPr id="1159" name="Shape 115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160" name="Shape 116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8" name="Shape 1168"/>
        <p:cNvGrpSpPr/>
        <p:nvPr/>
      </p:nvGrpSpPr>
      <p:grpSpPr>
        <a:xfrm>
          <a:off x="0" y="0"/>
          <a:ext cx="0" cy="0"/>
          <a:chOff x="0" y="0"/>
          <a:chExt cx="0" cy="0"/>
        </a:xfrm>
      </p:grpSpPr>
      <p:sp>
        <p:nvSpPr>
          <p:cNvPr id="1169" name="Shape 116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170" name="Shape 117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7" name="Shape 1177"/>
        <p:cNvGrpSpPr/>
        <p:nvPr/>
      </p:nvGrpSpPr>
      <p:grpSpPr>
        <a:xfrm>
          <a:off x="0" y="0"/>
          <a:ext cx="0" cy="0"/>
          <a:chOff x="0" y="0"/>
          <a:chExt cx="0" cy="0"/>
        </a:xfrm>
      </p:grpSpPr>
      <p:sp>
        <p:nvSpPr>
          <p:cNvPr id="1178" name="Shape 117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179" name="Shape 117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7" name="Shape 1187"/>
        <p:cNvGrpSpPr/>
        <p:nvPr/>
      </p:nvGrpSpPr>
      <p:grpSpPr>
        <a:xfrm>
          <a:off x="0" y="0"/>
          <a:ext cx="0" cy="0"/>
          <a:chOff x="0" y="0"/>
          <a:chExt cx="0" cy="0"/>
        </a:xfrm>
      </p:grpSpPr>
      <p:sp>
        <p:nvSpPr>
          <p:cNvPr id="1188" name="Shape 118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189" name="Shape 118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7" name="Shape 1197"/>
        <p:cNvGrpSpPr/>
        <p:nvPr/>
      </p:nvGrpSpPr>
      <p:grpSpPr>
        <a:xfrm>
          <a:off x="0" y="0"/>
          <a:ext cx="0" cy="0"/>
          <a:chOff x="0" y="0"/>
          <a:chExt cx="0" cy="0"/>
        </a:xfrm>
      </p:grpSpPr>
      <p:sp>
        <p:nvSpPr>
          <p:cNvPr id="1198" name="Shape 119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199" name="Shape 119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Shape 120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209" name="Shape 120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7" name="Shape 1217"/>
        <p:cNvGrpSpPr/>
        <p:nvPr/>
      </p:nvGrpSpPr>
      <p:grpSpPr>
        <a:xfrm>
          <a:off x="0" y="0"/>
          <a:ext cx="0" cy="0"/>
          <a:chOff x="0" y="0"/>
          <a:chExt cx="0" cy="0"/>
        </a:xfrm>
      </p:grpSpPr>
      <p:sp>
        <p:nvSpPr>
          <p:cNvPr id="1218" name="Shape 121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219" name="Shape 121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Shape 391"/>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92" name="Shape 392"/>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Shape 122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229" name="Shape 122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Shape 123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9" name="Shape 1239"/>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240" name="Shape 124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7" name="Shape 1247"/>
        <p:cNvGrpSpPr/>
        <p:nvPr/>
      </p:nvGrpSpPr>
      <p:grpSpPr>
        <a:xfrm>
          <a:off x="0" y="0"/>
          <a:ext cx="0" cy="0"/>
          <a:chOff x="0" y="0"/>
          <a:chExt cx="0" cy="0"/>
        </a:xfrm>
      </p:grpSpPr>
      <p:sp>
        <p:nvSpPr>
          <p:cNvPr id="1248" name="Shape 124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249" name="Shape 124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Shape 1258"/>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259" name="Shape 125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8" name="Shape 1268"/>
        <p:cNvGrpSpPr/>
        <p:nvPr/>
      </p:nvGrpSpPr>
      <p:grpSpPr>
        <a:xfrm>
          <a:off x="0" y="0"/>
          <a:ext cx="0" cy="0"/>
          <a:chOff x="0" y="0"/>
          <a:chExt cx="0" cy="0"/>
        </a:xfrm>
      </p:grpSpPr>
      <p:sp>
        <p:nvSpPr>
          <p:cNvPr id="1269" name="Shape 1269"/>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270" name="Shape 127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9" name="Shape 1279"/>
        <p:cNvGrpSpPr/>
        <p:nvPr/>
      </p:nvGrpSpPr>
      <p:grpSpPr>
        <a:xfrm>
          <a:off x="0" y="0"/>
          <a:ext cx="0" cy="0"/>
          <a:chOff x="0" y="0"/>
          <a:chExt cx="0" cy="0"/>
        </a:xfrm>
      </p:grpSpPr>
      <p:sp>
        <p:nvSpPr>
          <p:cNvPr id="1280" name="Shape 1280"/>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281" name="Shape 128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9" name="Shape 1289"/>
        <p:cNvGrpSpPr/>
        <p:nvPr/>
      </p:nvGrpSpPr>
      <p:grpSpPr>
        <a:xfrm>
          <a:off x="0" y="0"/>
          <a:ext cx="0" cy="0"/>
          <a:chOff x="0" y="0"/>
          <a:chExt cx="0" cy="0"/>
        </a:xfrm>
      </p:grpSpPr>
      <p:sp>
        <p:nvSpPr>
          <p:cNvPr id="1290" name="Shape 1290"/>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291" name="Shape 129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9" name="Shape 1299"/>
        <p:cNvGrpSpPr/>
        <p:nvPr/>
      </p:nvGrpSpPr>
      <p:grpSpPr>
        <a:xfrm>
          <a:off x="0" y="0"/>
          <a:ext cx="0" cy="0"/>
          <a:chOff x="0" y="0"/>
          <a:chExt cx="0" cy="0"/>
        </a:xfrm>
      </p:grpSpPr>
      <p:sp>
        <p:nvSpPr>
          <p:cNvPr id="1300" name="Shape 1300"/>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301" name="Shape 130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5" name="Shape 1315"/>
        <p:cNvGrpSpPr/>
        <p:nvPr/>
      </p:nvGrpSpPr>
      <p:grpSpPr>
        <a:xfrm>
          <a:off x="0" y="0"/>
          <a:ext cx="0" cy="0"/>
          <a:chOff x="0" y="0"/>
          <a:chExt cx="0" cy="0"/>
        </a:xfrm>
      </p:grpSpPr>
      <p:sp>
        <p:nvSpPr>
          <p:cNvPr id="1316" name="Shape 131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7" name="Shape 1317"/>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18" name="Shape 1318"/>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5" name="Shape 1325"/>
        <p:cNvGrpSpPr/>
        <p:nvPr/>
      </p:nvGrpSpPr>
      <p:grpSpPr>
        <a:xfrm>
          <a:off x="0" y="0"/>
          <a:ext cx="0" cy="0"/>
          <a:chOff x="0" y="0"/>
          <a:chExt cx="0" cy="0"/>
        </a:xfrm>
      </p:grpSpPr>
      <p:sp>
        <p:nvSpPr>
          <p:cNvPr id="1326" name="Shape 1326"/>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327" name="Shape 132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6" name="Shape 16"/>
        <p:cNvGrpSpPr/>
        <p:nvPr/>
      </p:nvGrpSpPr>
      <p:grpSpPr>
        <a:xfrm>
          <a:off x="0" y="0"/>
          <a:ext cx="0" cy="0"/>
          <a:chOff x="0" y="0"/>
          <a:chExt cx="0" cy="0"/>
        </a:xfrm>
      </p:grpSpPr>
      <p:sp>
        <p:nvSpPr>
          <p:cNvPr id="17" name="Shape 17"/>
          <p:cNvSpPr txBox="1"/>
          <p:nvPr>
            <p:ph type="title"/>
          </p:nvPr>
        </p:nvSpPr>
        <p:spPr>
          <a:xfrm>
            <a:off x="1191600" y="274650"/>
            <a:ext cx="8616800" cy="11430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000"/>
              <a:buFont typeface="Lato"/>
              <a:buNone/>
              <a:defRPr b="0" i="0" sz="3000" u="none" cap="none" strike="noStrik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Shape 18"/>
          <p:cNvSpPr/>
          <p:nvPr/>
        </p:nvSpPr>
        <p:spPr>
          <a:xfrm>
            <a:off x="9808489" y="6755101"/>
            <a:ext cx="1191599" cy="102899"/>
          </a:xfrm>
          <a:prstGeom prst="rect">
            <a:avLst/>
          </a:prstGeom>
          <a:solidFill>
            <a:srgbClr val="FF971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400"/>
              <a:buFont typeface="Lato Light"/>
              <a:buNone/>
            </a:pPr>
            <a:r>
              <a:t/>
            </a:r>
            <a:endParaRPr b="0" i="0" sz="1400" u="none" cap="none" strike="noStrike">
              <a:solidFill>
                <a:schemeClr val="dk1"/>
              </a:solidFill>
              <a:latin typeface="Lato Light"/>
              <a:ea typeface="Lato Light"/>
              <a:cs typeface="Lato Light"/>
              <a:sym typeface="Lato Light"/>
            </a:endParaRPr>
          </a:p>
        </p:txBody>
      </p:sp>
      <p:sp>
        <p:nvSpPr>
          <p:cNvPr id="19" name="Shape 19"/>
          <p:cNvSpPr/>
          <p:nvPr/>
        </p:nvSpPr>
        <p:spPr>
          <a:xfrm>
            <a:off x="11000415" y="6755101"/>
            <a:ext cx="1191599" cy="102899"/>
          </a:xfrm>
          <a:prstGeom prst="rect">
            <a:avLst/>
          </a:prstGeom>
          <a:solidFill>
            <a:srgbClr val="F2025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400"/>
              <a:buFont typeface="Lato Light"/>
              <a:buNone/>
            </a:pPr>
            <a:r>
              <a:t/>
            </a:r>
            <a:endParaRPr b="0" i="0" sz="1400" u="none" cap="none" strike="noStrike">
              <a:solidFill>
                <a:schemeClr val="dk1"/>
              </a:solidFill>
              <a:latin typeface="Lato Light"/>
              <a:ea typeface="Lato Light"/>
              <a:cs typeface="Lato Light"/>
              <a:sym typeface="Lato Light"/>
            </a:endParaRPr>
          </a:p>
        </p:txBody>
      </p:sp>
      <p:sp>
        <p:nvSpPr>
          <p:cNvPr id="20" name="Shape 20"/>
          <p:cNvSpPr/>
          <p:nvPr/>
        </p:nvSpPr>
        <p:spPr>
          <a:xfrm>
            <a:off x="1" y="6755101"/>
            <a:ext cx="1191599" cy="102899"/>
          </a:xfrm>
          <a:prstGeom prst="rect">
            <a:avLst/>
          </a:prstGeom>
          <a:solidFill>
            <a:srgbClr val="7ECEF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400"/>
              <a:buFont typeface="Lato Light"/>
              <a:buNone/>
            </a:pPr>
            <a:r>
              <a:t/>
            </a:r>
            <a:endParaRPr b="0" i="0" sz="1400" u="none" cap="none" strike="noStrike">
              <a:solidFill>
                <a:schemeClr val="dk1"/>
              </a:solidFill>
              <a:latin typeface="Lato Light"/>
              <a:ea typeface="Lato Light"/>
              <a:cs typeface="Lato Light"/>
              <a:sym typeface="Lato Light"/>
            </a:endParaRPr>
          </a:p>
        </p:txBody>
      </p:sp>
      <p:sp>
        <p:nvSpPr>
          <p:cNvPr id="21" name="Shape 21"/>
          <p:cNvSpPr/>
          <p:nvPr/>
        </p:nvSpPr>
        <p:spPr>
          <a:xfrm>
            <a:off x="1191612" y="6755101"/>
            <a:ext cx="8616800" cy="102899"/>
          </a:xfrm>
          <a:prstGeom prst="rect">
            <a:avLst/>
          </a:prstGeom>
          <a:solidFill>
            <a:srgbClr val="2185C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400"/>
              <a:buFont typeface="Lato Light"/>
              <a:buNone/>
            </a:pPr>
            <a:r>
              <a:t/>
            </a:r>
            <a:endParaRPr b="0" i="0" sz="1400" u="none" cap="none" strike="noStrike">
              <a:solidFill>
                <a:schemeClr val="dk1"/>
              </a:solidFill>
              <a:latin typeface="Lato Light"/>
              <a:ea typeface="Lato Light"/>
              <a:cs typeface="Lato Light"/>
              <a:sym typeface="Lato 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eneral Slide">
  <p:cSld name="General Slide">
    <p:spTree>
      <p:nvGrpSpPr>
        <p:cNvPr id="41" name="Shape 4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us no footer">
  <p:cSld name="Contact us no footer">
    <p:spTree>
      <p:nvGrpSpPr>
        <p:cNvPr id="42" name="Shape 42"/>
        <p:cNvGrpSpPr/>
        <p:nvPr/>
      </p:nvGrpSpPr>
      <p:grpSpPr>
        <a:xfrm>
          <a:off x="0" y="0"/>
          <a:ext cx="0" cy="0"/>
          <a:chOff x="0" y="0"/>
          <a:chExt cx="0" cy="0"/>
        </a:xfrm>
      </p:grpSpPr>
      <p:sp>
        <p:nvSpPr>
          <p:cNvPr id="43" name="Shape 43"/>
          <p:cNvSpPr/>
          <p:nvPr/>
        </p:nvSpPr>
        <p:spPr>
          <a:xfrm>
            <a:off x="4338955" y="6255834"/>
            <a:ext cx="3613936" cy="46835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ur vision 2">
  <p:cSld name="Our vision 2">
    <p:spTree>
      <p:nvGrpSpPr>
        <p:cNvPr id="44" name="Shape 44"/>
        <p:cNvGrpSpPr/>
        <p:nvPr/>
      </p:nvGrpSpPr>
      <p:grpSpPr>
        <a:xfrm>
          <a:off x="0" y="0"/>
          <a:ext cx="0" cy="0"/>
          <a:chOff x="0" y="0"/>
          <a:chExt cx="0" cy="0"/>
        </a:xfrm>
      </p:grpSpPr>
      <p:sp>
        <p:nvSpPr>
          <p:cNvPr id="45" name="Shape 45"/>
          <p:cNvSpPr/>
          <p:nvPr>
            <p:ph idx="2" type="pic"/>
          </p:nvPr>
        </p:nvSpPr>
        <p:spPr>
          <a:xfrm>
            <a:off x="1" y="0"/>
            <a:ext cx="4338954" cy="68580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Default Slide">
  <p:cSld name="5_Default Slide">
    <p:spTree>
      <p:nvGrpSpPr>
        <p:cNvPr id="46" name="Shape 46"/>
        <p:cNvGrpSpPr/>
        <p:nvPr/>
      </p:nvGrpSpPr>
      <p:grpSpPr>
        <a:xfrm>
          <a:off x="0" y="0"/>
          <a:ext cx="0" cy="0"/>
          <a:chOff x="0" y="0"/>
          <a:chExt cx="0" cy="0"/>
        </a:xfrm>
      </p:grpSpPr>
      <p:sp>
        <p:nvSpPr>
          <p:cNvPr id="47" name="Shape 47"/>
          <p:cNvSpPr/>
          <p:nvPr>
            <p:ph idx="2" type="pic"/>
          </p:nvPr>
        </p:nvSpPr>
        <p:spPr>
          <a:xfrm>
            <a:off x="1536845" y="724587"/>
            <a:ext cx="3539252" cy="5208104"/>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stimonials_E">
  <p:cSld name="Testimonials_E">
    <p:spTree>
      <p:nvGrpSpPr>
        <p:cNvPr id="48" name="Shape 48"/>
        <p:cNvGrpSpPr/>
        <p:nvPr/>
      </p:nvGrpSpPr>
      <p:grpSpPr>
        <a:xfrm>
          <a:off x="0" y="0"/>
          <a:ext cx="0" cy="0"/>
          <a:chOff x="0" y="0"/>
          <a:chExt cx="0" cy="0"/>
        </a:xfrm>
      </p:grpSpPr>
      <p:sp>
        <p:nvSpPr>
          <p:cNvPr id="49" name="Shape 49"/>
          <p:cNvSpPr/>
          <p:nvPr>
            <p:ph idx="2" type="pic"/>
          </p:nvPr>
        </p:nvSpPr>
        <p:spPr>
          <a:xfrm>
            <a:off x="9029606" y="4343418"/>
            <a:ext cx="764526" cy="763840"/>
          </a:xfrm>
          <a:prstGeom prst="ellipse">
            <a:avLst/>
          </a:prstGeom>
          <a:noFill/>
          <a:ln>
            <a:noFill/>
          </a:ln>
        </p:spPr>
        <p:txBody>
          <a:bodyPr anchorCtr="0" anchor="t" bIns="91400" lIns="182825" spcFirstLastPara="1" rIns="182825" wrap="square" tIns="91400"/>
          <a:lstStyle>
            <a:lvl1pPr lvl="0" marR="0" rtl="0" algn="l">
              <a:lnSpc>
                <a:spcPct val="130000"/>
              </a:lnSpc>
              <a:spcBef>
                <a:spcPts val="1000"/>
              </a:spcBef>
              <a:spcAft>
                <a:spcPts val="0"/>
              </a:spcAft>
              <a:buClr>
                <a:schemeClr val="dk1"/>
              </a:buClr>
              <a:buSzPts val="750"/>
              <a:buFont typeface="Arial"/>
              <a:buNone/>
              <a:defRPr b="0" i="0" sz="75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50" name="Shape 50"/>
          <p:cNvSpPr/>
          <p:nvPr>
            <p:ph idx="3" type="pic"/>
          </p:nvPr>
        </p:nvSpPr>
        <p:spPr>
          <a:xfrm>
            <a:off x="5678000" y="4318869"/>
            <a:ext cx="858317" cy="857546"/>
          </a:xfrm>
          <a:prstGeom prst="ellipse">
            <a:avLst/>
          </a:prstGeom>
          <a:noFill/>
          <a:ln>
            <a:noFill/>
          </a:ln>
        </p:spPr>
        <p:txBody>
          <a:bodyPr anchorCtr="0" anchor="t" bIns="91400" lIns="182825" spcFirstLastPara="1" rIns="182825" wrap="square" tIns="91400"/>
          <a:lstStyle>
            <a:lvl1pPr lvl="0" marR="0" rtl="0" algn="l">
              <a:lnSpc>
                <a:spcPct val="130000"/>
              </a:lnSpc>
              <a:spcBef>
                <a:spcPts val="1000"/>
              </a:spcBef>
              <a:spcAft>
                <a:spcPts val="0"/>
              </a:spcAft>
              <a:buClr>
                <a:schemeClr val="dk1"/>
              </a:buClr>
              <a:buSzPts val="750"/>
              <a:buFont typeface="Arial"/>
              <a:buNone/>
              <a:defRPr b="0" i="0" sz="75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51" name="Shape 51"/>
          <p:cNvSpPr/>
          <p:nvPr>
            <p:ph idx="4" type="pic"/>
          </p:nvPr>
        </p:nvSpPr>
        <p:spPr>
          <a:xfrm>
            <a:off x="2426365" y="4343418"/>
            <a:ext cx="764526" cy="763840"/>
          </a:xfrm>
          <a:prstGeom prst="ellipse">
            <a:avLst/>
          </a:prstGeom>
          <a:noFill/>
          <a:ln>
            <a:noFill/>
          </a:ln>
        </p:spPr>
        <p:txBody>
          <a:bodyPr anchorCtr="0" anchor="t" bIns="91400" lIns="182825" spcFirstLastPara="1" rIns="182825" wrap="square" tIns="91400"/>
          <a:lstStyle>
            <a:lvl1pPr lvl="0" marR="0" rtl="0" algn="l">
              <a:lnSpc>
                <a:spcPct val="130000"/>
              </a:lnSpc>
              <a:spcBef>
                <a:spcPts val="1000"/>
              </a:spcBef>
              <a:spcAft>
                <a:spcPts val="0"/>
              </a:spcAft>
              <a:buClr>
                <a:schemeClr val="dk1"/>
              </a:buClr>
              <a:buSzPts val="750"/>
              <a:buFont typeface="Arial"/>
              <a:buNone/>
              <a:defRPr b="0" i="0" sz="75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eople_are_saying">
  <p:cSld name="People_are_saying">
    <p:spTree>
      <p:nvGrpSpPr>
        <p:cNvPr id="52" name="Shape 52"/>
        <p:cNvGrpSpPr/>
        <p:nvPr/>
      </p:nvGrpSpPr>
      <p:grpSpPr>
        <a:xfrm>
          <a:off x="0" y="0"/>
          <a:ext cx="0" cy="0"/>
          <a:chOff x="0" y="0"/>
          <a:chExt cx="0" cy="0"/>
        </a:xfrm>
      </p:grpSpPr>
      <p:sp>
        <p:nvSpPr>
          <p:cNvPr id="53" name="Shape 53"/>
          <p:cNvSpPr/>
          <p:nvPr>
            <p:ph idx="2" type="pic"/>
          </p:nvPr>
        </p:nvSpPr>
        <p:spPr>
          <a:xfrm>
            <a:off x="5703980" y="3183672"/>
            <a:ext cx="764526" cy="763840"/>
          </a:xfrm>
          <a:prstGeom prst="ellipse">
            <a:avLst/>
          </a:prstGeom>
          <a:noFill/>
          <a:ln>
            <a:noFill/>
          </a:ln>
        </p:spPr>
        <p:txBody>
          <a:bodyPr anchorCtr="0" anchor="t" bIns="91400" lIns="182825" spcFirstLastPara="1" rIns="182825" wrap="square" tIns="91400"/>
          <a:lstStyle>
            <a:lvl1pPr lvl="0" marR="0" rtl="0" algn="l">
              <a:lnSpc>
                <a:spcPct val="130000"/>
              </a:lnSpc>
              <a:spcBef>
                <a:spcPts val="1000"/>
              </a:spcBef>
              <a:spcAft>
                <a:spcPts val="0"/>
              </a:spcAft>
              <a:buClr>
                <a:schemeClr val="dk1"/>
              </a:buClr>
              <a:buSzPts val="750"/>
              <a:buFont typeface="Arial"/>
              <a:buNone/>
              <a:defRPr b="0" i="0" sz="75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54" name="Shape 54"/>
          <p:cNvSpPr/>
          <p:nvPr>
            <p:ph idx="3" type="pic"/>
          </p:nvPr>
        </p:nvSpPr>
        <p:spPr>
          <a:xfrm>
            <a:off x="9191038" y="3183672"/>
            <a:ext cx="764526" cy="763840"/>
          </a:xfrm>
          <a:prstGeom prst="ellipse">
            <a:avLst/>
          </a:prstGeom>
          <a:noFill/>
          <a:ln>
            <a:noFill/>
          </a:ln>
        </p:spPr>
        <p:txBody>
          <a:bodyPr anchorCtr="0" anchor="t" bIns="91400" lIns="182825" spcFirstLastPara="1" rIns="182825" wrap="square" tIns="91400"/>
          <a:lstStyle>
            <a:lvl1pPr lvl="0" marR="0" rtl="0" algn="l">
              <a:lnSpc>
                <a:spcPct val="130000"/>
              </a:lnSpc>
              <a:spcBef>
                <a:spcPts val="1000"/>
              </a:spcBef>
              <a:spcAft>
                <a:spcPts val="0"/>
              </a:spcAft>
              <a:buClr>
                <a:schemeClr val="dk1"/>
              </a:buClr>
              <a:buSzPts val="750"/>
              <a:buFont typeface="Arial"/>
              <a:buNone/>
              <a:defRPr b="0" i="0" sz="75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55" name="Shape 55"/>
          <p:cNvSpPr/>
          <p:nvPr>
            <p:ph idx="4" type="pic"/>
          </p:nvPr>
        </p:nvSpPr>
        <p:spPr>
          <a:xfrm>
            <a:off x="2194055" y="3183672"/>
            <a:ext cx="764526" cy="763840"/>
          </a:xfrm>
          <a:prstGeom prst="ellipse">
            <a:avLst/>
          </a:prstGeom>
          <a:noFill/>
          <a:ln>
            <a:noFill/>
          </a:ln>
        </p:spPr>
        <p:txBody>
          <a:bodyPr anchorCtr="0" anchor="t" bIns="91400" lIns="182825" spcFirstLastPara="1" rIns="182825" wrap="square" tIns="91400"/>
          <a:lstStyle>
            <a:lvl1pPr lvl="0" marR="0" rtl="0" algn="l">
              <a:lnSpc>
                <a:spcPct val="130000"/>
              </a:lnSpc>
              <a:spcBef>
                <a:spcPts val="1000"/>
              </a:spcBef>
              <a:spcAft>
                <a:spcPts val="0"/>
              </a:spcAft>
              <a:buClr>
                <a:schemeClr val="dk1"/>
              </a:buClr>
              <a:buSzPts val="750"/>
              <a:buFont typeface="Arial"/>
              <a:buNone/>
              <a:defRPr b="0" i="0" sz="75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ppy Customers">
  <p:cSld name="Happy Customers">
    <p:spTree>
      <p:nvGrpSpPr>
        <p:cNvPr id="56" name="Shape 56"/>
        <p:cNvGrpSpPr/>
        <p:nvPr/>
      </p:nvGrpSpPr>
      <p:grpSpPr>
        <a:xfrm>
          <a:off x="0" y="0"/>
          <a:ext cx="0" cy="0"/>
          <a:chOff x="0" y="0"/>
          <a:chExt cx="0" cy="0"/>
        </a:xfrm>
      </p:grpSpPr>
      <p:sp>
        <p:nvSpPr>
          <p:cNvPr id="57" name="Shape 57"/>
          <p:cNvSpPr/>
          <p:nvPr>
            <p:ph idx="2" type="pic"/>
          </p:nvPr>
        </p:nvSpPr>
        <p:spPr>
          <a:xfrm>
            <a:off x="4105787" y="2038920"/>
            <a:ext cx="1441553" cy="1440260"/>
          </a:xfrm>
          <a:prstGeom prst="ellipse">
            <a:avLst/>
          </a:prstGeom>
          <a:noFill/>
          <a:ln>
            <a:noFill/>
          </a:ln>
        </p:spPr>
        <p:txBody>
          <a:bodyPr anchorCtr="0" anchor="t" bIns="91400" lIns="182825" spcFirstLastPara="1" rIns="182825" wrap="square" tIns="91400"/>
          <a:lstStyle>
            <a:lvl1pPr lvl="0" marR="0" rtl="0" algn="l">
              <a:lnSpc>
                <a:spcPct val="130000"/>
              </a:lnSpc>
              <a:spcBef>
                <a:spcPts val="1000"/>
              </a:spcBef>
              <a:spcAft>
                <a:spcPts val="0"/>
              </a:spcAft>
              <a:buClr>
                <a:schemeClr val="dk1"/>
              </a:buClr>
              <a:buSzPts val="750"/>
              <a:buFont typeface="Arial"/>
              <a:buNone/>
              <a:defRPr b="0" i="0" sz="75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58" name="Shape 58"/>
          <p:cNvSpPr/>
          <p:nvPr>
            <p:ph idx="3" type="pic"/>
          </p:nvPr>
        </p:nvSpPr>
        <p:spPr>
          <a:xfrm>
            <a:off x="6621042" y="2038920"/>
            <a:ext cx="1441553" cy="1440260"/>
          </a:xfrm>
          <a:prstGeom prst="ellipse">
            <a:avLst/>
          </a:prstGeom>
          <a:noFill/>
          <a:ln>
            <a:noFill/>
          </a:ln>
        </p:spPr>
        <p:txBody>
          <a:bodyPr anchorCtr="0" anchor="t" bIns="91400" lIns="182825" spcFirstLastPara="1" rIns="182825" wrap="square" tIns="91400"/>
          <a:lstStyle>
            <a:lvl1pPr lvl="0" marR="0" rtl="0" algn="l">
              <a:lnSpc>
                <a:spcPct val="130000"/>
              </a:lnSpc>
              <a:spcBef>
                <a:spcPts val="1000"/>
              </a:spcBef>
              <a:spcAft>
                <a:spcPts val="0"/>
              </a:spcAft>
              <a:buClr>
                <a:schemeClr val="dk1"/>
              </a:buClr>
              <a:buSzPts val="750"/>
              <a:buFont typeface="Arial"/>
              <a:buNone/>
              <a:defRPr b="0" i="0" sz="75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59" name="Shape 59"/>
          <p:cNvSpPr/>
          <p:nvPr>
            <p:ph idx="4" type="pic"/>
          </p:nvPr>
        </p:nvSpPr>
        <p:spPr>
          <a:xfrm>
            <a:off x="9136297" y="2038920"/>
            <a:ext cx="1441553" cy="1440260"/>
          </a:xfrm>
          <a:prstGeom prst="ellipse">
            <a:avLst/>
          </a:prstGeom>
          <a:noFill/>
          <a:ln>
            <a:noFill/>
          </a:ln>
        </p:spPr>
        <p:txBody>
          <a:bodyPr anchorCtr="0" anchor="t" bIns="91400" lIns="182825" spcFirstLastPara="1" rIns="182825" wrap="square" tIns="91400"/>
          <a:lstStyle>
            <a:lvl1pPr lvl="0" marR="0" rtl="0" algn="l">
              <a:lnSpc>
                <a:spcPct val="130000"/>
              </a:lnSpc>
              <a:spcBef>
                <a:spcPts val="1000"/>
              </a:spcBef>
              <a:spcAft>
                <a:spcPts val="0"/>
              </a:spcAft>
              <a:buClr>
                <a:schemeClr val="dk1"/>
              </a:buClr>
              <a:buSzPts val="750"/>
              <a:buFont typeface="Arial"/>
              <a:buNone/>
              <a:defRPr b="0" i="0" sz="75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60" name="Shape 60"/>
          <p:cNvSpPr/>
          <p:nvPr>
            <p:ph idx="5" type="pic"/>
          </p:nvPr>
        </p:nvSpPr>
        <p:spPr>
          <a:xfrm>
            <a:off x="1579099" y="2038920"/>
            <a:ext cx="1441553" cy="1440260"/>
          </a:xfrm>
          <a:prstGeom prst="ellipse">
            <a:avLst/>
          </a:prstGeom>
          <a:noFill/>
          <a:ln>
            <a:noFill/>
          </a:ln>
        </p:spPr>
        <p:txBody>
          <a:bodyPr anchorCtr="0" anchor="t" bIns="91400" lIns="182825" spcFirstLastPara="1" rIns="182825" wrap="square" tIns="91400"/>
          <a:lstStyle>
            <a:lvl1pPr lvl="0" marR="0" rtl="0" algn="l">
              <a:lnSpc>
                <a:spcPct val="130000"/>
              </a:lnSpc>
              <a:spcBef>
                <a:spcPts val="1000"/>
              </a:spcBef>
              <a:spcAft>
                <a:spcPts val="0"/>
              </a:spcAft>
              <a:buClr>
                <a:schemeClr val="dk1"/>
              </a:buClr>
              <a:buSzPts val="750"/>
              <a:buFont typeface="Arial"/>
              <a:buNone/>
              <a:defRPr b="0" i="0" sz="75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Welcome_message_helium">
  <p:cSld name="2_Welcome_message_helium">
    <p:spTree>
      <p:nvGrpSpPr>
        <p:cNvPr id="61" name="Shape 61"/>
        <p:cNvGrpSpPr/>
        <p:nvPr/>
      </p:nvGrpSpPr>
      <p:grpSpPr>
        <a:xfrm>
          <a:off x="0" y="0"/>
          <a:ext cx="0" cy="0"/>
          <a:chOff x="0" y="0"/>
          <a:chExt cx="0" cy="0"/>
        </a:xfrm>
      </p:grpSpPr>
      <p:sp>
        <p:nvSpPr>
          <p:cNvPr id="62" name="Shape 62"/>
          <p:cNvSpPr/>
          <p:nvPr>
            <p:ph idx="2" type="pic"/>
          </p:nvPr>
        </p:nvSpPr>
        <p:spPr>
          <a:xfrm>
            <a:off x="9367481" y="1972853"/>
            <a:ext cx="1467994" cy="1467577"/>
          </a:xfrm>
          <a:prstGeom prst="ellipse">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150"/>
              <a:buFont typeface="Arial"/>
              <a:buChar char="•"/>
              <a:defRPr b="0" i="0" sz="1150" u="none" cap="none" strike="noStrike">
                <a:solidFill>
                  <a:schemeClr val="dk1"/>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63" name="Shape 63"/>
          <p:cNvSpPr/>
          <p:nvPr>
            <p:ph idx="3" type="pic"/>
          </p:nvPr>
        </p:nvSpPr>
        <p:spPr>
          <a:xfrm>
            <a:off x="6703597" y="1972853"/>
            <a:ext cx="1467994" cy="1467577"/>
          </a:xfrm>
          <a:prstGeom prst="ellipse">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150"/>
              <a:buFont typeface="Arial"/>
              <a:buChar char="•"/>
              <a:defRPr b="0" i="0" sz="1150" u="none" cap="none" strike="noStrike">
                <a:solidFill>
                  <a:schemeClr val="dk1"/>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64" name="Shape 64"/>
          <p:cNvSpPr/>
          <p:nvPr>
            <p:ph idx="4" type="pic"/>
          </p:nvPr>
        </p:nvSpPr>
        <p:spPr>
          <a:xfrm>
            <a:off x="4005415" y="1972853"/>
            <a:ext cx="1467994" cy="1467577"/>
          </a:xfrm>
          <a:prstGeom prst="ellipse">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150"/>
              <a:buFont typeface="Arial"/>
              <a:buChar char="•"/>
              <a:defRPr b="0" i="0" sz="1150" u="none" cap="none" strike="noStrike">
                <a:solidFill>
                  <a:schemeClr val="dk1"/>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65" name="Shape 65"/>
          <p:cNvSpPr/>
          <p:nvPr>
            <p:ph idx="5" type="pic"/>
          </p:nvPr>
        </p:nvSpPr>
        <p:spPr>
          <a:xfrm>
            <a:off x="1341531" y="1972853"/>
            <a:ext cx="1467994" cy="1467577"/>
          </a:xfrm>
          <a:prstGeom prst="ellipse">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150"/>
              <a:buFont typeface="Arial"/>
              <a:buChar char="•"/>
              <a:defRPr b="0" i="0" sz="1150" u="none" cap="none" strike="noStrike">
                <a:solidFill>
                  <a:schemeClr val="dk1"/>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adership skils">
  <p:cSld name="Leadership skils">
    <p:spTree>
      <p:nvGrpSpPr>
        <p:cNvPr id="66" name="Shape 66"/>
        <p:cNvGrpSpPr/>
        <p:nvPr/>
      </p:nvGrpSpPr>
      <p:grpSpPr>
        <a:xfrm>
          <a:off x="0" y="0"/>
          <a:ext cx="0" cy="0"/>
          <a:chOff x="0" y="0"/>
          <a:chExt cx="0" cy="0"/>
        </a:xfrm>
      </p:grpSpPr>
      <p:sp>
        <p:nvSpPr>
          <p:cNvPr id="67" name="Shape 67"/>
          <p:cNvSpPr/>
          <p:nvPr>
            <p:ph idx="2" type="pic"/>
          </p:nvPr>
        </p:nvSpPr>
        <p:spPr>
          <a:xfrm>
            <a:off x="1341531" y="1972853"/>
            <a:ext cx="1467994" cy="1467577"/>
          </a:xfrm>
          <a:prstGeom prst="ellipse">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150"/>
              <a:buFont typeface="Arial"/>
              <a:buChar char="•"/>
              <a:defRPr b="0" i="0" sz="1150" u="none" cap="none" strike="noStrike">
                <a:solidFill>
                  <a:schemeClr val="dk1"/>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eam_of_3">
  <p:cSld name="1_Team_of_3">
    <p:spTree>
      <p:nvGrpSpPr>
        <p:cNvPr id="68" name="Shape 68"/>
        <p:cNvGrpSpPr/>
        <p:nvPr/>
      </p:nvGrpSpPr>
      <p:grpSpPr>
        <a:xfrm>
          <a:off x="0" y="0"/>
          <a:ext cx="0" cy="0"/>
          <a:chOff x="0" y="0"/>
          <a:chExt cx="0" cy="0"/>
        </a:xfrm>
      </p:grpSpPr>
      <p:sp>
        <p:nvSpPr>
          <p:cNvPr id="69" name="Shape 69"/>
          <p:cNvSpPr/>
          <p:nvPr>
            <p:ph idx="2" type="pic"/>
          </p:nvPr>
        </p:nvSpPr>
        <p:spPr>
          <a:xfrm>
            <a:off x="9106900" y="2007143"/>
            <a:ext cx="1866539" cy="220770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70" name="Shape 70"/>
          <p:cNvSpPr/>
          <p:nvPr>
            <p:ph idx="3" type="pic"/>
          </p:nvPr>
        </p:nvSpPr>
        <p:spPr>
          <a:xfrm>
            <a:off x="1212752" y="2007143"/>
            <a:ext cx="1866539" cy="220770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71" name="Shape 71"/>
          <p:cNvSpPr/>
          <p:nvPr>
            <p:ph idx="4" type="pic"/>
          </p:nvPr>
        </p:nvSpPr>
        <p:spPr>
          <a:xfrm>
            <a:off x="3844135" y="2007143"/>
            <a:ext cx="1866539" cy="220770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72" name="Shape 72"/>
          <p:cNvSpPr/>
          <p:nvPr>
            <p:ph idx="5" type="pic"/>
          </p:nvPr>
        </p:nvSpPr>
        <p:spPr>
          <a:xfrm>
            <a:off x="6475517" y="2007143"/>
            <a:ext cx="1866539" cy="220770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 Footer">
  <p:cSld name="No Footer">
    <p:spTree>
      <p:nvGrpSpPr>
        <p:cNvPr id="22" name="Shape 22"/>
        <p:cNvGrpSpPr/>
        <p:nvPr/>
      </p:nvGrpSpPr>
      <p:grpSpPr>
        <a:xfrm>
          <a:off x="0" y="0"/>
          <a:ext cx="0" cy="0"/>
          <a:chOff x="0" y="0"/>
          <a:chExt cx="0" cy="0"/>
        </a:xfrm>
      </p:grpSpPr>
      <p:sp>
        <p:nvSpPr>
          <p:cNvPr id="23" name="Shape 23"/>
          <p:cNvSpPr/>
          <p:nvPr/>
        </p:nvSpPr>
        <p:spPr>
          <a:xfrm>
            <a:off x="4338955" y="6266986"/>
            <a:ext cx="3535858" cy="50180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am_of_3_2">
  <p:cSld name="Team_of_3_2">
    <p:spTree>
      <p:nvGrpSpPr>
        <p:cNvPr id="73" name="Shape 73"/>
        <p:cNvGrpSpPr/>
        <p:nvPr/>
      </p:nvGrpSpPr>
      <p:grpSpPr>
        <a:xfrm>
          <a:off x="0" y="0"/>
          <a:ext cx="0" cy="0"/>
          <a:chOff x="0" y="0"/>
          <a:chExt cx="0" cy="0"/>
        </a:xfrm>
      </p:grpSpPr>
      <p:sp>
        <p:nvSpPr>
          <p:cNvPr id="74" name="Shape 74"/>
          <p:cNvSpPr/>
          <p:nvPr>
            <p:ph idx="2" type="pic"/>
          </p:nvPr>
        </p:nvSpPr>
        <p:spPr>
          <a:xfrm>
            <a:off x="8061384" y="2007143"/>
            <a:ext cx="1866539" cy="220770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75" name="Shape 75"/>
          <p:cNvSpPr/>
          <p:nvPr>
            <p:ph idx="3" type="pic"/>
          </p:nvPr>
        </p:nvSpPr>
        <p:spPr>
          <a:xfrm>
            <a:off x="2227776" y="2007143"/>
            <a:ext cx="1866539" cy="220770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76" name="Shape 76"/>
          <p:cNvSpPr/>
          <p:nvPr>
            <p:ph idx="4" type="pic"/>
          </p:nvPr>
        </p:nvSpPr>
        <p:spPr>
          <a:xfrm>
            <a:off x="5149166" y="2007143"/>
            <a:ext cx="1866539" cy="220770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ntact Us-Boost">
  <p:cSld name="1_Contact Us-Boost">
    <p:spTree>
      <p:nvGrpSpPr>
        <p:cNvPr id="77" name="Shape 77"/>
        <p:cNvGrpSpPr/>
        <p:nvPr/>
      </p:nvGrpSpPr>
      <p:grpSpPr>
        <a:xfrm>
          <a:off x="0" y="0"/>
          <a:ext cx="0" cy="0"/>
          <a:chOff x="0" y="0"/>
          <a:chExt cx="0" cy="0"/>
        </a:xfrm>
      </p:grpSpPr>
      <p:sp>
        <p:nvSpPr>
          <p:cNvPr id="78" name="Shape 78"/>
          <p:cNvSpPr/>
          <p:nvPr>
            <p:ph idx="2" type="pic"/>
          </p:nvPr>
        </p:nvSpPr>
        <p:spPr>
          <a:xfrm>
            <a:off x="716146" y="76943"/>
            <a:ext cx="5863994" cy="6714333"/>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lium_Break">
  <p:cSld name="Helium_Break">
    <p:spTree>
      <p:nvGrpSpPr>
        <p:cNvPr id="79" name="Shape 79"/>
        <p:cNvGrpSpPr/>
        <p:nvPr/>
      </p:nvGrpSpPr>
      <p:grpSpPr>
        <a:xfrm>
          <a:off x="0" y="0"/>
          <a:ext cx="0" cy="0"/>
          <a:chOff x="0" y="0"/>
          <a:chExt cx="0" cy="0"/>
        </a:xfrm>
      </p:grpSpPr>
      <p:sp>
        <p:nvSpPr>
          <p:cNvPr id="80" name="Shape 80"/>
          <p:cNvSpPr/>
          <p:nvPr>
            <p:ph idx="2" type="pic"/>
          </p:nvPr>
        </p:nvSpPr>
        <p:spPr>
          <a:xfrm>
            <a:off x="6735517" y="22303"/>
            <a:ext cx="5545843" cy="674567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81" name="Shape 81"/>
          <p:cNvSpPr/>
          <p:nvPr/>
        </p:nvSpPr>
        <p:spPr>
          <a:xfrm>
            <a:off x="3870481" y="6266986"/>
            <a:ext cx="4082410" cy="500987"/>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2" name="Shape 8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Master-Placeholder">
  <p:cSld name="3_Master-Placeholder">
    <p:spTree>
      <p:nvGrpSpPr>
        <p:cNvPr id="83" name="Shape 83"/>
        <p:cNvGrpSpPr/>
        <p:nvPr/>
      </p:nvGrpSpPr>
      <p:grpSpPr>
        <a:xfrm>
          <a:off x="0" y="0"/>
          <a:ext cx="0" cy="0"/>
          <a:chOff x="0" y="0"/>
          <a:chExt cx="0" cy="0"/>
        </a:xfrm>
      </p:grpSpPr>
      <p:sp>
        <p:nvSpPr>
          <p:cNvPr id="84" name="Shape 84"/>
          <p:cNvSpPr/>
          <p:nvPr>
            <p:ph idx="2" type="pic"/>
          </p:nvPr>
        </p:nvSpPr>
        <p:spPr>
          <a:xfrm>
            <a:off x="6883833" y="1"/>
            <a:ext cx="5308168" cy="6857999"/>
          </a:xfrm>
          <a:prstGeom prst="rect">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Meet our Team">
  <p:cSld name="2_Meet our Team">
    <p:spTree>
      <p:nvGrpSpPr>
        <p:cNvPr id="85" name="Shape 85"/>
        <p:cNvGrpSpPr/>
        <p:nvPr/>
      </p:nvGrpSpPr>
      <p:grpSpPr>
        <a:xfrm>
          <a:off x="0" y="0"/>
          <a:ext cx="0" cy="0"/>
          <a:chOff x="0" y="0"/>
          <a:chExt cx="0" cy="0"/>
        </a:xfrm>
      </p:grpSpPr>
      <p:sp>
        <p:nvSpPr>
          <p:cNvPr id="86" name="Shape 86"/>
          <p:cNvSpPr/>
          <p:nvPr>
            <p:ph idx="2" type="pic"/>
          </p:nvPr>
        </p:nvSpPr>
        <p:spPr>
          <a:xfrm>
            <a:off x="1905067" y="1680215"/>
            <a:ext cx="1353747" cy="1353394"/>
          </a:xfrm>
          <a:prstGeom prst="ellipse">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87" name="Shape 87"/>
          <p:cNvSpPr/>
          <p:nvPr>
            <p:ph idx="3" type="pic"/>
          </p:nvPr>
        </p:nvSpPr>
        <p:spPr>
          <a:xfrm>
            <a:off x="1905067" y="3820241"/>
            <a:ext cx="1353747" cy="1353394"/>
          </a:xfrm>
          <a:prstGeom prst="ellipse">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88" name="Shape 88"/>
          <p:cNvSpPr/>
          <p:nvPr>
            <p:ph idx="4" type="pic"/>
          </p:nvPr>
        </p:nvSpPr>
        <p:spPr>
          <a:xfrm>
            <a:off x="4274896" y="1680215"/>
            <a:ext cx="1353747" cy="1353394"/>
          </a:xfrm>
          <a:prstGeom prst="ellipse">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89" name="Shape 89"/>
          <p:cNvSpPr/>
          <p:nvPr>
            <p:ph idx="5" type="pic"/>
          </p:nvPr>
        </p:nvSpPr>
        <p:spPr>
          <a:xfrm>
            <a:off x="4274896" y="3820241"/>
            <a:ext cx="1353747" cy="1353394"/>
          </a:xfrm>
          <a:prstGeom prst="ellipse">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90" name="Shape 90"/>
          <p:cNvSpPr/>
          <p:nvPr>
            <p:ph idx="6" type="pic"/>
          </p:nvPr>
        </p:nvSpPr>
        <p:spPr>
          <a:xfrm>
            <a:off x="6672109" y="1680215"/>
            <a:ext cx="1353747" cy="1353394"/>
          </a:xfrm>
          <a:prstGeom prst="ellipse">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91" name="Shape 91"/>
          <p:cNvSpPr/>
          <p:nvPr>
            <p:ph idx="7" type="pic"/>
          </p:nvPr>
        </p:nvSpPr>
        <p:spPr>
          <a:xfrm>
            <a:off x="6672108" y="3820241"/>
            <a:ext cx="1353747" cy="1353394"/>
          </a:xfrm>
          <a:prstGeom prst="ellipse">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92" name="Shape 92"/>
          <p:cNvSpPr/>
          <p:nvPr>
            <p:ph idx="8" type="pic"/>
          </p:nvPr>
        </p:nvSpPr>
        <p:spPr>
          <a:xfrm>
            <a:off x="9041938" y="1680215"/>
            <a:ext cx="1353747" cy="1353394"/>
          </a:xfrm>
          <a:prstGeom prst="ellipse">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93" name="Shape 93"/>
          <p:cNvSpPr/>
          <p:nvPr>
            <p:ph idx="9" type="pic"/>
          </p:nvPr>
        </p:nvSpPr>
        <p:spPr>
          <a:xfrm>
            <a:off x="9041937" y="3820241"/>
            <a:ext cx="1353747" cy="1353394"/>
          </a:xfrm>
          <a:prstGeom prst="ellipse">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Background with image">
  <p:cSld name="Big Background with image">
    <p:spTree>
      <p:nvGrpSpPr>
        <p:cNvPr id="94" name="Shape 94"/>
        <p:cNvGrpSpPr/>
        <p:nvPr/>
      </p:nvGrpSpPr>
      <p:grpSpPr>
        <a:xfrm>
          <a:off x="0" y="0"/>
          <a:ext cx="0" cy="0"/>
          <a:chOff x="0" y="0"/>
          <a:chExt cx="0" cy="0"/>
        </a:xfrm>
      </p:grpSpPr>
      <p:sp>
        <p:nvSpPr>
          <p:cNvPr id="95" name="Shape 95"/>
          <p:cNvSpPr/>
          <p:nvPr>
            <p:ph idx="2" type="pic"/>
          </p:nvPr>
        </p:nvSpPr>
        <p:spPr>
          <a:xfrm>
            <a:off x="0" y="0"/>
            <a:ext cx="12192000" cy="68580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ster-Placeholder">
  <p:cSld name="Master-Placeholder">
    <p:spTree>
      <p:nvGrpSpPr>
        <p:cNvPr id="96" name="Shape 96"/>
        <p:cNvGrpSpPr/>
        <p:nvPr/>
      </p:nvGrpSpPr>
      <p:grpSpPr>
        <a:xfrm>
          <a:off x="0" y="0"/>
          <a:ext cx="0" cy="0"/>
          <a:chOff x="0" y="0"/>
          <a:chExt cx="0" cy="0"/>
        </a:xfrm>
      </p:grpSpPr>
      <p:sp>
        <p:nvSpPr>
          <p:cNvPr id="97" name="Shape 97"/>
          <p:cNvSpPr/>
          <p:nvPr>
            <p:ph idx="2" type="pic"/>
          </p:nvPr>
        </p:nvSpPr>
        <p:spPr>
          <a:xfrm>
            <a:off x="1" y="1"/>
            <a:ext cx="5308168" cy="6857999"/>
          </a:xfrm>
          <a:prstGeom prst="rect">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Master-Placeholder">
  <p:cSld name="1_Master-Placeholder">
    <p:spTree>
      <p:nvGrpSpPr>
        <p:cNvPr id="98" name="Shape 98"/>
        <p:cNvGrpSpPr/>
        <p:nvPr/>
      </p:nvGrpSpPr>
      <p:grpSpPr>
        <a:xfrm>
          <a:off x="0" y="0"/>
          <a:ext cx="0" cy="0"/>
          <a:chOff x="0" y="0"/>
          <a:chExt cx="0" cy="0"/>
        </a:xfrm>
      </p:grpSpPr>
      <p:sp>
        <p:nvSpPr>
          <p:cNvPr id="99" name="Shape 99"/>
          <p:cNvSpPr/>
          <p:nvPr>
            <p:ph idx="2" type="pic"/>
          </p:nvPr>
        </p:nvSpPr>
        <p:spPr>
          <a:xfrm>
            <a:off x="0" y="0"/>
            <a:ext cx="12192000" cy="3477986"/>
          </a:xfrm>
          <a:prstGeom prst="rect">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Master-Placeholder">
  <p:cSld name="2_Master-Placeholder">
    <p:spTree>
      <p:nvGrpSpPr>
        <p:cNvPr id="100" name="Shape 100"/>
        <p:cNvGrpSpPr/>
        <p:nvPr/>
      </p:nvGrpSpPr>
      <p:grpSpPr>
        <a:xfrm>
          <a:off x="0" y="0"/>
          <a:ext cx="0" cy="0"/>
          <a:chOff x="0" y="0"/>
          <a:chExt cx="0" cy="0"/>
        </a:xfrm>
      </p:grpSpPr>
      <p:sp>
        <p:nvSpPr>
          <p:cNvPr id="101" name="Shape 101"/>
          <p:cNvSpPr/>
          <p:nvPr>
            <p:ph idx="2" type="pic"/>
          </p:nvPr>
        </p:nvSpPr>
        <p:spPr>
          <a:xfrm>
            <a:off x="5242837" y="0"/>
            <a:ext cx="6949163" cy="6858000"/>
          </a:xfrm>
          <a:prstGeom prst="rect">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ster Slide 1">
  <p:cSld name="Master Slide 1">
    <p:spTree>
      <p:nvGrpSpPr>
        <p:cNvPr id="24" name="Shape 24"/>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1">
  <p:cSld name="Quote 1">
    <p:spTree>
      <p:nvGrpSpPr>
        <p:cNvPr id="102" name="Shape 102"/>
        <p:cNvGrpSpPr/>
        <p:nvPr/>
      </p:nvGrpSpPr>
      <p:grpSpPr>
        <a:xfrm>
          <a:off x="0" y="0"/>
          <a:ext cx="0" cy="0"/>
          <a:chOff x="0" y="0"/>
          <a:chExt cx="0" cy="0"/>
        </a:xfrm>
      </p:grpSpPr>
      <p:sp>
        <p:nvSpPr>
          <p:cNvPr id="103" name="Shape 103"/>
          <p:cNvSpPr/>
          <p:nvPr>
            <p:ph idx="2" type="pic"/>
          </p:nvPr>
        </p:nvSpPr>
        <p:spPr>
          <a:xfrm>
            <a:off x="0" y="0"/>
            <a:ext cx="7853046" cy="68580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ission">
  <p:cSld name="Mission">
    <p:spTree>
      <p:nvGrpSpPr>
        <p:cNvPr id="104" name="Shape 104"/>
        <p:cNvGrpSpPr/>
        <p:nvPr/>
      </p:nvGrpSpPr>
      <p:grpSpPr>
        <a:xfrm>
          <a:off x="0" y="0"/>
          <a:ext cx="0" cy="0"/>
          <a:chOff x="0" y="0"/>
          <a:chExt cx="0" cy="0"/>
        </a:xfrm>
      </p:grpSpPr>
      <p:sp>
        <p:nvSpPr>
          <p:cNvPr id="105" name="Shape 105"/>
          <p:cNvSpPr/>
          <p:nvPr>
            <p:ph idx="2" type="pic"/>
          </p:nvPr>
        </p:nvSpPr>
        <p:spPr>
          <a:xfrm>
            <a:off x="0" y="3644900"/>
            <a:ext cx="6096000" cy="32131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06" name="Shape 106"/>
          <p:cNvSpPr/>
          <p:nvPr>
            <p:ph idx="3" type="pic"/>
          </p:nvPr>
        </p:nvSpPr>
        <p:spPr>
          <a:xfrm>
            <a:off x="6096000" y="3644900"/>
            <a:ext cx="6096000" cy="32131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bout us">
  <p:cSld name="about us">
    <p:spTree>
      <p:nvGrpSpPr>
        <p:cNvPr id="107" name="Shape 107"/>
        <p:cNvGrpSpPr/>
        <p:nvPr/>
      </p:nvGrpSpPr>
      <p:grpSpPr>
        <a:xfrm>
          <a:off x="0" y="0"/>
          <a:ext cx="0" cy="0"/>
          <a:chOff x="0" y="0"/>
          <a:chExt cx="0" cy="0"/>
        </a:xfrm>
      </p:grpSpPr>
      <p:sp>
        <p:nvSpPr>
          <p:cNvPr id="108" name="Shape 108"/>
          <p:cNvSpPr/>
          <p:nvPr>
            <p:ph idx="2" type="pic"/>
          </p:nvPr>
        </p:nvSpPr>
        <p:spPr>
          <a:xfrm>
            <a:off x="7897263" y="2018370"/>
            <a:ext cx="2068838" cy="3914077"/>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09" name="Shape 109"/>
          <p:cNvSpPr/>
          <p:nvPr>
            <p:ph idx="3" type="pic"/>
          </p:nvPr>
        </p:nvSpPr>
        <p:spPr>
          <a:xfrm>
            <a:off x="10130834" y="2018370"/>
            <a:ext cx="2068838" cy="3914077"/>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10" name="Shape 110"/>
          <p:cNvSpPr/>
          <p:nvPr>
            <p:ph idx="4" type="pic"/>
          </p:nvPr>
        </p:nvSpPr>
        <p:spPr>
          <a:xfrm>
            <a:off x="5661229" y="2018370"/>
            <a:ext cx="2068838" cy="3914077"/>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jects 2">
  <p:cSld name="Projects 2">
    <p:spTree>
      <p:nvGrpSpPr>
        <p:cNvPr id="111" name="Shape 111"/>
        <p:cNvGrpSpPr/>
        <p:nvPr/>
      </p:nvGrpSpPr>
      <p:grpSpPr>
        <a:xfrm>
          <a:off x="0" y="0"/>
          <a:ext cx="0" cy="0"/>
          <a:chOff x="0" y="0"/>
          <a:chExt cx="0" cy="0"/>
        </a:xfrm>
      </p:grpSpPr>
      <p:sp>
        <p:nvSpPr>
          <p:cNvPr id="112" name="Shape 112"/>
          <p:cNvSpPr/>
          <p:nvPr>
            <p:ph idx="2" type="pic"/>
          </p:nvPr>
        </p:nvSpPr>
        <p:spPr>
          <a:xfrm>
            <a:off x="791130" y="3416300"/>
            <a:ext cx="2575247" cy="34417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13" name="Shape 113"/>
          <p:cNvSpPr/>
          <p:nvPr>
            <p:ph idx="3" type="pic"/>
          </p:nvPr>
        </p:nvSpPr>
        <p:spPr>
          <a:xfrm>
            <a:off x="2078753" y="2286000"/>
            <a:ext cx="2575247" cy="34417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Meet the team">
  <p:cSld name="1_Meet the team">
    <p:spTree>
      <p:nvGrpSpPr>
        <p:cNvPr id="114" name="Shape 114"/>
        <p:cNvGrpSpPr/>
        <p:nvPr/>
      </p:nvGrpSpPr>
      <p:grpSpPr>
        <a:xfrm>
          <a:off x="0" y="0"/>
          <a:ext cx="0" cy="0"/>
          <a:chOff x="0" y="0"/>
          <a:chExt cx="0" cy="0"/>
        </a:xfrm>
      </p:grpSpPr>
      <p:sp>
        <p:nvSpPr>
          <p:cNvPr id="115" name="Shape 115"/>
          <p:cNvSpPr/>
          <p:nvPr>
            <p:ph idx="2" type="pic"/>
          </p:nvPr>
        </p:nvSpPr>
        <p:spPr>
          <a:xfrm>
            <a:off x="9642123" y="3909946"/>
            <a:ext cx="1346336" cy="157452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16" name="Shape 116"/>
          <p:cNvSpPr/>
          <p:nvPr>
            <p:ph idx="3" type="pic"/>
          </p:nvPr>
        </p:nvSpPr>
        <p:spPr>
          <a:xfrm>
            <a:off x="5444566" y="3909946"/>
            <a:ext cx="1346336" cy="157452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17" name="Shape 117"/>
          <p:cNvSpPr/>
          <p:nvPr>
            <p:ph idx="4" type="pic"/>
          </p:nvPr>
        </p:nvSpPr>
        <p:spPr>
          <a:xfrm>
            <a:off x="3319233" y="3909946"/>
            <a:ext cx="1346336" cy="157452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18" name="Shape 118"/>
          <p:cNvSpPr/>
          <p:nvPr>
            <p:ph idx="5" type="pic"/>
          </p:nvPr>
        </p:nvSpPr>
        <p:spPr>
          <a:xfrm>
            <a:off x="1227733" y="3909946"/>
            <a:ext cx="1346336" cy="157452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19" name="Shape 119"/>
          <p:cNvSpPr/>
          <p:nvPr>
            <p:ph idx="6" type="pic"/>
          </p:nvPr>
        </p:nvSpPr>
        <p:spPr>
          <a:xfrm>
            <a:off x="7536066" y="3909946"/>
            <a:ext cx="1346336" cy="157452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20" name="Shape 120"/>
          <p:cNvSpPr/>
          <p:nvPr>
            <p:ph idx="7" type="pic"/>
          </p:nvPr>
        </p:nvSpPr>
        <p:spPr>
          <a:xfrm>
            <a:off x="9642123" y="1507508"/>
            <a:ext cx="1346336" cy="157452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21" name="Shape 121"/>
          <p:cNvSpPr/>
          <p:nvPr>
            <p:ph idx="8" type="pic"/>
          </p:nvPr>
        </p:nvSpPr>
        <p:spPr>
          <a:xfrm>
            <a:off x="5444566" y="1507508"/>
            <a:ext cx="1346336" cy="157452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22" name="Shape 122"/>
          <p:cNvSpPr/>
          <p:nvPr>
            <p:ph idx="9" type="pic"/>
          </p:nvPr>
        </p:nvSpPr>
        <p:spPr>
          <a:xfrm>
            <a:off x="3319233" y="1507508"/>
            <a:ext cx="1346336" cy="157452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23" name="Shape 123"/>
          <p:cNvSpPr/>
          <p:nvPr>
            <p:ph idx="13" type="pic"/>
          </p:nvPr>
        </p:nvSpPr>
        <p:spPr>
          <a:xfrm>
            <a:off x="1227733" y="1507508"/>
            <a:ext cx="1346336" cy="157452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24" name="Shape 124"/>
          <p:cNvSpPr/>
          <p:nvPr>
            <p:ph idx="14" type="pic"/>
          </p:nvPr>
        </p:nvSpPr>
        <p:spPr>
          <a:xfrm>
            <a:off x="7536066" y="1507508"/>
            <a:ext cx="1346336" cy="157452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Meet the team 3">
  <p:cSld name="4_Meet the team 3">
    <p:spTree>
      <p:nvGrpSpPr>
        <p:cNvPr id="125" name="Shape 125"/>
        <p:cNvGrpSpPr/>
        <p:nvPr/>
      </p:nvGrpSpPr>
      <p:grpSpPr>
        <a:xfrm>
          <a:off x="0" y="0"/>
          <a:ext cx="0" cy="0"/>
          <a:chOff x="0" y="0"/>
          <a:chExt cx="0" cy="0"/>
        </a:xfrm>
      </p:grpSpPr>
      <p:sp>
        <p:nvSpPr>
          <p:cNvPr id="126" name="Shape 126"/>
          <p:cNvSpPr/>
          <p:nvPr>
            <p:ph idx="2" type="pic"/>
          </p:nvPr>
        </p:nvSpPr>
        <p:spPr>
          <a:xfrm>
            <a:off x="914401" y="3572765"/>
            <a:ext cx="4646279" cy="211055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27" name="Shape 127"/>
          <p:cNvSpPr/>
          <p:nvPr>
            <p:ph idx="3" type="pic"/>
          </p:nvPr>
        </p:nvSpPr>
        <p:spPr>
          <a:xfrm>
            <a:off x="3611495" y="1672933"/>
            <a:ext cx="4794838" cy="1849295"/>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28" name="Shape 128"/>
          <p:cNvSpPr/>
          <p:nvPr>
            <p:ph idx="4" type="pic"/>
          </p:nvPr>
        </p:nvSpPr>
        <p:spPr>
          <a:xfrm>
            <a:off x="5609346" y="3572765"/>
            <a:ext cx="2796988" cy="211055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29" name="Shape 129"/>
          <p:cNvSpPr/>
          <p:nvPr>
            <p:ph idx="5" type="pic"/>
          </p:nvPr>
        </p:nvSpPr>
        <p:spPr>
          <a:xfrm>
            <a:off x="8455000" y="3572765"/>
            <a:ext cx="2822599" cy="211055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30" name="Shape 130"/>
          <p:cNvSpPr/>
          <p:nvPr>
            <p:ph idx="6" type="pic"/>
          </p:nvPr>
        </p:nvSpPr>
        <p:spPr>
          <a:xfrm>
            <a:off x="8455000" y="1672933"/>
            <a:ext cx="2822599" cy="1849295"/>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31" name="Shape 131"/>
          <p:cNvSpPr/>
          <p:nvPr>
            <p:ph idx="7" type="pic"/>
          </p:nvPr>
        </p:nvSpPr>
        <p:spPr>
          <a:xfrm>
            <a:off x="914401" y="1672933"/>
            <a:ext cx="2635624" cy="1849295"/>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of 3 - Martik">
  <p:cSld name="Picture of 3 - Martik">
    <p:spTree>
      <p:nvGrpSpPr>
        <p:cNvPr id="132" name="Shape 132"/>
        <p:cNvGrpSpPr/>
        <p:nvPr/>
      </p:nvGrpSpPr>
      <p:grpSpPr>
        <a:xfrm>
          <a:off x="0" y="0"/>
          <a:ext cx="0" cy="0"/>
          <a:chOff x="0" y="0"/>
          <a:chExt cx="0" cy="0"/>
        </a:xfrm>
      </p:grpSpPr>
      <p:sp>
        <p:nvSpPr>
          <p:cNvPr id="133" name="Shape 133"/>
          <p:cNvSpPr/>
          <p:nvPr>
            <p:ph idx="2" type="pic"/>
          </p:nvPr>
        </p:nvSpPr>
        <p:spPr>
          <a:xfrm>
            <a:off x="8081079" y="1907833"/>
            <a:ext cx="3168479" cy="2374235"/>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34" name="Shape 134"/>
          <p:cNvSpPr/>
          <p:nvPr>
            <p:ph idx="3" type="pic"/>
          </p:nvPr>
        </p:nvSpPr>
        <p:spPr>
          <a:xfrm>
            <a:off x="953596" y="1907833"/>
            <a:ext cx="3173430" cy="2374235"/>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35" name="Shape 135"/>
          <p:cNvSpPr/>
          <p:nvPr>
            <p:ph idx="4" type="pic"/>
          </p:nvPr>
        </p:nvSpPr>
        <p:spPr>
          <a:xfrm>
            <a:off x="4389066" y="1907833"/>
            <a:ext cx="3429973" cy="2374235"/>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ight Project">
  <p:cSld name="Right Project">
    <p:spTree>
      <p:nvGrpSpPr>
        <p:cNvPr id="136" name="Shape 136"/>
        <p:cNvGrpSpPr/>
        <p:nvPr/>
      </p:nvGrpSpPr>
      <p:grpSpPr>
        <a:xfrm>
          <a:off x="0" y="0"/>
          <a:ext cx="0" cy="0"/>
          <a:chOff x="0" y="0"/>
          <a:chExt cx="0" cy="0"/>
        </a:xfrm>
      </p:grpSpPr>
      <p:sp>
        <p:nvSpPr>
          <p:cNvPr id="137" name="Shape 137"/>
          <p:cNvSpPr/>
          <p:nvPr>
            <p:ph idx="2" type="pic"/>
          </p:nvPr>
        </p:nvSpPr>
        <p:spPr>
          <a:xfrm>
            <a:off x="8119666" y="3095989"/>
            <a:ext cx="2253341" cy="301173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38" name="Shape 138"/>
          <p:cNvSpPr/>
          <p:nvPr>
            <p:ph idx="3" type="pic"/>
          </p:nvPr>
        </p:nvSpPr>
        <p:spPr>
          <a:xfrm>
            <a:off x="6832135" y="1965689"/>
            <a:ext cx="2253341" cy="301173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39" name="Shape 139"/>
          <p:cNvSpPr/>
          <p:nvPr>
            <p:ph idx="4" type="pic"/>
          </p:nvPr>
        </p:nvSpPr>
        <p:spPr>
          <a:xfrm>
            <a:off x="8763570" y="1080281"/>
            <a:ext cx="2253341" cy="301173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of 3 - v2 - Martik">
  <p:cSld name="Picture of 3 - v2 - Martik">
    <p:spTree>
      <p:nvGrpSpPr>
        <p:cNvPr id="140" name="Shape 140"/>
        <p:cNvGrpSpPr/>
        <p:nvPr/>
      </p:nvGrpSpPr>
      <p:grpSpPr>
        <a:xfrm>
          <a:off x="0" y="0"/>
          <a:ext cx="0" cy="0"/>
          <a:chOff x="0" y="0"/>
          <a:chExt cx="0" cy="0"/>
        </a:xfrm>
      </p:grpSpPr>
      <p:sp>
        <p:nvSpPr>
          <p:cNvPr id="141" name="Shape 141"/>
          <p:cNvSpPr/>
          <p:nvPr>
            <p:ph idx="2" type="pic"/>
          </p:nvPr>
        </p:nvSpPr>
        <p:spPr>
          <a:xfrm>
            <a:off x="4592079" y="1839950"/>
            <a:ext cx="3020623" cy="311119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42" name="Shape 142"/>
          <p:cNvSpPr/>
          <p:nvPr>
            <p:ph idx="3" type="pic"/>
          </p:nvPr>
        </p:nvSpPr>
        <p:spPr>
          <a:xfrm>
            <a:off x="7876980" y="1839950"/>
            <a:ext cx="3020623" cy="311119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43" name="Shape 143"/>
          <p:cNvSpPr/>
          <p:nvPr>
            <p:ph idx="4" type="pic"/>
          </p:nvPr>
        </p:nvSpPr>
        <p:spPr>
          <a:xfrm>
            <a:off x="1273716" y="1839950"/>
            <a:ext cx="3020623" cy="311119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General Slide">
  <p:cSld name="10_General Slide">
    <p:spTree>
      <p:nvGrpSpPr>
        <p:cNvPr id="144" name="Shape 144"/>
        <p:cNvGrpSpPr/>
        <p:nvPr/>
      </p:nvGrpSpPr>
      <p:grpSpPr>
        <a:xfrm>
          <a:off x="0" y="0"/>
          <a:ext cx="0" cy="0"/>
          <a:chOff x="0" y="0"/>
          <a:chExt cx="0" cy="0"/>
        </a:xfrm>
      </p:grpSpPr>
      <p:sp>
        <p:nvSpPr>
          <p:cNvPr id="145" name="Shape 145"/>
          <p:cNvSpPr/>
          <p:nvPr>
            <p:ph idx="2" type="pic"/>
          </p:nvPr>
        </p:nvSpPr>
        <p:spPr>
          <a:xfrm>
            <a:off x="879460" y="1922585"/>
            <a:ext cx="6906691" cy="3893223"/>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etitors">
  <p:cSld name="Competitors">
    <p:spTree>
      <p:nvGrpSpPr>
        <p:cNvPr id="25" name="Shape 25"/>
        <p:cNvGrpSpPr/>
        <p:nvPr/>
      </p:nvGrpSpPr>
      <p:grpSpPr>
        <a:xfrm>
          <a:off x="0" y="0"/>
          <a:ext cx="0" cy="0"/>
          <a:chOff x="0" y="0"/>
          <a:chExt cx="0" cy="0"/>
        </a:xfrm>
      </p:grpSpPr>
      <p:sp>
        <p:nvSpPr>
          <p:cNvPr id="26" name="Shape 26"/>
          <p:cNvSpPr/>
          <p:nvPr>
            <p:ph idx="2" type="pic"/>
          </p:nvPr>
        </p:nvSpPr>
        <p:spPr>
          <a:xfrm>
            <a:off x="8076156" y="1806497"/>
            <a:ext cx="2910684" cy="139759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7" name="Shape 27"/>
          <p:cNvSpPr/>
          <p:nvPr>
            <p:ph idx="3" type="pic"/>
          </p:nvPr>
        </p:nvSpPr>
        <p:spPr>
          <a:xfrm>
            <a:off x="1205188" y="1806497"/>
            <a:ext cx="2910684" cy="139759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8" name="Shape 28"/>
          <p:cNvSpPr/>
          <p:nvPr>
            <p:ph idx="4" type="pic"/>
          </p:nvPr>
        </p:nvSpPr>
        <p:spPr>
          <a:xfrm>
            <a:off x="4640672" y="1806497"/>
            <a:ext cx="2910684" cy="139759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jects of 4">
  <p:cSld name="Projects of 4">
    <p:spTree>
      <p:nvGrpSpPr>
        <p:cNvPr id="146" name="Shape 146"/>
        <p:cNvGrpSpPr/>
        <p:nvPr/>
      </p:nvGrpSpPr>
      <p:grpSpPr>
        <a:xfrm>
          <a:off x="0" y="0"/>
          <a:ext cx="0" cy="0"/>
          <a:chOff x="0" y="0"/>
          <a:chExt cx="0" cy="0"/>
        </a:xfrm>
      </p:grpSpPr>
      <p:sp>
        <p:nvSpPr>
          <p:cNvPr id="147" name="Shape 147"/>
          <p:cNvSpPr/>
          <p:nvPr>
            <p:ph idx="2" type="pic"/>
          </p:nvPr>
        </p:nvSpPr>
        <p:spPr>
          <a:xfrm>
            <a:off x="9722980" y="3562909"/>
            <a:ext cx="2469020" cy="223572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48" name="Shape 148"/>
          <p:cNvSpPr/>
          <p:nvPr>
            <p:ph idx="3" type="pic"/>
          </p:nvPr>
        </p:nvSpPr>
        <p:spPr>
          <a:xfrm>
            <a:off x="2431593" y="3562909"/>
            <a:ext cx="2431604" cy="223572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49" name="Shape 149"/>
          <p:cNvSpPr/>
          <p:nvPr>
            <p:ph idx="4" type="pic"/>
          </p:nvPr>
        </p:nvSpPr>
        <p:spPr>
          <a:xfrm>
            <a:off x="0" y="3562909"/>
            <a:ext cx="2431604" cy="223572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50" name="Shape 150"/>
          <p:cNvSpPr/>
          <p:nvPr>
            <p:ph idx="5" type="pic"/>
          </p:nvPr>
        </p:nvSpPr>
        <p:spPr>
          <a:xfrm>
            <a:off x="7293089" y="3562909"/>
            <a:ext cx="2431604" cy="223572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51" name="Shape 151"/>
          <p:cNvSpPr/>
          <p:nvPr>
            <p:ph idx="6" type="pic"/>
          </p:nvPr>
        </p:nvSpPr>
        <p:spPr>
          <a:xfrm>
            <a:off x="4863197" y="3562909"/>
            <a:ext cx="2431604" cy="223572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sion">
  <p:cSld name="Vision">
    <p:spTree>
      <p:nvGrpSpPr>
        <p:cNvPr id="152" name="Shape 152"/>
        <p:cNvGrpSpPr/>
        <p:nvPr/>
      </p:nvGrpSpPr>
      <p:grpSpPr>
        <a:xfrm>
          <a:off x="0" y="0"/>
          <a:ext cx="0" cy="0"/>
          <a:chOff x="0" y="0"/>
          <a:chExt cx="0" cy="0"/>
        </a:xfrm>
      </p:grpSpPr>
      <p:sp>
        <p:nvSpPr>
          <p:cNvPr id="153" name="Shape 153"/>
          <p:cNvSpPr/>
          <p:nvPr>
            <p:ph idx="2" type="pic"/>
          </p:nvPr>
        </p:nvSpPr>
        <p:spPr>
          <a:xfrm>
            <a:off x="0" y="2405488"/>
            <a:ext cx="4964128" cy="445251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54" name="Shape 154"/>
          <p:cNvSpPr/>
          <p:nvPr>
            <p:ph idx="3" type="pic"/>
          </p:nvPr>
        </p:nvSpPr>
        <p:spPr>
          <a:xfrm>
            <a:off x="9782710" y="4839630"/>
            <a:ext cx="2409291" cy="201837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55" name="Shape 155"/>
          <p:cNvSpPr/>
          <p:nvPr>
            <p:ph idx="4" type="pic"/>
          </p:nvPr>
        </p:nvSpPr>
        <p:spPr>
          <a:xfrm>
            <a:off x="4964129" y="4839630"/>
            <a:ext cx="2409291" cy="201837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56" name="Shape 156"/>
          <p:cNvSpPr/>
          <p:nvPr>
            <p:ph idx="5" type="pic"/>
          </p:nvPr>
        </p:nvSpPr>
        <p:spPr>
          <a:xfrm>
            <a:off x="7373420" y="4839630"/>
            <a:ext cx="2409291" cy="201837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57" name="Shape 157"/>
          <p:cNvSpPr/>
          <p:nvPr>
            <p:ph idx="6" type="pic"/>
          </p:nvPr>
        </p:nvSpPr>
        <p:spPr>
          <a:xfrm>
            <a:off x="4964128" y="-6350"/>
            <a:ext cx="7227872" cy="4845979"/>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jects of 3">
  <p:cSld name="Projects of 3">
    <p:spTree>
      <p:nvGrpSpPr>
        <p:cNvPr id="158" name="Shape 158"/>
        <p:cNvGrpSpPr/>
        <p:nvPr/>
      </p:nvGrpSpPr>
      <p:grpSpPr>
        <a:xfrm>
          <a:off x="0" y="0"/>
          <a:ext cx="0" cy="0"/>
          <a:chOff x="0" y="0"/>
          <a:chExt cx="0" cy="0"/>
        </a:xfrm>
      </p:grpSpPr>
      <p:sp>
        <p:nvSpPr>
          <p:cNvPr id="159" name="Shape 159"/>
          <p:cNvSpPr/>
          <p:nvPr>
            <p:ph idx="2" type="pic"/>
          </p:nvPr>
        </p:nvSpPr>
        <p:spPr>
          <a:xfrm>
            <a:off x="8116950" y="3434575"/>
            <a:ext cx="4075050" cy="3423425"/>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60" name="Shape 160"/>
          <p:cNvSpPr/>
          <p:nvPr>
            <p:ph idx="3" type="pic"/>
          </p:nvPr>
        </p:nvSpPr>
        <p:spPr>
          <a:xfrm>
            <a:off x="-4910" y="3434575"/>
            <a:ext cx="4075050" cy="3423425"/>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61" name="Shape 161"/>
          <p:cNvSpPr/>
          <p:nvPr>
            <p:ph idx="4" type="pic"/>
          </p:nvPr>
        </p:nvSpPr>
        <p:spPr>
          <a:xfrm>
            <a:off x="4067685" y="0"/>
            <a:ext cx="4049265" cy="3434575"/>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62" name="Shape 162"/>
          <p:cNvSpPr/>
          <p:nvPr>
            <p:ph idx="5" type="pic"/>
          </p:nvPr>
        </p:nvSpPr>
        <p:spPr>
          <a:xfrm>
            <a:off x="8116950" y="0"/>
            <a:ext cx="4075050" cy="343457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63" name="Shape 163"/>
          <p:cNvSpPr/>
          <p:nvPr>
            <p:ph idx="6" type="pic"/>
          </p:nvPr>
        </p:nvSpPr>
        <p:spPr>
          <a:xfrm>
            <a:off x="-4910" y="0"/>
            <a:ext cx="4075050" cy="343457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64" name="Shape 164"/>
          <p:cNvSpPr/>
          <p:nvPr>
            <p:ph idx="7" type="pic"/>
          </p:nvPr>
        </p:nvSpPr>
        <p:spPr>
          <a:xfrm>
            <a:off x="4067686" y="3434575"/>
            <a:ext cx="4049264" cy="3423425"/>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sonry Left 2">
  <p:cSld name="Masonry Left 2">
    <p:spTree>
      <p:nvGrpSpPr>
        <p:cNvPr id="165" name="Shape 165"/>
        <p:cNvGrpSpPr/>
        <p:nvPr/>
      </p:nvGrpSpPr>
      <p:grpSpPr>
        <a:xfrm>
          <a:off x="0" y="0"/>
          <a:ext cx="0" cy="0"/>
          <a:chOff x="0" y="0"/>
          <a:chExt cx="0" cy="0"/>
        </a:xfrm>
      </p:grpSpPr>
      <p:sp>
        <p:nvSpPr>
          <p:cNvPr id="166" name="Shape 166"/>
          <p:cNvSpPr/>
          <p:nvPr>
            <p:ph idx="2" type="pic"/>
          </p:nvPr>
        </p:nvSpPr>
        <p:spPr>
          <a:xfrm>
            <a:off x="1" y="3456878"/>
            <a:ext cx="3157159" cy="340112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67" name="Shape 167"/>
          <p:cNvSpPr/>
          <p:nvPr>
            <p:ph idx="3" type="pic"/>
          </p:nvPr>
        </p:nvSpPr>
        <p:spPr>
          <a:xfrm>
            <a:off x="3307468" y="0"/>
            <a:ext cx="2804992" cy="68580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68" name="Shape 168"/>
          <p:cNvSpPr/>
          <p:nvPr>
            <p:ph idx="4" type="pic"/>
          </p:nvPr>
        </p:nvSpPr>
        <p:spPr>
          <a:xfrm>
            <a:off x="1" y="0"/>
            <a:ext cx="3157159" cy="3323063"/>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69" name="Shape 169"/>
          <p:cNvSpPr/>
          <p:nvPr/>
        </p:nvSpPr>
        <p:spPr>
          <a:xfrm>
            <a:off x="2911227" y="6311590"/>
            <a:ext cx="6346697" cy="34568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sonry Right 2">
  <p:cSld name="Masonry Right 2">
    <p:spTree>
      <p:nvGrpSpPr>
        <p:cNvPr id="170" name="Shape 170"/>
        <p:cNvGrpSpPr/>
        <p:nvPr/>
      </p:nvGrpSpPr>
      <p:grpSpPr>
        <a:xfrm>
          <a:off x="0" y="0"/>
          <a:ext cx="0" cy="0"/>
          <a:chOff x="0" y="0"/>
          <a:chExt cx="0" cy="0"/>
        </a:xfrm>
      </p:grpSpPr>
      <p:sp>
        <p:nvSpPr>
          <p:cNvPr id="171" name="Shape 171"/>
          <p:cNvSpPr/>
          <p:nvPr>
            <p:ph idx="2" type="pic"/>
          </p:nvPr>
        </p:nvSpPr>
        <p:spPr>
          <a:xfrm>
            <a:off x="9034841" y="3456878"/>
            <a:ext cx="3157159" cy="340112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72" name="Shape 172"/>
          <p:cNvSpPr/>
          <p:nvPr>
            <p:ph idx="3" type="pic"/>
          </p:nvPr>
        </p:nvSpPr>
        <p:spPr>
          <a:xfrm>
            <a:off x="6095999" y="0"/>
            <a:ext cx="2804992" cy="68580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73" name="Shape 173"/>
          <p:cNvSpPr/>
          <p:nvPr>
            <p:ph idx="4" type="pic"/>
          </p:nvPr>
        </p:nvSpPr>
        <p:spPr>
          <a:xfrm>
            <a:off x="9034841" y="0"/>
            <a:ext cx="3157159" cy="3323063"/>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74" name="Shape 174"/>
          <p:cNvSpPr/>
          <p:nvPr/>
        </p:nvSpPr>
        <p:spPr>
          <a:xfrm>
            <a:off x="2911227" y="6311590"/>
            <a:ext cx="6346697" cy="34568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ight Picture">
  <p:cSld name="Right Picture">
    <p:spTree>
      <p:nvGrpSpPr>
        <p:cNvPr id="175" name="Shape 175"/>
        <p:cNvGrpSpPr/>
        <p:nvPr/>
      </p:nvGrpSpPr>
      <p:grpSpPr>
        <a:xfrm>
          <a:off x="0" y="0"/>
          <a:ext cx="0" cy="0"/>
          <a:chOff x="0" y="0"/>
          <a:chExt cx="0" cy="0"/>
        </a:xfrm>
      </p:grpSpPr>
      <p:sp>
        <p:nvSpPr>
          <p:cNvPr id="176" name="Shape 176"/>
          <p:cNvSpPr/>
          <p:nvPr/>
        </p:nvSpPr>
        <p:spPr>
          <a:xfrm>
            <a:off x="5643988" y="289932"/>
            <a:ext cx="948100" cy="3456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
        <p:nvSpPr>
          <p:cNvPr id="177" name="Shape 177"/>
          <p:cNvSpPr/>
          <p:nvPr>
            <p:ph idx="2" type="pic"/>
          </p:nvPr>
        </p:nvSpPr>
        <p:spPr>
          <a:xfrm>
            <a:off x="6090695" y="0"/>
            <a:ext cx="6101306" cy="68580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78" name="Shape 178"/>
          <p:cNvSpPr/>
          <p:nvPr/>
        </p:nvSpPr>
        <p:spPr>
          <a:xfrm>
            <a:off x="2911227" y="6311590"/>
            <a:ext cx="6346697" cy="34568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ject 4">
  <p:cSld name="Project 4">
    <p:spTree>
      <p:nvGrpSpPr>
        <p:cNvPr id="179" name="Shape 179"/>
        <p:cNvGrpSpPr/>
        <p:nvPr/>
      </p:nvGrpSpPr>
      <p:grpSpPr>
        <a:xfrm>
          <a:off x="0" y="0"/>
          <a:ext cx="0" cy="0"/>
          <a:chOff x="0" y="0"/>
          <a:chExt cx="0" cy="0"/>
        </a:xfrm>
      </p:grpSpPr>
      <p:sp>
        <p:nvSpPr>
          <p:cNvPr id="180" name="Shape 180"/>
          <p:cNvSpPr/>
          <p:nvPr>
            <p:ph idx="2" type="pic"/>
          </p:nvPr>
        </p:nvSpPr>
        <p:spPr>
          <a:xfrm>
            <a:off x="4155183" y="3646450"/>
            <a:ext cx="3881635" cy="321155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81" name="Shape 181"/>
          <p:cNvSpPr/>
          <p:nvPr>
            <p:ph idx="3" type="pic"/>
          </p:nvPr>
        </p:nvSpPr>
        <p:spPr>
          <a:xfrm>
            <a:off x="0" y="3646450"/>
            <a:ext cx="3881635" cy="321155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82" name="Shape 182"/>
          <p:cNvSpPr/>
          <p:nvPr>
            <p:ph idx="4" type="pic"/>
          </p:nvPr>
        </p:nvSpPr>
        <p:spPr>
          <a:xfrm>
            <a:off x="8310365" y="3646450"/>
            <a:ext cx="3881635" cy="321155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pp Review">
  <p:cSld name="App Review">
    <p:spTree>
      <p:nvGrpSpPr>
        <p:cNvPr id="183" name="Shape 183"/>
        <p:cNvGrpSpPr/>
        <p:nvPr/>
      </p:nvGrpSpPr>
      <p:grpSpPr>
        <a:xfrm>
          <a:off x="0" y="0"/>
          <a:ext cx="0" cy="0"/>
          <a:chOff x="0" y="0"/>
          <a:chExt cx="0" cy="0"/>
        </a:xfrm>
      </p:grpSpPr>
      <p:sp>
        <p:nvSpPr>
          <p:cNvPr id="184" name="Shape 184"/>
          <p:cNvSpPr/>
          <p:nvPr>
            <p:ph idx="2" type="pic"/>
          </p:nvPr>
        </p:nvSpPr>
        <p:spPr>
          <a:xfrm>
            <a:off x="2288864" y="1707043"/>
            <a:ext cx="1927396" cy="3411367"/>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ptop Review">
  <p:cSld name="Laptop Review">
    <p:spTree>
      <p:nvGrpSpPr>
        <p:cNvPr id="185" name="Shape 185"/>
        <p:cNvGrpSpPr/>
        <p:nvPr/>
      </p:nvGrpSpPr>
      <p:grpSpPr>
        <a:xfrm>
          <a:off x="0" y="0"/>
          <a:ext cx="0" cy="0"/>
          <a:chOff x="0" y="0"/>
          <a:chExt cx="0" cy="0"/>
        </a:xfrm>
      </p:grpSpPr>
      <p:sp>
        <p:nvSpPr>
          <p:cNvPr id="186" name="Shape 186"/>
          <p:cNvSpPr/>
          <p:nvPr>
            <p:ph idx="2" type="pic"/>
          </p:nvPr>
        </p:nvSpPr>
        <p:spPr>
          <a:xfrm>
            <a:off x="7346032" y="1573577"/>
            <a:ext cx="5958778" cy="376320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acebook vs Twitter Desktop">
  <p:cSld name="Facebook vs Twitter Desktop">
    <p:spTree>
      <p:nvGrpSpPr>
        <p:cNvPr id="187" name="Shape 187"/>
        <p:cNvGrpSpPr/>
        <p:nvPr/>
      </p:nvGrpSpPr>
      <p:grpSpPr>
        <a:xfrm>
          <a:off x="0" y="0"/>
          <a:ext cx="0" cy="0"/>
          <a:chOff x="0" y="0"/>
          <a:chExt cx="0" cy="0"/>
        </a:xfrm>
      </p:grpSpPr>
      <p:sp>
        <p:nvSpPr>
          <p:cNvPr id="188" name="Shape 188"/>
          <p:cNvSpPr/>
          <p:nvPr>
            <p:ph idx="2" type="pic"/>
          </p:nvPr>
        </p:nvSpPr>
        <p:spPr>
          <a:xfrm>
            <a:off x="6787380" y="2499506"/>
            <a:ext cx="4134990" cy="231005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mpetitors">
  <p:cSld name="1_Competitors">
    <p:spTree>
      <p:nvGrpSpPr>
        <p:cNvPr id="29" name="Shape 29"/>
        <p:cNvGrpSpPr/>
        <p:nvPr/>
      </p:nvGrpSpPr>
      <p:grpSpPr>
        <a:xfrm>
          <a:off x="0" y="0"/>
          <a:ext cx="0" cy="0"/>
          <a:chOff x="0" y="0"/>
          <a:chExt cx="0" cy="0"/>
        </a:xfrm>
      </p:grpSpPr>
      <p:sp>
        <p:nvSpPr>
          <p:cNvPr id="30" name="Shape 30"/>
          <p:cNvSpPr/>
          <p:nvPr>
            <p:ph idx="2" type="pic"/>
          </p:nvPr>
        </p:nvSpPr>
        <p:spPr>
          <a:xfrm>
            <a:off x="7647709" y="1705605"/>
            <a:ext cx="3718344" cy="400844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Pad App Compares">
  <p:cSld name="iPad App Compares">
    <p:spTree>
      <p:nvGrpSpPr>
        <p:cNvPr id="189" name="Shape 189"/>
        <p:cNvGrpSpPr/>
        <p:nvPr/>
      </p:nvGrpSpPr>
      <p:grpSpPr>
        <a:xfrm>
          <a:off x="0" y="0"/>
          <a:ext cx="0" cy="0"/>
          <a:chOff x="0" y="0"/>
          <a:chExt cx="0" cy="0"/>
        </a:xfrm>
      </p:grpSpPr>
      <p:sp>
        <p:nvSpPr>
          <p:cNvPr id="190" name="Shape 190"/>
          <p:cNvSpPr/>
          <p:nvPr>
            <p:ph idx="2" type="pic"/>
          </p:nvPr>
        </p:nvSpPr>
        <p:spPr>
          <a:xfrm>
            <a:off x="4756950" y="2166310"/>
            <a:ext cx="2739366" cy="344836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ptop3">
  <p:cSld name="Laptop3">
    <p:spTree>
      <p:nvGrpSpPr>
        <p:cNvPr id="191" name="Shape 191"/>
        <p:cNvGrpSpPr/>
        <p:nvPr/>
      </p:nvGrpSpPr>
      <p:grpSpPr>
        <a:xfrm>
          <a:off x="0" y="0"/>
          <a:ext cx="0" cy="0"/>
          <a:chOff x="0" y="0"/>
          <a:chExt cx="0" cy="0"/>
        </a:xfrm>
      </p:grpSpPr>
      <p:sp>
        <p:nvSpPr>
          <p:cNvPr id="192" name="Shape 192"/>
          <p:cNvSpPr/>
          <p:nvPr>
            <p:ph idx="2" type="pic"/>
          </p:nvPr>
        </p:nvSpPr>
        <p:spPr>
          <a:xfrm>
            <a:off x="6500690" y="2373903"/>
            <a:ext cx="4137674" cy="261061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Picture">
  <p:cSld name="Big Picture">
    <p:spTree>
      <p:nvGrpSpPr>
        <p:cNvPr id="193" name="Shape 193"/>
        <p:cNvGrpSpPr/>
        <p:nvPr/>
      </p:nvGrpSpPr>
      <p:grpSpPr>
        <a:xfrm>
          <a:off x="0" y="0"/>
          <a:ext cx="0" cy="0"/>
          <a:chOff x="0" y="0"/>
          <a:chExt cx="0" cy="0"/>
        </a:xfrm>
      </p:grpSpPr>
      <p:sp>
        <p:nvSpPr>
          <p:cNvPr id="194" name="Shape 194"/>
          <p:cNvSpPr/>
          <p:nvPr>
            <p:ph idx="2" type="pic"/>
          </p:nvPr>
        </p:nvSpPr>
        <p:spPr>
          <a:xfrm>
            <a:off x="0" y="1"/>
            <a:ext cx="12192000" cy="6857999"/>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Projects 2">
  <p:cSld name="2_Projects 2">
    <p:spTree>
      <p:nvGrpSpPr>
        <p:cNvPr id="195" name="Shape 195"/>
        <p:cNvGrpSpPr/>
        <p:nvPr/>
      </p:nvGrpSpPr>
      <p:grpSpPr>
        <a:xfrm>
          <a:off x="0" y="0"/>
          <a:ext cx="0" cy="0"/>
          <a:chOff x="0" y="0"/>
          <a:chExt cx="0" cy="0"/>
        </a:xfrm>
      </p:grpSpPr>
      <p:sp>
        <p:nvSpPr>
          <p:cNvPr id="196" name="Shape 196"/>
          <p:cNvSpPr/>
          <p:nvPr>
            <p:ph idx="2" type="pic"/>
          </p:nvPr>
        </p:nvSpPr>
        <p:spPr>
          <a:xfrm>
            <a:off x="6096000" y="2086972"/>
            <a:ext cx="4795280" cy="35306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jects_1">
  <p:cSld name="Projects_1">
    <p:spTree>
      <p:nvGrpSpPr>
        <p:cNvPr id="197" name="Shape 197"/>
        <p:cNvGrpSpPr/>
        <p:nvPr/>
      </p:nvGrpSpPr>
      <p:grpSpPr>
        <a:xfrm>
          <a:off x="0" y="0"/>
          <a:ext cx="0" cy="0"/>
          <a:chOff x="0" y="0"/>
          <a:chExt cx="0" cy="0"/>
        </a:xfrm>
      </p:grpSpPr>
      <p:sp>
        <p:nvSpPr>
          <p:cNvPr id="198" name="Shape 198"/>
          <p:cNvSpPr/>
          <p:nvPr>
            <p:ph idx="2" type="pic"/>
          </p:nvPr>
        </p:nvSpPr>
        <p:spPr>
          <a:xfrm>
            <a:off x="9988325" y="2134219"/>
            <a:ext cx="2203675" cy="32131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99" name="Shape 199"/>
          <p:cNvSpPr/>
          <p:nvPr>
            <p:ph idx="3" type="pic"/>
          </p:nvPr>
        </p:nvSpPr>
        <p:spPr>
          <a:xfrm>
            <a:off x="0" y="2134219"/>
            <a:ext cx="5589456" cy="32131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00" name="Shape 200"/>
          <p:cNvSpPr/>
          <p:nvPr>
            <p:ph idx="4" type="pic"/>
          </p:nvPr>
        </p:nvSpPr>
        <p:spPr>
          <a:xfrm>
            <a:off x="5592981" y="2134219"/>
            <a:ext cx="2194148" cy="32131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01" name="Shape 201"/>
          <p:cNvSpPr/>
          <p:nvPr>
            <p:ph idx="5" type="pic"/>
          </p:nvPr>
        </p:nvSpPr>
        <p:spPr>
          <a:xfrm>
            <a:off x="7790653" y="2134219"/>
            <a:ext cx="2194148" cy="32131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Right Project">
  <p:cSld name="1_Right Project">
    <p:spTree>
      <p:nvGrpSpPr>
        <p:cNvPr id="202" name="Shape 202"/>
        <p:cNvGrpSpPr/>
        <p:nvPr/>
      </p:nvGrpSpPr>
      <p:grpSpPr>
        <a:xfrm>
          <a:off x="0" y="0"/>
          <a:ext cx="0" cy="0"/>
          <a:chOff x="0" y="0"/>
          <a:chExt cx="0" cy="0"/>
        </a:xfrm>
      </p:grpSpPr>
      <p:sp>
        <p:nvSpPr>
          <p:cNvPr id="203" name="Shape 203"/>
          <p:cNvSpPr/>
          <p:nvPr>
            <p:ph idx="2" type="pic"/>
          </p:nvPr>
        </p:nvSpPr>
        <p:spPr>
          <a:xfrm>
            <a:off x="8632668" y="3416300"/>
            <a:ext cx="2575247" cy="34417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04" name="Shape 204"/>
          <p:cNvSpPr/>
          <p:nvPr>
            <p:ph idx="3" type="pic"/>
          </p:nvPr>
        </p:nvSpPr>
        <p:spPr>
          <a:xfrm>
            <a:off x="7345045" y="2286000"/>
            <a:ext cx="2575247" cy="34417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Masonry Left">
  <p:cSld name="Portfolio Masonry Left">
    <p:spTree>
      <p:nvGrpSpPr>
        <p:cNvPr id="205" name="Shape 205"/>
        <p:cNvGrpSpPr/>
        <p:nvPr/>
      </p:nvGrpSpPr>
      <p:grpSpPr>
        <a:xfrm>
          <a:off x="0" y="0"/>
          <a:ext cx="0" cy="0"/>
          <a:chOff x="0" y="0"/>
          <a:chExt cx="0" cy="0"/>
        </a:xfrm>
      </p:grpSpPr>
      <p:sp>
        <p:nvSpPr>
          <p:cNvPr id="206" name="Shape 206"/>
          <p:cNvSpPr/>
          <p:nvPr>
            <p:ph idx="2" type="pic"/>
          </p:nvPr>
        </p:nvSpPr>
        <p:spPr>
          <a:xfrm>
            <a:off x="0" y="4594302"/>
            <a:ext cx="2963853" cy="2263697"/>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07" name="Shape 207"/>
          <p:cNvSpPr/>
          <p:nvPr>
            <p:ph idx="3" type="pic"/>
          </p:nvPr>
        </p:nvSpPr>
        <p:spPr>
          <a:xfrm>
            <a:off x="0" y="-5576"/>
            <a:ext cx="2989306" cy="4466064"/>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08" name="Shape 208"/>
          <p:cNvSpPr/>
          <p:nvPr>
            <p:ph idx="4" type="pic"/>
          </p:nvPr>
        </p:nvSpPr>
        <p:spPr>
          <a:xfrm>
            <a:off x="3126299" y="-5577"/>
            <a:ext cx="2963853" cy="2258123"/>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09" name="Shape 209"/>
          <p:cNvSpPr/>
          <p:nvPr>
            <p:ph idx="5" type="pic"/>
          </p:nvPr>
        </p:nvSpPr>
        <p:spPr>
          <a:xfrm>
            <a:off x="3126299" y="2391936"/>
            <a:ext cx="2963853" cy="4466064"/>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10" name="Shape 210"/>
          <p:cNvSpPr/>
          <p:nvPr/>
        </p:nvSpPr>
        <p:spPr>
          <a:xfrm>
            <a:off x="2911227" y="6311590"/>
            <a:ext cx="6346697" cy="34568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Masonry Right">
  <p:cSld name="Portfolio Masonry Right">
    <p:spTree>
      <p:nvGrpSpPr>
        <p:cNvPr id="211" name="Shape 211"/>
        <p:cNvGrpSpPr/>
        <p:nvPr/>
      </p:nvGrpSpPr>
      <p:grpSpPr>
        <a:xfrm>
          <a:off x="0" y="0"/>
          <a:ext cx="0" cy="0"/>
          <a:chOff x="0" y="0"/>
          <a:chExt cx="0" cy="0"/>
        </a:xfrm>
      </p:grpSpPr>
      <p:sp>
        <p:nvSpPr>
          <p:cNvPr id="212" name="Shape 212"/>
          <p:cNvSpPr/>
          <p:nvPr>
            <p:ph idx="2" type="pic"/>
          </p:nvPr>
        </p:nvSpPr>
        <p:spPr>
          <a:xfrm>
            <a:off x="9202695" y="4594302"/>
            <a:ext cx="2989306" cy="2263697"/>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13" name="Shape 213"/>
          <p:cNvSpPr/>
          <p:nvPr>
            <p:ph idx="3" type="pic"/>
          </p:nvPr>
        </p:nvSpPr>
        <p:spPr>
          <a:xfrm>
            <a:off x="9202695" y="-5576"/>
            <a:ext cx="2989306" cy="4466064"/>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14" name="Shape 214"/>
          <p:cNvSpPr/>
          <p:nvPr>
            <p:ph idx="4" type="pic"/>
          </p:nvPr>
        </p:nvSpPr>
        <p:spPr>
          <a:xfrm>
            <a:off x="6082684" y="-5577"/>
            <a:ext cx="2963853" cy="2258123"/>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15" name="Shape 215"/>
          <p:cNvSpPr/>
          <p:nvPr>
            <p:ph idx="5" type="pic"/>
          </p:nvPr>
        </p:nvSpPr>
        <p:spPr>
          <a:xfrm>
            <a:off x="6082684" y="2391936"/>
            <a:ext cx="2963853" cy="4466064"/>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16" name="Shape 216"/>
          <p:cNvSpPr/>
          <p:nvPr/>
        </p:nvSpPr>
        <p:spPr>
          <a:xfrm>
            <a:off x="2911227" y="6311590"/>
            <a:ext cx="6346697" cy="34568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of 4">
  <p:cSld name="Portfolio of 4">
    <p:spTree>
      <p:nvGrpSpPr>
        <p:cNvPr id="217" name="Shape 217"/>
        <p:cNvGrpSpPr/>
        <p:nvPr/>
      </p:nvGrpSpPr>
      <p:grpSpPr>
        <a:xfrm>
          <a:off x="0" y="0"/>
          <a:ext cx="0" cy="0"/>
          <a:chOff x="0" y="0"/>
          <a:chExt cx="0" cy="0"/>
        </a:xfrm>
      </p:grpSpPr>
      <p:sp>
        <p:nvSpPr>
          <p:cNvPr id="218" name="Shape 218"/>
          <p:cNvSpPr/>
          <p:nvPr>
            <p:ph idx="2" type="pic"/>
          </p:nvPr>
        </p:nvSpPr>
        <p:spPr>
          <a:xfrm>
            <a:off x="6101306" y="3423425"/>
            <a:ext cx="6090694" cy="343457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19" name="Shape 219"/>
          <p:cNvSpPr/>
          <p:nvPr>
            <p:ph idx="3" type="pic"/>
          </p:nvPr>
        </p:nvSpPr>
        <p:spPr>
          <a:xfrm>
            <a:off x="0" y="3423425"/>
            <a:ext cx="6101306" cy="343457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20" name="Shape 220"/>
          <p:cNvSpPr/>
          <p:nvPr>
            <p:ph idx="4" type="pic"/>
          </p:nvPr>
        </p:nvSpPr>
        <p:spPr>
          <a:xfrm>
            <a:off x="6101306" y="0"/>
            <a:ext cx="6090694" cy="3423423"/>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phone_devices of 3">
  <p:cSld name="iphone_devices of 3">
    <p:spTree>
      <p:nvGrpSpPr>
        <p:cNvPr id="221" name="Shape 221"/>
        <p:cNvGrpSpPr/>
        <p:nvPr/>
      </p:nvGrpSpPr>
      <p:grpSpPr>
        <a:xfrm>
          <a:off x="0" y="0"/>
          <a:ext cx="0" cy="0"/>
          <a:chOff x="0" y="0"/>
          <a:chExt cx="0" cy="0"/>
        </a:xfrm>
      </p:grpSpPr>
      <p:sp>
        <p:nvSpPr>
          <p:cNvPr id="222" name="Shape 222"/>
          <p:cNvSpPr/>
          <p:nvPr>
            <p:ph idx="2" type="pic"/>
          </p:nvPr>
        </p:nvSpPr>
        <p:spPr>
          <a:xfrm>
            <a:off x="2510100" y="5348716"/>
            <a:ext cx="1930042" cy="3408629"/>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23" name="Shape 223"/>
          <p:cNvSpPr/>
          <p:nvPr>
            <p:ph idx="3" type="pic"/>
          </p:nvPr>
        </p:nvSpPr>
        <p:spPr>
          <a:xfrm>
            <a:off x="5168157" y="3938259"/>
            <a:ext cx="1930042" cy="3408629"/>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24" name="Shape 224"/>
          <p:cNvSpPr/>
          <p:nvPr>
            <p:ph idx="4" type="pic"/>
          </p:nvPr>
        </p:nvSpPr>
        <p:spPr>
          <a:xfrm>
            <a:off x="7755202" y="5348716"/>
            <a:ext cx="1930042" cy="3408629"/>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25" name="Shape 225"/>
          <p:cNvSpPr/>
          <p:nvPr/>
        </p:nvSpPr>
        <p:spPr>
          <a:xfrm>
            <a:off x="2911227" y="6311590"/>
            <a:ext cx="6346697" cy="34568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ur Mission 2">
  <p:cSld name="Our Mission 2">
    <p:spTree>
      <p:nvGrpSpPr>
        <p:cNvPr id="31" name="Shape 31"/>
        <p:cNvGrpSpPr/>
        <p:nvPr/>
      </p:nvGrpSpPr>
      <p:grpSpPr>
        <a:xfrm>
          <a:off x="0" y="0"/>
          <a:ext cx="0" cy="0"/>
          <a:chOff x="0" y="0"/>
          <a:chExt cx="0" cy="0"/>
        </a:xfrm>
      </p:grpSpPr>
      <p:sp>
        <p:nvSpPr>
          <p:cNvPr id="32" name="Shape 32"/>
          <p:cNvSpPr/>
          <p:nvPr>
            <p:ph idx="2" type="pic"/>
          </p:nvPr>
        </p:nvSpPr>
        <p:spPr>
          <a:xfrm>
            <a:off x="1" y="2045842"/>
            <a:ext cx="6054418" cy="338480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iphone_devices of 3">
  <p:cSld name="1_iphone_devices of 3">
    <p:spTree>
      <p:nvGrpSpPr>
        <p:cNvPr id="226" name="Shape 226"/>
        <p:cNvGrpSpPr/>
        <p:nvPr/>
      </p:nvGrpSpPr>
      <p:grpSpPr>
        <a:xfrm>
          <a:off x="0" y="0"/>
          <a:ext cx="0" cy="0"/>
          <a:chOff x="0" y="0"/>
          <a:chExt cx="0" cy="0"/>
        </a:xfrm>
      </p:grpSpPr>
      <p:sp>
        <p:nvSpPr>
          <p:cNvPr id="227" name="Shape 227"/>
          <p:cNvSpPr/>
          <p:nvPr/>
        </p:nvSpPr>
        <p:spPr>
          <a:xfrm>
            <a:off x="2911227" y="6311590"/>
            <a:ext cx="6346697" cy="34568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
        <p:nvSpPr>
          <p:cNvPr id="228" name="Shape 228"/>
          <p:cNvSpPr/>
          <p:nvPr>
            <p:ph idx="2" type="pic"/>
          </p:nvPr>
        </p:nvSpPr>
        <p:spPr>
          <a:xfrm>
            <a:off x="6970174" y="1623849"/>
            <a:ext cx="3621758" cy="643758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iphone_devices of 3">
  <p:cSld name="2_iphone_devices of 3">
    <p:spTree>
      <p:nvGrpSpPr>
        <p:cNvPr id="229" name="Shape 229"/>
        <p:cNvGrpSpPr/>
        <p:nvPr/>
      </p:nvGrpSpPr>
      <p:grpSpPr>
        <a:xfrm>
          <a:off x="0" y="0"/>
          <a:ext cx="0" cy="0"/>
          <a:chOff x="0" y="0"/>
          <a:chExt cx="0" cy="0"/>
        </a:xfrm>
      </p:grpSpPr>
      <p:sp>
        <p:nvSpPr>
          <p:cNvPr id="230" name="Shape 230"/>
          <p:cNvSpPr/>
          <p:nvPr/>
        </p:nvSpPr>
        <p:spPr>
          <a:xfrm>
            <a:off x="2911227" y="6311590"/>
            <a:ext cx="6346697" cy="34568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
        <p:nvSpPr>
          <p:cNvPr id="231" name="Shape 231"/>
          <p:cNvSpPr/>
          <p:nvPr>
            <p:ph idx="2" type="pic"/>
          </p:nvPr>
        </p:nvSpPr>
        <p:spPr>
          <a:xfrm>
            <a:off x="4627808" y="3115099"/>
            <a:ext cx="2878918" cy="510335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elcome Message">
  <p:cSld name="Welcome Message">
    <p:spTree>
      <p:nvGrpSpPr>
        <p:cNvPr id="232" name="Shape 232"/>
        <p:cNvGrpSpPr/>
        <p:nvPr/>
      </p:nvGrpSpPr>
      <p:grpSpPr>
        <a:xfrm>
          <a:off x="0" y="0"/>
          <a:ext cx="0" cy="0"/>
          <a:chOff x="0" y="0"/>
          <a:chExt cx="0" cy="0"/>
        </a:xfrm>
      </p:grpSpPr>
      <p:sp>
        <p:nvSpPr>
          <p:cNvPr id="233" name="Shape 233"/>
          <p:cNvSpPr/>
          <p:nvPr>
            <p:ph idx="2" type="pic"/>
          </p:nvPr>
        </p:nvSpPr>
        <p:spPr>
          <a:xfrm>
            <a:off x="1140948" y="1667631"/>
            <a:ext cx="2248875" cy="260801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rvices Features">
  <p:cSld name="Services Features">
    <p:spTree>
      <p:nvGrpSpPr>
        <p:cNvPr id="234" name="Shape 234"/>
        <p:cNvGrpSpPr/>
        <p:nvPr/>
      </p:nvGrpSpPr>
      <p:grpSpPr>
        <a:xfrm>
          <a:off x="0" y="0"/>
          <a:ext cx="0" cy="0"/>
          <a:chOff x="0" y="0"/>
          <a:chExt cx="0" cy="0"/>
        </a:xfrm>
      </p:grpSpPr>
      <p:sp>
        <p:nvSpPr>
          <p:cNvPr id="235" name="Shape 235"/>
          <p:cNvSpPr/>
          <p:nvPr>
            <p:ph idx="2" type="pic"/>
          </p:nvPr>
        </p:nvSpPr>
        <p:spPr>
          <a:xfrm>
            <a:off x="-1" y="3644900"/>
            <a:ext cx="12192000" cy="32131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1">
  <p:cSld name="Timeline 1">
    <p:spTree>
      <p:nvGrpSpPr>
        <p:cNvPr id="236" name="Shape 236"/>
        <p:cNvGrpSpPr/>
        <p:nvPr/>
      </p:nvGrpSpPr>
      <p:grpSpPr>
        <a:xfrm>
          <a:off x="0" y="0"/>
          <a:ext cx="0" cy="0"/>
          <a:chOff x="0" y="0"/>
          <a:chExt cx="0" cy="0"/>
        </a:xfrm>
      </p:grpSpPr>
      <p:sp>
        <p:nvSpPr>
          <p:cNvPr id="237" name="Shape 237"/>
          <p:cNvSpPr/>
          <p:nvPr>
            <p:ph idx="2" type="pic"/>
          </p:nvPr>
        </p:nvSpPr>
        <p:spPr>
          <a:xfrm>
            <a:off x="6662666" y="4544121"/>
            <a:ext cx="3099468" cy="201837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38" name="Shape 238"/>
          <p:cNvSpPr/>
          <p:nvPr>
            <p:ph idx="3" type="pic"/>
          </p:nvPr>
        </p:nvSpPr>
        <p:spPr>
          <a:xfrm>
            <a:off x="2432977" y="3289610"/>
            <a:ext cx="3099468" cy="201837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39" name="Shape 239"/>
          <p:cNvSpPr/>
          <p:nvPr/>
        </p:nvSpPr>
        <p:spPr>
          <a:xfrm>
            <a:off x="2895184" y="6278136"/>
            <a:ext cx="6404742" cy="41259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2">
  <p:cSld name="Timeline 2">
    <p:spTree>
      <p:nvGrpSpPr>
        <p:cNvPr id="240" name="Shape 240"/>
        <p:cNvGrpSpPr/>
        <p:nvPr/>
      </p:nvGrpSpPr>
      <p:grpSpPr>
        <a:xfrm>
          <a:off x="0" y="0"/>
          <a:ext cx="0" cy="0"/>
          <a:chOff x="0" y="0"/>
          <a:chExt cx="0" cy="0"/>
        </a:xfrm>
      </p:grpSpPr>
      <p:sp>
        <p:nvSpPr>
          <p:cNvPr id="241" name="Shape 241"/>
          <p:cNvSpPr/>
          <p:nvPr>
            <p:ph idx="2" type="pic"/>
          </p:nvPr>
        </p:nvSpPr>
        <p:spPr>
          <a:xfrm>
            <a:off x="6662666" y="2263943"/>
            <a:ext cx="3099468" cy="201837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42" name="Shape 242"/>
          <p:cNvSpPr/>
          <p:nvPr>
            <p:ph idx="3" type="pic"/>
          </p:nvPr>
        </p:nvSpPr>
        <p:spPr>
          <a:xfrm>
            <a:off x="2432977" y="1009431"/>
            <a:ext cx="3099468" cy="201837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43" name="Shape 243"/>
          <p:cNvSpPr/>
          <p:nvPr>
            <p:ph idx="4" type="pic"/>
          </p:nvPr>
        </p:nvSpPr>
        <p:spPr>
          <a:xfrm>
            <a:off x="2432977" y="4176378"/>
            <a:ext cx="3099468" cy="201837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44" name="Shape 244"/>
          <p:cNvSpPr/>
          <p:nvPr/>
        </p:nvSpPr>
        <p:spPr>
          <a:xfrm>
            <a:off x="2895184" y="6278136"/>
            <a:ext cx="6404742" cy="41259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s">
  <p:cSld name="Quotes">
    <p:spTree>
      <p:nvGrpSpPr>
        <p:cNvPr id="245" name="Shape 245"/>
        <p:cNvGrpSpPr/>
        <p:nvPr/>
      </p:nvGrpSpPr>
      <p:grpSpPr>
        <a:xfrm>
          <a:off x="0" y="0"/>
          <a:ext cx="0" cy="0"/>
          <a:chOff x="0" y="0"/>
          <a:chExt cx="0" cy="0"/>
        </a:xfrm>
      </p:grpSpPr>
      <p:sp>
        <p:nvSpPr>
          <p:cNvPr id="246" name="Shape 246"/>
          <p:cNvSpPr/>
          <p:nvPr>
            <p:ph idx="2" type="pic"/>
          </p:nvPr>
        </p:nvSpPr>
        <p:spPr>
          <a:xfrm>
            <a:off x="6101306" y="3423425"/>
            <a:ext cx="6090694" cy="343457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47" name="Shape 247"/>
          <p:cNvSpPr/>
          <p:nvPr>
            <p:ph idx="3" type="pic"/>
          </p:nvPr>
        </p:nvSpPr>
        <p:spPr>
          <a:xfrm>
            <a:off x="-11154" y="0"/>
            <a:ext cx="6112460" cy="3423423"/>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48" name="Shape 248"/>
          <p:cNvSpPr/>
          <p:nvPr/>
        </p:nvSpPr>
        <p:spPr>
          <a:xfrm>
            <a:off x="2895184" y="6278136"/>
            <a:ext cx="6404742" cy="41259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eet_the_squad">
  <p:cSld name="Meet_the_squad">
    <p:spTree>
      <p:nvGrpSpPr>
        <p:cNvPr id="249" name="Shape 249"/>
        <p:cNvGrpSpPr/>
        <p:nvPr/>
      </p:nvGrpSpPr>
      <p:grpSpPr>
        <a:xfrm>
          <a:off x="0" y="0"/>
          <a:ext cx="0" cy="0"/>
          <a:chOff x="0" y="0"/>
          <a:chExt cx="0" cy="0"/>
        </a:xfrm>
      </p:grpSpPr>
      <p:sp>
        <p:nvSpPr>
          <p:cNvPr id="250" name="Shape 250"/>
          <p:cNvSpPr/>
          <p:nvPr>
            <p:ph idx="2" type="pic"/>
          </p:nvPr>
        </p:nvSpPr>
        <p:spPr>
          <a:xfrm>
            <a:off x="1360720" y="1706244"/>
            <a:ext cx="2973453" cy="3083754"/>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51" name="Shape 251"/>
          <p:cNvSpPr/>
          <p:nvPr>
            <p:ph idx="3" type="pic"/>
          </p:nvPr>
        </p:nvSpPr>
        <p:spPr>
          <a:xfrm>
            <a:off x="7831785" y="1706244"/>
            <a:ext cx="2973453" cy="3083754"/>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52" name="Shape 252"/>
          <p:cNvSpPr/>
          <p:nvPr>
            <p:ph idx="4" type="pic"/>
          </p:nvPr>
        </p:nvSpPr>
        <p:spPr>
          <a:xfrm>
            <a:off x="4596253" y="1706244"/>
            <a:ext cx="2973453" cy="3083754"/>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am 2">
  <p:cSld name="Team 2">
    <p:spTree>
      <p:nvGrpSpPr>
        <p:cNvPr id="253" name="Shape 253"/>
        <p:cNvGrpSpPr/>
        <p:nvPr/>
      </p:nvGrpSpPr>
      <p:grpSpPr>
        <a:xfrm>
          <a:off x="0" y="0"/>
          <a:ext cx="0" cy="0"/>
          <a:chOff x="0" y="0"/>
          <a:chExt cx="0" cy="0"/>
        </a:xfrm>
      </p:grpSpPr>
      <p:sp>
        <p:nvSpPr>
          <p:cNvPr id="254" name="Shape 254"/>
          <p:cNvSpPr/>
          <p:nvPr>
            <p:ph idx="2" type="pic"/>
          </p:nvPr>
        </p:nvSpPr>
        <p:spPr>
          <a:xfrm>
            <a:off x="0" y="0"/>
            <a:ext cx="12192000" cy="68580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55" name="Shape 255"/>
          <p:cNvSpPr/>
          <p:nvPr>
            <p:ph idx="3" type="pic"/>
          </p:nvPr>
        </p:nvSpPr>
        <p:spPr>
          <a:xfrm>
            <a:off x="9367481" y="2332757"/>
            <a:ext cx="1467994" cy="1467577"/>
          </a:xfrm>
          <a:prstGeom prst="ellipse">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150"/>
              <a:buFont typeface="Arial"/>
              <a:buChar char="•"/>
              <a:defRPr b="0" i="0" sz="1150" u="none" cap="none" strike="noStrike">
                <a:solidFill>
                  <a:schemeClr val="dk1"/>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56" name="Shape 256"/>
          <p:cNvSpPr/>
          <p:nvPr>
            <p:ph idx="4" type="pic"/>
          </p:nvPr>
        </p:nvSpPr>
        <p:spPr>
          <a:xfrm>
            <a:off x="6703597" y="2332757"/>
            <a:ext cx="1467994" cy="1467577"/>
          </a:xfrm>
          <a:prstGeom prst="ellipse">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150"/>
              <a:buFont typeface="Arial"/>
              <a:buChar char="•"/>
              <a:defRPr b="0" i="0" sz="1150" u="none" cap="none" strike="noStrike">
                <a:solidFill>
                  <a:schemeClr val="dk1"/>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57" name="Shape 257"/>
          <p:cNvSpPr/>
          <p:nvPr>
            <p:ph idx="5" type="pic"/>
          </p:nvPr>
        </p:nvSpPr>
        <p:spPr>
          <a:xfrm>
            <a:off x="4005415" y="2332757"/>
            <a:ext cx="1467994" cy="1467577"/>
          </a:xfrm>
          <a:prstGeom prst="ellipse">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150"/>
              <a:buFont typeface="Arial"/>
              <a:buChar char="•"/>
              <a:defRPr b="0" i="0" sz="1150" u="none" cap="none" strike="noStrike">
                <a:solidFill>
                  <a:schemeClr val="dk1"/>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58" name="Shape 258"/>
          <p:cNvSpPr/>
          <p:nvPr>
            <p:ph idx="6" type="pic"/>
          </p:nvPr>
        </p:nvSpPr>
        <p:spPr>
          <a:xfrm>
            <a:off x="1341531" y="2332757"/>
            <a:ext cx="1467994" cy="1467577"/>
          </a:xfrm>
          <a:prstGeom prst="ellipse">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150"/>
              <a:buFont typeface="Arial"/>
              <a:buChar char="•"/>
              <a:defRPr b="0" i="0" sz="1150" u="none" cap="none" strike="noStrike">
                <a:solidFill>
                  <a:schemeClr val="dk1"/>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eam 2">
  <p:cSld name="1_Team 2">
    <p:spTree>
      <p:nvGrpSpPr>
        <p:cNvPr id="259" name="Shape 259"/>
        <p:cNvGrpSpPr/>
        <p:nvPr/>
      </p:nvGrpSpPr>
      <p:grpSpPr>
        <a:xfrm>
          <a:off x="0" y="0"/>
          <a:ext cx="0" cy="0"/>
          <a:chOff x="0" y="0"/>
          <a:chExt cx="0" cy="0"/>
        </a:xfrm>
      </p:grpSpPr>
      <p:sp>
        <p:nvSpPr>
          <p:cNvPr id="260" name="Shape 260"/>
          <p:cNvSpPr/>
          <p:nvPr>
            <p:ph idx="2" type="pic"/>
          </p:nvPr>
        </p:nvSpPr>
        <p:spPr>
          <a:xfrm>
            <a:off x="9367481" y="2332757"/>
            <a:ext cx="1467994" cy="1467577"/>
          </a:xfrm>
          <a:prstGeom prst="ellipse">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150"/>
              <a:buFont typeface="Arial"/>
              <a:buChar char="•"/>
              <a:defRPr b="0" i="0" sz="1150" u="none" cap="none" strike="noStrike">
                <a:solidFill>
                  <a:schemeClr val="dk1"/>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61" name="Shape 261"/>
          <p:cNvSpPr/>
          <p:nvPr>
            <p:ph idx="3" type="pic"/>
          </p:nvPr>
        </p:nvSpPr>
        <p:spPr>
          <a:xfrm>
            <a:off x="6703597" y="2332757"/>
            <a:ext cx="1467994" cy="1467577"/>
          </a:xfrm>
          <a:prstGeom prst="ellipse">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150"/>
              <a:buFont typeface="Arial"/>
              <a:buChar char="•"/>
              <a:defRPr b="0" i="0" sz="1150" u="none" cap="none" strike="noStrike">
                <a:solidFill>
                  <a:schemeClr val="dk1"/>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62" name="Shape 262"/>
          <p:cNvSpPr/>
          <p:nvPr>
            <p:ph idx="4" type="pic"/>
          </p:nvPr>
        </p:nvSpPr>
        <p:spPr>
          <a:xfrm>
            <a:off x="4005415" y="2332757"/>
            <a:ext cx="1467994" cy="1467577"/>
          </a:xfrm>
          <a:prstGeom prst="ellipse">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150"/>
              <a:buFont typeface="Arial"/>
              <a:buChar char="•"/>
              <a:defRPr b="0" i="0" sz="1150" u="none" cap="none" strike="noStrike">
                <a:solidFill>
                  <a:schemeClr val="dk1"/>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63" name="Shape 263"/>
          <p:cNvSpPr/>
          <p:nvPr>
            <p:ph idx="5" type="pic"/>
          </p:nvPr>
        </p:nvSpPr>
        <p:spPr>
          <a:xfrm>
            <a:off x="1341531" y="2332757"/>
            <a:ext cx="1467994" cy="1467577"/>
          </a:xfrm>
          <a:prstGeom prst="ellipse">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chemeClr val="dk1"/>
              </a:buClr>
              <a:buSzPts val="1150"/>
              <a:buFont typeface="Arial"/>
              <a:buChar char="•"/>
              <a:defRPr b="0" i="0" sz="1150" u="none" cap="none" strike="noStrike">
                <a:solidFill>
                  <a:schemeClr val="dk1"/>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Picture v4">
  <p:cSld name="Big Picture v4">
    <p:spTree>
      <p:nvGrpSpPr>
        <p:cNvPr id="33" name="Shape 33"/>
        <p:cNvGrpSpPr/>
        <p:nvPr/>
      </p:nvGrpSpPr>
      <p:grpSpPr>
        <a:xfrm>
          <a:off x="0" y="0"/>
          <a:ext cx="0" cy="0"/>
          <a:chOff x="0" y="0"/>
          <a:chExt cx="0" cy="0"/>
        </a:xfrm>
      </p:grpSpPr>
      <p:sp>
        <p:nvSpPr>
          <p:cNvPr id="34" name="Shape 34"/>
          <p:cNvSpPr/>
          <p:nvPr>
            <p:ph idx="2" type="pic"/>
          </p:nvPr>
        </p:nvSpPr>
        <p:spPr>
          <a:xfrm>
            <a:off x="1" y="1"/>
            <a:ext cx="12191999" cy="6857999"/>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Laptop3">
  <p:cSld name="1_Laptop3">
    <p:spTree>
      <p:nvGrpSpPr>
        <p:cNvPr id="264" name="Shape 264"/>
        <p:cNvGrpSpPr/>
        <p:nvPr/>
      </p:nvGrpSpPr>
      <p:grpSpPr>
        <a:xfrm>
          <a:off x="0" y="0"/>
          <a:ext cx="0" cy="0"/>
          <a:chOff x="0" y="0"/>
          <a:chExt cx="0" cy="0"/>
        </a:xfrm>
      </p:grpSpPr>
      <p:sp>
        <p:nvSpPr>
          <p:cNvPr id="265" name="Shape 265"/>
          <p:cNvSpPr/>
          <p:nvPr>
            <p:ph idx="2" type="pic"/>
          </p:nvPr>
        </p:nvSpPr>
        <p:spPr>
          <a:xfrm>
            <a:off x="4216575" y="2440066"/>
            <a:ext cx="3790604" cy="240130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ptop mockup">
  <p:cSld name="Laptop mockup">
    <p:spTree>
      <p:nvGrpSpPr>
        <p:cNvPr id="266" name="Shape 266"/>
        <p:cNvGrpSpPr/>
        <p:nvPr/>
      </p:nvGrpSpPr>
      <p:grpSpPr>
        <a:xfrm>
          <a:off x="0" y="0"/>
          <a:ext cx="0" cy="0"/>
          <a:chOff x="0" y="0"/>
          <a:chExt cx="0" cy="0"/>
        </a:xfrm>
      </p:grpSpPr>
      <p:sp>
        <p:nvSpPr>
          <p:cNvPr id="267" name="Shape 267"/>
          <p:cNvSpPr/>
          <p:nvPr>
            <p:ph idx="2" type="pic"/>
          </p:nvPr>
        </p:nvSpPr>
        <p:spPr>
          <a:xfrm>
            <a:off x="7341086" y="3187793"/>
            <a:ext cx="2908549" cy="184708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68" name="Shape 268"/>
          <p:cNvSpPr/>
          <p:nvPr>
            <p:ph idx="3" type="pic"/>
          </p:nvPr>
        </p:nvSpPr>
        <p:spPr>
          <a:xfrm>
            <a:off x="1930378" y="3187793"/>
            <a:ext cx="2908549" cy="184708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69" name="Shape 269"/>
          <p:cNvSpPr/>
          <p:nvPr>
            <p:ph idx="4" type="pic"/>
          </p:nvPr>
        </p:nvSpPr>
        <p:spPr>
          <a:xfrm>
            <a:off x="4452513" y="3544622"/>
            <a:ext cx="3281748" cy="207111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eet our Team">
  <p:cSld name="Meet our Team">
    <p:spTree>
      <p:nvGrpSpPr>
        <p:cNvPr id="270" name="Shape 270"/>
        <p:cNvGrpSpPr/>
        <p:nvPr/>
      </p:nvGrpSpPr>
      <p:grpSpPr>
        <a:xfrm>
          <a:off x="0" y="0"/>
          <a:ext cx="0" cy="0"/>
          <a:chOff x="0" y="0"/>
          <a:chExt cx="0" cy="0"/>
        </a:xfrm>
      </p:grpSpPr>
      <p:sp>
        <p:nvSpPr>
          <p:cNvPr id="271" name="Shape 271"/>
          <p:cNvSpPr/>
          <p:nvPr>
            <p:ph idx="2" type="pic"/>
          </p:nvPr>
        </p:nvSpPr>
        <p:spPr>
          <a:xfrm>
            <a:off x="1804567" y="1796262"/>
            <a:ext cx="1801838" cy="1801368"/>
          </a:xfrm>
          <a:prstGeom prst="ellipse">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72" name="Shape 272"/>
          <p:cNvSpPr/>
          <p:nvPr>
            <p:ph idx="3" type="pic"/>
          </p:nvPr>
        </p:nvSpPr>
        <p:spPr>
          <a:xfrm>
            <a:off x="6429036" y="1796262"/>
            <a:ext cx="1801838" cy="1801368"/>
          </a:xfrm>
          <a:prstGeom prst="ellipse">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73" name="Shape 273"/>
          <p:cNvSpPr/>
          <p:nvPr>
            <p:ph idx="4" type="pic"/>
          </p:nvPr>
        </p:nvSpPr>
        <p:spPr>
          <a:xfrm>
            <a:off x="1804567" y="3915547"/>
            <a:ext cx="1801838" cy="1801368"/>
          </a:xfrm>
          <a:prstGeom prst="ellipse">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74" name="Shape 274"/>
          <p:cNvSpPr/>
          <p:nvPr>
            <p:ph idx="5" type="pic"/>
          </p:nvPr>
        </p:nvSpPr>
        <p:spPr>
          <a:xfrm>
            <a:off x="6429036" y="3915547"/>
            <a:ext cx="1801838" cy="1801368"/>
          </a:xfrm>
          <a:prstGeom prst="ellipse">
            <a:avLst/>
          </a:prstGeom>
          <a:solidFill>
            <a:srgbClr val="F2F2F2"/>
          </a:solid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400"/>
              <a:buFont typeface="Arial"/>
              <a:buNone/>
              <a:defRPr b="0" i="0" sz="14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at we do">
  <p:cSld name="What we do">
    <p:spTree>
      <p:nvGrpSpPr>
        <p:cNvPr id="275" name="Shape 275"/>
        <p:cNvGrpSpPr/>
        <p:nvPr/>
      </p:nvGrpSpPr>
      <p:grpSpPr>
        <a:xfrm>
          <a:off x="0" y="0"/>
          <a:ext cx="0" cy="0"/>
          <a:chOff x="0" y="0"/>
          <a:chExt cx="0" cy="0"/>
        </a:xfrm>
      </p:grpSpPr>
      <p:sp>
        <p:nvSpPr>
          <p:cNvPr id="276" name="Shape 276"/>
          <p:cNvSpPr/>
          <p:nvPr>
            <p:ph idx="2" type="pic"/>
          </p:nvPr>
        </p:nvSpPr>
        <p:spPr>
          <a:xfrm>
            <a:off x="1199579" y="2257898"/>
            <a:ext cx="4466716" cy="3268286"/>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at we do 2">
  <p:cSld name="What we do 2">
    <p:spTree>
      <p:nvGrpSpPr>
        <p:cNvPr id="277" name="Shape 277"/>
        <p:cNvGrpSpPr/>
        <p:nvPr/>
      </p:nvGrpSpPr>
      <p:grpSpPr>
        <a:xfrm>
          <a:off x="0" y="0"/>
          <a:ext cx="0" cy="0"/>
          <a:chOff x="0" y="0"/>
          <a:chExt cx="0" cy="0"/>
        </a:xfrm>
      </p:grpSpPr>
      <p:sp>
        <p:nvSpPr>
          <p:cNvPr id="278" name="Shape 278"/>
          <p:cNvSpPr/>
          <p:nvPr>
            <p:ph idx="2" type="pic"/>
          </p:nvPr>
        </p:nvSpPr>
        <p:spPr>
          <a:xfrm>
            <a:off x="8774926" y="2007219"/>
            <a:ext cx="1963125" cy="244211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79" name="Shape 279"/>
          <p:cNvSpPr/>
          <p:nvPr>
            <p:ph idx="3" type="pic"/>
          </p:nvPr>
        </p:nvSpPr>
        <p:spPr>
          <a:xfrm>
            <a:off x="6340732" y="2007219"/>
            <a:ext cx="1963125" cy="244211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80" name="Shape 280"/>
          <p:cNvSpPr/>
          <p:nvPr>
            <p:ph idx="4" type="pic"/>
          </p:nvPr>
        </p:nvSpPr>
        <p:spPr>
          <a:xfrm>
            <a:off x="3906539" y="2007219"/>
            <a:ext cx="1963125" cy="244211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81" name="Shape 281"/>
          <p:cNvSpPr/>
          <p:nvPr>
            <p:ph idx="5" type="pic"/>
          </p:nvPr>
        </p:nvSpPr>
        <p:spPr>
          <a:xfrm>
            <a:off x="1472346" y="2007219"/>
            <a:ext cx="1963125" cy="244211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rtners Left">
  <p:cSld name="Partners Left">
    <p:spTree>
      <p:nvGrpSpPr>
        <p:cNvPr id="282" name="Shape 282"/>
        <p:cNvGrpSpPr/>
        <p:nvPr/>
      </p:nvGrpSpPr>
      <p:grpSpPr>
        <a:xfrm>
          <a:off x="0" y="0"/>
          <a:ext cx="0" cy="0"/>
          <a:chOff x="0" y="0"/>
          <a:chExt cx="0" cy="0"/>
        </a:xfrm>
      </p:grpSpPr>
      <p:sp>
        <p:nvSpPr>
          <p:cNvPr id="283" name="Shape 283"/>
          <p:cNvSpPr/>
          <p:nvPr>
            <p:ph idx="2" type="pic"/>
          </p:nvPr>
        </p:nvSpPr>
        <p:spPr>
          <a:xfrm>
            <a:off x="4065682" y="3924158"/>
            <a:ext cx="1848610" cy="106494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150"/>
              <a:buFont typeface="Arial"/>
              <a:buNone/>
              <a:defRPr b="0" i="0" sz="115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84" name="Shape 284"/>
          <p:cNvSpPr/>
          <p:nvPr>
            <p:ph idx="3" type="pic"/>
          </p:nvPr>
        </p:nvSpPr>
        <p:spPr>
          <a:xfrm>
            <a:off x="1841968" y="3924158"/>
            <a:ext cx="1848610" cy="106494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150"/>
              <a:buFont typeface="Arial"/>
              <a:buNone/>
              <a:defRPr b="0" i="0" sz="115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85" name="Shape 285"/>
          <p:cNvSpPr/>
          <p:nvPr>
            <p:ph idx="4" type="pic"/>
          </p:nvPr>
        </p:nvSpPr>
        <p:spPr>
          <a:xfrm>
            <a:off x="8513109" y="3924159"/>
            <a:ext cx="1848610" cy="106494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150"/>
              <a:buFont typeface="Arial"/>
              <a:buNone/>
              <a:defRPr b="0" i="0" sz="115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86" name="Shape 286"/>
          <p:cNvSpPr/>
          <p:nvPr>
            <p:ph idx="5" type="pic"/>
          </p:nvPr>
        </p:nvSpPr>
        <p:spPr>
          <a:xfrm>
            <a:off x="6289396" y="3924159"/>
            <a:ext cx="1848610" cy="106494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150"/>
              <a:buFont typeface="Arial"/>
              <a:buNone/>
              <a:defRPr b="0" i="0" sz="115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87" name="Shape 287"/>
          <p:cNvSpPr/>
          <p:nvPr>
            <p:ph idx="6" type="pic"/>
          </p:nvPr>
        </p:nvSpPr>
        <p:spPr>
          <a:xfrm>
            <a:off x="4065682" y="2500269"/>
            <a:ext cx="1848610" cy="106494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150"/>
              <a:buFont typeface="Arial"/>
              <a:buNone/>
              <a:defRPr b="0" i="0" sz="115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88" name="Shape 288"/>
          <p:cNvSpPr/>
          <p:nvPr>
            <p:ph idx="7" type="pic"/>
          </p:nvPr>
        </p:nvSpPr>
        <p:spPr>
          <a:xfrm>
            <a:off x="1841968" y="2500269"/>
            <a:ext cx="1848610" cy="106494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150"/>
              <a:buFont typeface="Arial"/>
              <a:buNone/>
              <a:defRPr b="0" i="0" sz="115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89" name="Shape 289"/>
          <p:cNvSpPr/>
          <p:nvPr>
            <p:ph idx="8" type="pic"/>
          </p:nvPr>
        </p:nvSpPr>
        <p:spPr>
          <a:xfrm>
            <a:off x="8513109" y="2500269"/>
            <a:ext cx="1848610" cy="106494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150"/>
              <a:buFont typeface="Arial"/>
              <a:buNone/>
              <a:defRPr b="0" i="0" sz="115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90" name="Shape 290"/>
          <p:cNvSpPr/>
          <p:nvPr>
            <p:ph idx="9" type="pic"/>
          </p:nvPr>
        </p:nvSpPr>
        <p:spPr>
          <a:xfrm>
            <a:off x="6289396" y="2500269"/>
            <a:ext cx="1848610" cy="1064948"/>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150"/>
              <a:buFont typeface="Arial"/>
              <a:buNone/>
              <a:defRPr b="0" i="0" sz="115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rtners of 4">
  <p:cSld name="Partners of 4">
    <p:spTree>
      <p:nvGrpSpPr>
        <p:cNvPr id="291" name="Shape 291"/>
        <p:cNvGrpSpPr/>
        <p:nvPr/>
      </p:nvGrpSpPr>
      <p:grpSpPr>
        <a:xfrm>
          <a:off x="0" y="0"/>
          <a:ext cx="0" cy="0"/>
          <a:chOff x="0" y="0"/>
          <a:chExt cx="0" cy="0"/>
        </a:xfrm>
      </p:grpSpPr>
      <p:sp>
        <p:nvSpPr>
          <p:cNvPr id="292" name="Shape 292"/>
          <p:cNvSpPr/>
          <p:nvPr>
            <p:ph idx="2" type="pic"/>
          </p:nvPr>
        </p:nvSpPr>
        <p:spPr>
          <a:xfrm>
            <a:off x="3639220" y="2112080"/>
            <a:ext cx="2268406" cy="217417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150"/>
              <a:buFont typeface="Arial"/>
              <a:buNone/>
              <a:defRPr b="0" i="0" sz="115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93" name="Shape 293"/>
          <p:cNvSpPr/>
          <p:nvPr>
            <p:ph idx="3" type="pic"/>
          </p:nvPr>
        </p:nvSpPr>
        <p:spPr>
          <a:xfrm>
            <a:off x="975336" y="2112080"/>
            <a:ext cx="2268406" cy="217417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150"/>
              <a:buFont typeface="Arial"/>
              <a:buNone/>
              <a:defRPr b="0" i="0" sz="115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94" name="Shape 294"/>
          <p:cNvSpPr/>
          <p:nvPr>
            <p:ph idx="4" type="pic"/>
          </p:nvPr>
        </p:nvSpPr>
        <p:spPr>
          <a:xfrm>
            <a:off x="8966988" y="2112080"/>
            <a:ext cx="2268406" cy="217417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150"/>
              <a:buFont typeface="Arial"/>
              <a:buNone/>
              <a:defRPr b="0" i="0" sz="115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95" name="Shape 295"/>
          <p:cNvSpPr/>
          <p:nvPr>
            <p:ph idx="5" type="pic"/>
          </p:nvPr>
        </p:nvSpPr>
        <p:spPr>
          <a:xfrm>
            <a:off x="6303105" y="2112080"/>
            <a:ext cx="2268406" cy="217417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150"/>
              <a:buFont typeface="Arial"/>
              <a:buNone/>
              <a:defRPr b="0" i="0" sz="115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1">
  <p:cSld name="Portfolio 1">
    <p:spTree>
      <p:nvGrpSpPr>
        <p:cNvPr id="296" name="Shape 296"/>
        <p:cNvGrpSpPr/>
        <p:nvPr/>
      </p:nvGrpSpPr>
      <p:grpSpPr>
        <a:xfrm>
          <a:off x="0" y="0"/>
          <a:ext cx="0" cy="0"/>
          <a:chOff x="0" y="0"/>
          <a:chExt cx="0" cy="0"/>
        </a:xfrm>
      </p:grpSpPr>
      <p:sp>
        <p:nvSpPr>
          <p:cNvPr id="297" name="Shape 297"/>
          <p:cNvSpPr/>
          <p:nvPr>
            <p:ph idx="2" type="pic"/>
          </p:nvPr>
        </p:nvSpPr>
        <p:spPr>
          <a:xfrm>
            <a:off x="7781472" y="2196790"/>
            <a:ext cx="4410528" cy="466121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98" name="Shape 298"/>
          <p:cNvSpPr/>
          <p:nvPr>
            <p:ph idx="3" type="pic"/>
          </p:nvPr>
        </p:nvSpPr>
        <p:spPr>
          <a:xfrm>
            <a:off x="0" y="2196790"/>
            <a:ext cx="4439342" cy="466121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299" name="Shape 299"/>
          <p:cNvSpPr/>
          <p:nvPr/>
        </p:nvSpPr>
        <p:spPr>
          <a:xfrm>
            <a:off x="4227414" y="6144322"/>
            <a:ext cx="3680861" cy="5687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Pad_Martik-feat">
  <p:cSld name="iPad_Martik-feat">
    <p:spTree>
      <p:nvGrpSpPr>
        <p:cNvPr id="300" name="Shape 300"/>
        <p:cNvGrpSpPr/>
        <p:nvPr/>
      </p:nvGrpSpPr>
      <p:grpSpPr>
        <a:xfrm>
          <a:off x="0" y="0"/>
          <a:ext cx="0" cy="0"/>
          <a:chOff x="0" y="0"/>
          <a:chExt cx="0" cy="0"/>
        </a:xfrm>
      </p:grpSpPr>
      <p:sp>
        <p:nvSpPr>
          <p:cNvPr id="301" name="Shape 301"/>
          <p:cNvSpPr/>
          <p:nvPr>
            <p:ph idx="2" type="pic"/>
          </p:nvPr>
        </p:nvSpPr>
        <p:spPr>
          <a:xfrm>
            <a:off x="6954065" y="1493887"/>
            <a:ext cx="3169191" cy="3976372"/>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rojects 2">
  <p:cSld name="1_Projects 2">
    <p:spTree>
      <p:nvGrpSpPr>
        <p:cNvPr id="302" name="Shape 302"/>
        <p:cNvGrpSpPr/>
        <p:nvPr/>
      </p:nvGrpSpPr>
      <p:grpSpPr>
        <a:xfrm>
          <a:off x="0" y="0"/>
          <a:ext cx="0" cy="0"/>
          <a:chOff x="0" y="0"/>
          <a:chExt cx="0" cy="0"/>
        </a:xfrm>
      </p:grpSpPr>
      <p:sp>
        <p:nvSpPr>
          <p:cNvPr id="303" name="Shape 303"/>
          <p:cNvSpPr/>
          <p:nvPr>
            <p:ph idx="2" type="pic"/>
          </p:nvPr>
        </p:nvSpPr>
        <p:spPr>
          <a:xfrm>
            <a:off x="9146382" y="0"/>
            <a:ext cx="3045618" cy="684099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304" name="Shape 304"/>
          <p:cNvSpPr/>
          <p:nvPr>
            <p:ph idx="3" type="pic"/>
          </p:nvPr>
        </p:nvSpPr>
        <p:spPr>
          <a:xfrm>
            <a:off x="5873867" y="0"/>
            <a:ext cx="3045745" cy="6840991"/>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305" name="Shape 305"/>
          <p:cNvSpPr/>
          <p:nvPr/>
        </p:nvSpPr>
        <p:spPr>
          <a:xfrm>
            <a:off x="4417033" y="6300440"/>
            <a:ext cx="3379700" cy="35683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Picture Right">
  <p:cSld name="Half Picture Right">
    <p:spTree>
      <p:nvGrpSpPr>
        <p:cNvPr id="35" name="Shape 35"/>
        <p:cNvGrpSpPr/>
        <p:nvPr/>
      </p:nvGrpSpPr>
      <p:grpSpPr>
        <a:xfrm>
          <a:off x="0" y="0"/>
          <a:ext cx="0" cy="0"/>
          <a:chOff x="0" y="0"/>
          <a:chExt cx="0" cy="0"/>
        </a:xfrm>
      </p:grpSpPr>
      <p:sp>
        <p:nvSpPr>
          <p:cNvPr id="36" name="Shape 36"/>
          <p:cNvSpPr/>
          <p:nvPr/>
        </p:nvSpPr>
        <p:spPr>
          <a:xfrm>
            <a:off x="4338955" y="6255834"/>
            <a:ext cx="3613936" cy="46835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
        <p:nvSpPr>
          <p:cNvPr id="37" name="Shape 37"/>
          <p:cNvSpPr/>
          <p:nvPr>
            <p:ph idx="2" type="pic"/>
          </p:nvPr>
        </p:nvSpPr>
        <p:spPr>
          <a:xfrm>
            <a:off x="6106298" y="0"/>
            <a:ext cx="6085703" cy="68580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Title Slide">
  <p:cSld name="7_Title Slide">
    <p:spTree>
      <p:nvGrpSpPr>
        <p:cNvPr id="306" name="Shape 306"/>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welcome message 4">
  <p:cSld name="1_welcome message 4">
    <p:spTree>
      <p:nvGrpSpPr>
        <p:cNvPr id="307" name="Shape 307"/>
        <p:cNvGrpSpPr/>
        <p:nvPr/>
      </p:nvGrpSpPr>
      <p:grpSpPr>
        <a:xfrm>
          <a:off x="0" y="0"/>
          <a:ext cx="0" cy="0"/>
          <a:chOff x="0" y="0"/>
          <a:chExt cx="0" cy="0"/>
        </a:xfrm>
      </p:grpSpPr>
      <p:sp>
        <p:nvSpPr>
          <p:cNvPr id="308" name="Shape 308"/>
          <p:cNvSpPr/>
          <p:nvPr>
            <p:ph idx="2" type="pic"/>
          </p:nvPr>
        </p:nvSpPr>
        <p:spPr>
          <a:xfrm>
            <a:off x="-4509" y="0"/>
            <a:ext cx="7511233" cy="68580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309" name="Shape 309"/>
          <p:cNvSpPr/>
          <p:nvPr/>
        </p:nvSpPr>
        <p:spPr>
          <a:xfrm>
            <a:off x="4338955" y="6289288"/>
            <a:ext cx="3480087" cy="36799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_General Slide">
  <p:cSld name="21_General Slide">
    <p:spTree>
      <p:nvGrpSpPr>
        <p:cNvPr id="310" name="Shape 310"/>
        <p:cNvGrpSpPr/>
        <p:nvPr/>
      </p:nvGrpSpPr>
      <p:grpSpPr>
        <a:xfrm>
          <a:off x="0" y="0"/>
          <a:ext cx="0" cy="0"/>
          <a:chOff x="0" y="0"/>
          <a:chExt cx="0" cy="0"/>
        </a:xfrm>
      </p:grpSpPr>
      <p:sp>
        <p:nvSpPr>
          <p:cNvPr id="311" name="Shape 311"/>
          <p:cNvSpPr/>
          <p:nvPr>
            <p:ph idx="2" type="pic"/>
          </p:nvPr>
        </p:nvSpPr>
        <p:spPr>
          <a:xfrm>
            <a:off x="1" y="0"/>
            <a:ext cx="4272029" cy="68580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1300"/>
              <a:buFont typeface="Arial"/>
              <a:buNone/>
              <a:defRPr b="0" i="0" sz="1300" u="none" cap="none" strike="noStrike">
                <a:solidFill>
                  <a:srgbClr val="D8D8D8"/>
                </a:solidFill>
                <a:latin typeface="Lato"/>
                <a:ea typeface="Lato"/>
                <a:cs typeface="Lato"/>
                <a:sym typeface="Lato"/>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312" name="Shape 312"/>
          <p:cNvSpPr/>
          <p:nvPr/>
        </p:nvSpPr>
        <p:spPr>
          <a:xfrm>
            <a:off x="4338955" y="6289288"/>
            <a:ext cx="3480087" cy="36799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Picture Left">
  <p:cSld name="Half Picture Left">
    <p:spTree>
      <p:nvGrpSpPr>
        <p:cNvPr id="38" name="Shape 38"/>
        <p:cNvGrpSpPr/>
        <p:nvPr/>
      </p:nvGrpSpPr>
      <p:grpSpPr>
        <a:xfrm>
          <a:off x="0" y="0"/>
          <a:ext cx="0" cy="0"/>
          <a:chOff x="0" y="0"/>
          <a:chExt cx="0" cy="0"/>
        </a:xfrm>
      </p:grpSpPr>
      <p:sp>
        <p:nvSpPr>
          <p:cNvPr id="39" name="Shape 39"/>
          <p:cNvSpPr/>
          <p:nvPr/>
        </p:nvSpPr>
        <p:spPr>
          <a:xfrm>
            <a:off x="4338955" y="6255834"/>
            <a:ext cx="3613936" cy="46835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Lato Light"/>
              <a:ea typeface="Lato Light"/>
              <a:cs typeface="Lato Light"/>
              <a:sym typeface="Lato Light"/>
            </a:endParaRPr>
          </a:p>
        </p:txBody>
      </p:sp>
      <p:sp>
        <p:nvSpPr>
          <p:cNvPr id="40" name="Shape 40"/>
          <p:cNvSpPr/>
          <p:nvPr>
            <p:ph idx="2" type="pic"/>
          </p:nvPr>
        </p:nvSpPr>
        <p:spPr>
          <a:xfrm>
            <a:off x="0" y="0"/>
            <a:ext cx="6085703" cy="6858000"/>
          </a:xfrm>
          <a:prstGeom prst="rect">
            <a:avLst/>
          </a:prstGeom>
          <a:noFill/>
          <a:ln>
            <a:noFill/>
          </a:ln>
        </p:spPr>
        <p:txBody>
          <a:bodyPr anchorCtr="0" anchor="t" bIns="91400" lIns="182825" spcFirstLastPara="1" rIns="182825" wrap="square" tIns="91400"/>
          <a:lstStyle>
            <a:lvl1pPr lvl="0" marR="0" rtl="0" algn="l">
              <a:lnSpc>
                <a:spcPct val="90000"/>
              </a:lnSpc>
              <a:spcBef>
                <a:spcPts val="1000"/>
              </a:spcBef>
              <a:spcAft>
                <a:spcPts val="0"/>
              </a:spcAft>
              <a:buClr>
                <a:srgbClr val="D8D8D8"/>
              </a:buClr>
              <a:buSzPts val="2100"/>
              <a:buFont typeface="Arial"/>
              <a:buNone/>
              <a:defRPr b="0" i="0" sz="2100" u="none" cap="none" strike="noStrike">
                <a:solidFill>
                  <a:srgbClr val="D8D8D8"/>
                </a:solidFill>
                <a:latin typeface="Lato Light"/>
                <a:ea typeface="Lato Light"/>
                <a:cs typeface="Lato Light"/>
                <a:sym typeface="Lato Light"/>
              </a:defRPr>
            </a:lvl1pPr>
            <a:lvl2pPr lvl="1"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lvl="2"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lvl="3"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lvl="4"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83" Type="http://schemas.openxmlformats.org/officeDocument/2006/relationships/theme" Target="../theme/theme2.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838201" y="365129"/>
            <a:ext cx="10515600" cy="1325563"/>
          </a:xfrm>
          <a:prstGeom prst="rect">
            <a:avLst/>
          </a:prstGeom>
          <a:noFill/>
          <a:ln>
            <a:noFill/>
          </a:ln>
        </p:spPr>
        <p:txBody>
          <a:bodyPr anchorCtr="0" anchor="ctr" bIns="91400" lIns="182825" spcFirstLastPara="1" rIns="182825" wrap="square" tIns="91400"/>
          <a:lstStyle>
            <a:lvl1pPr lvl="0" marR="0" rtl="0" algn="l">
              <a:lnSpc>
                <a:spcPct val="90000"/>
              </a:lnSpc>
              <a:spcBef>
                <a:spcPts val="0"/>
              </a:spcBef>
              <a:spcAft>
                <a:spcPts val="0"/>
              </a:spcAft>
              <a:buClr>
                <a:schemeClr val="dk1"/>
              </a:buClr>
              <a:buSzPts val="3000"/>
              <a:buFont typeface="Lato"/>
              <a:buNone/>
              <a:defRPr b="0" i="0" sz="3000" u="none" cap="none" strike="noStrik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Shape 11"/>
          <p:cNvSpPr txBox="1"/>
          <p:nvPr>
            <p:ph idx="1" type="body"/>
          </p:nvPr>
        </p:nvSpPr>
        <p:spPr>
          <a:xfrm>
            <a:off x="838201" y="1825625"/>
            <a:ext cx="10515600" cy="4351338"/>
          </a:xfrm>
          <a:prstGeom prst="rect">
            <a:avLst/>
          </a:prstGeom>
          <a:noFill/>
          <a:ln>
            <a:noFill/>
          </a:ln>
        </p:spPr>
        <p:txBody>
          <a:bodyPr anchorCtr="0" anchor="t" bIns="91400" lIns="182825" spcFirstLastPara="1" rIns="182825" wrap="square" tIns="91400"/>
          <a:lstStyle>
            <a:lvl1pPr indent="-381000" lvl="0" marL="4572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
        <p:nvSpPr>
          <p:cNvPr id="12" name="Shape 12"/>
          <p:cNvSpPr txBox="1"/>
          <p:nvPr>
            <p:ph idx="10" type="dt"/>
          </p:nvPr>
        </p:nvSpPr>
        <p:spPr>
          <a:xfrm>
            <a:off x="838201" y="6356354"/>
            <a:ext cx="2743200" cy="365125"/>
          </a:xfrm>
          <a:prstGeom prst="rect">
            <a:avLst/>
          </a:prstGeom>
          <a:noFill/>
          <a:ln>
            <a:noFill/>
          </a:ln>
        </p:spPr>
        <p:txBody>
          <a:bodyPr anchorCtr="0" anchor="ctr" bIns="91400" lIns="182825" spcFirstLastPara="1" rIns="182825" wrap="square" tIns="91400"/>
          <a:lstStyle>
            <a:lvl1pPr lvl="0" marR="0" rtl="0" algn="l">
              <a:spcBef>
                <a:spcPts val="0"/>
              </a:spcBef>
              <a:spcAft>
                <a:spcPts val="0"/>
              </a:spcAft>
              <a:buSzPts val="1400"/>
              <a:buNone/>
              <a:defRPr b="1" i="0" sz="1200" u="none" cap="none" strike="noStrike">
                <a:solidFill>
                  <a:srgbClr val="9197A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2pPr>
            <a:lvl3pPr lvl="2"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3pPr>
            <a:lvl4pPr lvl="3"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4pPr>
            <a:lvl5pPr lvl="4"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5pPr>
            <a:lvl6pPr lvl="5"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6pPr>
            <a:lvl7pPr lvl="6"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7pPr>
            <a:lvl8pPr lvl="7"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8pPr>
            <a:lvl9pPr lvl="8"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9pPr>
          </a:lstStyle>
          <a:p/>
        </p:txBody>
      </p:sp>
      <p:sp>
        <p:nvSpPr>
          <p:cNvPr id="13" name="Shape 13"/>
          <p:cNvSpPr txBox="1"/>
          <p:nvPr>
            <p:ph idx="11" type="ftr"/>
          </p:nvPr>
        </p:nvSpPr>
        <p:spPr>
          <a:xfrm>
            <a:off x="4038601" y="6356354"/>
            <a:ext cx="4114800" cy="365125"/>
          </a:xfrm>
          <a:prstGeom prst="rect">
            <a:avLst/>
          </a:prstGeom>
          <a:noFill/>
          <a:ln>
            <a:noFill/>
          </a:ln>
        </p:spPr>
        <p:txBody>
          <a:bodyPr anchorCtr="0" anchor="ctr" bIns="91400" lIns="182825" spcFirstLastPara="1" rIns="182825" wrap="square" tIns="91400"/>
          <a:lstStyle>
            <a:lvl1pPr lvl="0" marR="0" rtl="0" algn="ctr">
              <a:spcBef>
                <a:spcPts val="0"/>
              </a:spcBef>
              <a:spcAft>
                <a:spcPts val="0"/>
              </a:spcAft>
              <a:buSzPts val="1400"/>
              <a:buNone/>
              <a:defRPr b="1" i="0" sz="1200" u="none" cap="none" strike="noStrike">
                <a:solidFill>
                  <a:srgbClr val="9197A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2pPr>
            <a:lvl3pPr lvl="2"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3pPr>
            <a:lvl4pPr lvl="3"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4pPr>
            <a:lvl5pPr lvl="4"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5pPr>
            <a:lvl6pPr lvl="5"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6pPr>
            <a:lvl7pPr lvl="6"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7pPr>
            <a:lvl8pPr lvl="7"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8pPr>
            <a:lvl9pPr lvl="8" marR="0" rtl="0" algn="l">
              <a:spcBef>
                <a:spcPts val="0"/>
              </a:spcBef>
              <a:spcAft>
                <a:spcPts val="0"/>
              </a:spcAft>
              <a:buSzPts val="1400"/>
              <a:buNone/>
              <a:defRPr b="0" i="0" sz="1800" u="none" cap="none" strike="noStrike">
                <a:solidFill>
                  <a:schemeClr val="dk1"/>
                </a:solidFill>
                <a:latin typeface="Lato Light"/>
                <a:ea typeface="Lato Light"/>
                <a:cs typeface="Lato Light"/>
                <a:sym typeface="Lato Light"/>
              </a:defRPr>
            </a:lvl9pPr>
          </a:lstStyle>
          <a:p/>
        </p:txBody>
      </p:sp>
      <p:sp>
        <p:nvSpPr>
          <p:cNvPr id="14" name="Shape 14"/>
          <p:cNvSpPr txBox="1"/>
          <p:nvPr>
            <p:ph idx="12" type="sldNum"/>
          </p:nvPr>
        </p:nvSpPr>
        <p:spPr>
          <a:xfrm>
            <a:off x="8610600" y="6356354"/>
            <a:ext cx="2743200" cy="365125"/>
          </a:xfrm>
          <a:prstGeom prst="rect">
            <a:avLst/>
          </a:prstGeom>
          <a:noFill/>
          <a:ln>
            <a:noFill/>
          </a:ln>
        </p:spPr>
        <p:txBody>
          <a:bodyPr anchorCtr="0" anchor="ctr" bIns="91400" lIns="182825" spcFirstLastPara="1" rIns="182825" wrap="square" tIns="91400">
            <a:noAutofit/>
          </a:bodyPr>
          <a:lstStyle>
            <a:lvl1pPr indent="0" lvl="0" marL="0" marR="0" rtl="0" algn="r">
              <a:spcBef>
                <a:spcPts val="0"/>
              </a:spcBef>
              <a:buNone/>
              <a:defRPr b="1" i="0" sz="1200" u="none" cap="none" strike="noStrike">
                <a:solidFill>
                  <a:srgbClr val="9197A0"/>
                </a:solidFill>
                <a:latin typeface="Lato"/>
                <a:ea typeface="Lato"/>
                <a:cs typeface="Lato"/>
                <a:sym typeface="Lato"/>
              </a:defRPr>
            </a:lvl1pPr>
            <a:lvl2pPr indent="0" lvl="1" marL="0" marR="0" rtl="0" algn="r">
              <a:spcBef>
                <a:spcPts val="0"/>
              </a:spcBef>
              <a:buNone/>
              <a:defRPr b="1" i="0" sz="1200" u="none" cap="none" strike="noStrike">
                <a:solidFill>
                  <a:srgbClr val="9197A0"/>
                </a:solidFill>
                <a:latin typeface="Lato"/>
                <a:ea typeface="Lato"/>
                <a:cs typeface="Lato"/>
                <a:sym typeface="Lato"/>
              </a:defRPr>
            </a:lvl2pPr>
            <a:lvl3pPr indent="0" lvl="2" marL="0" marR="0" rtl="0" algn="r">
              <a:spcBef>
                <a:spcPts val="0"/>
              </a:spcBef>
              <a:buNone/>
              <a:defRPr b="1" i="0" sz="1200" u="none" cap="none" strike="noStrike">
                <a:solidFill>
                  <a:srgbClr val="9197A0"/>
                </a:solidFill>
                <a:latin typeface="Lato"/>
                <a:ea typeface="Lato"/>
                <a:cs typeface="Lato"/>
                <a:sym typeface="Lato"/>
              </a:defRPr>
            </a:lvl3pPr>
            <a:lvl4pPr indent="0" lvl="3" marL="0" marR="0" rtl="0" algn="r">
              <a:spcBef>
                <a:spcPts val="0"/>
              </a:spcBef>
              <a:buNone/>
              <a:defRPr b="1" i="0" sz="1200" u="none" cap="none" strike="noStrike">
                <a:solidFill>
                  <a:srgbClr val="9197A0"/>
                </a:solidFill>
                <a:latin typeface="Lato"/>
                <a:ea typeface="Lato"/>
                <a:cs typeface="Lato"/>
                <a:sym typeface="Lato"/>
              </a:defRPr>
            </a:lvl4pPr>
            <a:lvl5pPr indent="0" lvl="4" marL="0" marR="0" rtl="0" algn="r">
              <a:spcBef>
                <a:spcPts val="0"/>
              </a:spcBef>
              <a:buNone/>
              <a:defRPr b="1" i="0" sz="1200" u="none" cap="none" strike="noStrike">
                <a:solidFill>
                  <a:srgbClr val="9197A0"/>
                </a:solidFill>
                <a:latin typeface="Lato"/>
                <a:ea typeface="Lato"/>
                <a:cs typeface="Lato"/>
                <a:sym typeface="Lato"/>
              </a:defRPr>
            </a:lvl5pPr>
            <a:lvl6pPr indent="0" lvl="5" marL="0" marR="0" rtl="0" algn="r">
              <a:spcBef>
                <a:spcPts val="0"/>
              </a:spcBef>
              <a:buNone/>
              <a:defRPr b="1" i="0" sz="1200" u="none" cap="none" strike="noStrike">
                <a:solidFill>
                  <a:srgbClr val="9197A0"/>
                </a:solidFill>
                <a:latin typeface="Lato"/>
                <a:ea typeface="Lato"/>
                <a:cs typeface="Lato"/>
                <a:sym typeface="Lato"/>
              </a:defRPr>
            </a:lvl6pPr>
            <a:lvl7pPr indent="0" lvl="6" marL="0" marR="0" rtl="0" algn="r">
              <a:spcBef>
                <a:spcPts val="0"/>
              </a:spcBef>
              <a:buNone/>
              <a:defRPr b="1" i="0" sz="1200" u="none" cap="none" strike="noStrike">
                <a:solidFill>
                  <a:srgbClr val="9197A0"/>
                </a:solidFill>
                <a:latin typeface="Lato"/>
                <a:ea typeface="Lato"/>
                <a:cs typeface="Lato"/>
                <a:sym typeface="Lato"/>
              </a:defRPr>
            </a:lvl7pPr>
            <a:lvl8pPr indent="0" lvl="7" marL="0" marR="0" rtl="0" algn="r">
              <a:spcBef>
                <a:spcPts val="0"/>
              </a:spcBef>
              <a:buNone/>
              <a:defRPr b="1" i="0" sz="1200" u="none" cap="none" strike="noStrike">
                <a:solidFill>
                  <a:srgbClr val="9197A0"/>
                </a:solidFill>
                <a:latin typeface="Lato"/>
                <a:ea typeface="Lato"/>
                <a:cs typeface="Lato"/>
                <a:sym typeface="Lato"/>
              </a:defRPr>
            </a:lvl8pPr>
            <a:lvl9pPr indent="0" lvl="8" marL="0" marR="0" rtl="0" algn="r">
              <a:spcBef>
                <a:spcPts val="0"/>
              </a:spcBef>
              <a:buNone/>
              <a:defRPr b="1" i="0" sz="1200" u="none" cap="none" strike="noStrike">
                <a:solidFill>
                  <a:srgbClr val="9197A0"/>
                </a:solidFill>
                <a:latin typeface="Lato"/>
                <a:ea typeface="Lato"/>
                <a:cs typeface="Lato"/>
                <a:sym typeface="Lato"/>
              </a:defRPr>
            </a:lvl9pPr>
          </a:lstStyle>
          <a:p>
            <a:pPr indent="0" lvl="0" marL="0">
              <a:spcBef>
                <a:spcPts val="0"/>
              </a:spcBef>
              <a:spcAft>
                <a:spcPts val="0"/>
              </a:spcAft>
              <a:buNone/>
            </a:pPr>
            <a:fld id="{00000000-1234-1234-1234-123412341234}" type="slidenum">
              <a:rPr lang="en-US"/>
              <a:t>‹#›</a:t>
            </a:fld>
            <a:endParaRPr/>
          </a:p>
        </p:txBody>
      </p:sp>
      <p:sp>
        <p:nvSpPr>
          <p:cNvPr id="15" name="Shape 15"/>
          <p:cNvSpPr txBox="1"/>
          <p:nvPr/>
        </p:nvSpPr>
        <p:spPr>
          <a:xfrm>
            <a:off x="11562655" y="303534"/>
            <a:ext cx="394585" cy="307740"/>
          </a:xfrm>
          <a:prstGeom prst="rect">
            <a:avLst/>
          </a:prstGeom>
          <a:noFill/>
          <a:ln>
            <a:noFill/>
          </a:ln>
        </p:spPr>
        <p:txBody>
          <a:bodyPr anchorCtr="0" anchor="t" bIns="45700" lIns="91400" spcFirstLastPara="1" rIns="91400" wrap="square" tIns="45700">
            <a:noAutofit/>
          </a:bodyPr>
          <a:lstStyle/>
          <a:p>
            <a:pPr indent="0" lvl="0" marL="0" marR="0" rtl="0" algn="ctr">
              <a:spcBef>
                <a:spcPts val="0"/>
              </a:spcBef>
              <a:spcAft>
                <a:spcPts val="0"/>
              </a:spcAft>
              <a:buNone/>
            </a:pPr>
            <a:fld id="{00000000-1234-1234-1234-123412341234}" type="slidenum">
              <a:rPr b="1" i="0" lang="en-US" sz="1400" u="none" cap="none" strike="noStrike">
                <a:solidFill>
                  <a:schemeClr val="lt1"/>
                </a:solidFill>
                <a:latin typeface="Lato"/>
                <a:ea typeface="Lato"/>
                <a:cs typeface="Lato"/>
                <a:sym typeface="Lato"/>
              </a:rPr>
              <a:t>‹#›</a:t>
            </a:fld>
            <a:endParaRPr b="1" i="0" sz="1400" u="none" cap="none" strike="noStrike">
              <a:solidFill>
                <a:schemeClr val="lt1"/>
              </a:solidFill>
              <a:latin typeface="Lato"/>
              <a:ea typeface="Lato"/>
              <a:cs typeface="Lato"/>
              <a:sym typeface="La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66.png"/><Relationship Id="rId4" Type="http://schemas.openxmlformats.org/officeDocument/2006/relationships/image" Target="../media/image6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65.png"/><Relationship Id="rId4" Type="http://schemas.openxmlformats.org/officeDocument/2006/relationships/image" Target="../media/image7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7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6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6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7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7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7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7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7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74.png"/><Relationship Id="rId4" Type="http://schemas.openxmlformats.org/officeDocument/2006/relationships/image" Target="../media/image7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76.png"/><Relationship Id="rId4" Type="http://schemas.openxmlformats.org/officeDocument/2006/relationships/image" Target="../media/image8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82.png"/><Relationship Id="rId4" Type="http://schemas.openxmlformats.org/officeDocument/2006/relationships/image" Target="../media/image8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8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8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8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8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8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8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8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8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9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9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9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9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9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9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9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10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10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10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10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10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10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10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9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9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10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95.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121.png"/><Relationship Id="rId4" Type="http://schemas.openxmlformats.org/officeDocument/2006/relationships/image" Target="../media/image107.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10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10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11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1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12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11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10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10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108.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10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10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11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11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11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116.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112.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1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2.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119.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 Id="rId3" Type="http://schemas.openxmlformats.org/officeDocument/2006/relationships/image" Target="../media/image123.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120.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 Id="rId3" Type="http://schemas.openxmlformats.org/officeDocument/2006/relationships/image" Target="../media/image117.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 Id="rId3" Type="http://schemas.openxmlformats.org/officeDocument/2006/relationships/image" Target="../media/image124.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 Id="rId3" Type="http://schemas.openxmlformats.org/officeDocument/2006/relationships/image" Target="../media/image125.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 Id="rId3" Type="http://schemas.openxmlformats.org/officeDocument/2006/relationships/image" Target="../media/image126.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 Id="rId3" Type="http://schemas.openxmlformats.org/officeDocument/2006/relationships/image" Target="../media/image131.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 Id="rId3" Type="http://schemas.openxmlformats.org/officeDocument/2006/relationships/image" Target="../media/image13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 Id="rId3" Type="http://schemas.openxmlformats.org/officeDocument/2006/relationships/image" Target="../media/image128.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 Id="rId3" Type="http://schemas.openxmlformats.org/officeDocument/2006/relationships/image" Target="../media/image130.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 Id="rId3" Type="http://schemas.openxmlformats.org/officeDocument/2006/relationships/image" Target="../media/image127.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 Id="rId3" Type="http://schemas.openxmlformats.org/officeDocument/2006/relationships/image" Target="../media/image129.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 Id="rId3" Type="http://schemas.openxmlformats.org/officeDocument/2006/relationships/image" Target="../media/image132.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 Id="rId3" Type="http://schemas.openxmlformats.org/officeDocument/2006/relationships/image" Target="../media/image139.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 Id="rId3" Type="http://schemas.openxmlformats.org/officeDocument/2006/relationships/image" Target="../media/image136.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134.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 Id="rId3" Type="http://schemas.openxmlformats.org/officeDocument/2006/relationships/image" Target="../media/image1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8.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 Id="rId3" Type="http://schemas.openxmlformats.org/officeDocument/2006/relationships/image" Target="../media/image137.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 Id="rId3" Type="http://schemas.openxmlformats.org/officeDocument/2006/relationships/hyperlink" Target="https://docs.python.org/3/"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 Id="rId3" Type="http://schemas.openxmlformats.org/officeDocument/2006/relationships/image" Target="../media/image138.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 Id="rId3" Type="http://schemas.openxmlformats.org/officeDocument/2006/relationships/image" Target="../media/image150.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 Id="rId3" Type="http://schemas.openxmlformats.org/officeDocument/2006/relationships/image" Target="../media/image145.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7.xml"/><Relationship Id="rId3" Type="http://schemas.openxmlformats.org/officeDocument/2006/relationships/image" Target="../media/image148.png"/><Relationship Id="rId4" Type="http://schemas.openxmlformats.org/officeDocument/2006/relationships/image" Target="../media/image140.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 Id="rId3" Type="http://schemas.openxmlformats.org/officeDocument/2006/relationships/image" Target="../media/image147.png"/><Relationship Id="rId4" Type="http://schemas.openxmlformats.org/officeDocument/2006/relationships/image" Target="../media/image144.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 Id="rId3" Type="http://schemas.openxmlformats.org/officeDocument/2006/relationships/image" Target="../media/image142.png"/><Relationship Id="rId4" Type="http://schemas.openxmlformats.org/officeDocument/2006/relationships/image" Target="../media/image1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12.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 Id="rId3" Type="http://schemas.openxmlformats.org/officeDocument/2006/relationships/image" Target="../media/image143.png"/><Relationship Id="rId4" Type="http://schemas.openxmlformats.org/officeDocument/2006/relationships/image" Target="../media/image146.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1.xml"/><Relationship Id="rId3" Type="http://schemas.openxmlformats.org/officeDocument/2006/relationships/image" Target="../media/image151.png"/><Relationship Id="rId4" Type="http://schemas.openxmlformats.org/officeDocument/2006/relationships/image" Target="../media/image152.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3.xml"/><Relationship Id="rId3" Type="http://schemas.openxmlformats.org/officeDocument/2006/relationships/image" Target="../media/image149.png"/><Relationship Id="rId4" Type="http://schemas.openxmlformats.org/officeDocument/2006/relationships/image" Target="../media/image153.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Relationship Id="rId3" Type="http://schemas.openxmlformats.org/officeDocument/2006/relationships/image" Target="../media/image154.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14.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 Id="rId3" Type="http://schemas.openxmlformats.org/officeDocument/2006/relationships/image" Target="../media/image157.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7.xml"/><Relationship Id="rId3" Type="http://schemas.openxmlformats.org/officeDocument/2006/relationships/image" Target="../media/image155.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8.xml"/><Relationship Id="rId3" Type="http://schemas.openxmlformats.org/officeDocument/2006/relationships/image" Target="../media/image1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2.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4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5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4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4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5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4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5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4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5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5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5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6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5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64.png"/><Relationship Id="rId4" Type="http://schemas.openxmlformats.org/officeDocument/2006/relationships/image" Target="../media/image6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6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6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5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cxnSp>
        <p:nvCxnSpPr>
          <p:cNvPr id="318" name="Shape 318"/>
          <p:cNvCxnSpPr/>
          <p:nvPr/>
        </p:nvCxnSpPr>
        <p:spPr>
          <a:xfrm>
            <a:off x="5805926" y="4129382"/>
            <a:ext cx="596462" cy="0"/>
          </a:xfrm>
          <a:prstGeom prst="straightConnector1">
            <a:avLst/>
          </a:prstGeom>
          <a:noFill/>
          <a:ln cap="flat" cmpd="sng" w="57150">
            <a:solidFill>
              <a:schemeClr val="accent1"/>
            </a:solidFill>
            <a:prstDash val="solid"/>
            <a:miter lim="800000"/>
            <a:headEnd len="sm" w="sm" type="none"/>
            <a:tailEnd len="sm" w="sm" type="none"/>
          </a:ln>
        </p:spPr>
      </p:cxnSp>
      <p:sp>
        <p:nvSpPr>
          <p:cNvPr id="319" name="Shape 319"/>
          <p:cNvSpPr txBox="1"/>
          <p:nvPr/>
        </p:nvSpPr>
        <p:spPr>
          <a:xfrm>
            <a:off x="3343146" y="3057412"/>
            <a:ext cx="5543826" cy="7386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45469"/>
              </a:buClr>
              <a:buSzPts val="4200"/>
              <a:buFont typeface="Lato Black"/>
              <a:buNone/>
            </a:pPr>
            <a:r>
              <a:rPr b="1" lang="en-US" sz="4200">
                <a:solidFill>
                  <a:srgbClr val="445469"/>
                </a:solidFill>
                <a:latin typeface="Lato Black"/>
                <a:ea typeface="Lato Black"/>
                <a:cs typeface="Lato Black"/>
                <a:sym typeface="Lato Black"/>
              </a:rPr>
              <a:t>Python HandsOn</a:t>
            </a:r>
            <a:endParaRPr/>
          </a:p>
        </p:txBody>
      </p:sp>
      <p:grpSp>
        <p:nvGrpSpPr>
          <p:cNvPr id="320" name="Shape 320"/>
          <p:cNvGrpSpPr/>
          <p:nvPr/>
        </p:nvGrpSpPr>
        <p:grpSpPr>
          <a:xfrm>
            <a:off x="5521358" y="1570219"/>
            <a:ext cx="1187382" cy="1187382"/>
            <a:chOff x="5521358" y="1570219"/>
            <a:chExt cx="1187382" cy="1187382"/>
          </a:xfrm>
        </p:grpSpPr>
        <p:sp>
          <p:nvSpPr>
            <p:cNvPr id="321" name="Shape 321"/>
            <p:cNvSpPr/>
            <p:nvPr/>
          </p:nvSpPr>
          <p:spPr>
            <a:xfrm>
              <a:off x="5521358" y="1570219"/>
              <a:ext cx="1187382" cy="1187382"/>
            </a:xfrm>
            <a:prstGeom prst="diamond">
              <a:avLst/>
            </a:prstGeom>
            <a:noFill/>
            <a:ln cap="flat" cmpd="sng" w="381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Lato Light"/>
                <a:buNone/>
              </a:pPr>
              <a:r>
                <a:t/>
              </a:r>
              <a:endParaRPr b="0" i="0" sz="900" u="none" cap="none" strike="noStrike">
                <a:solidFill>
                  <a:schemeClr val="lt1"/>
                </a:solidFill>
                <a:latin typeface="Lato Light"/>
                <a:ea typeface="Lato Light"/>
                <a:cs typeface="Lato Light"/>
                <a:sym typeface="Lato Light"/>
              </a:endParaRPr>
            </a:p>
          </p:txBody>
        </p:sp>
        <p:sp>
          <p:nvSpPr>
            <p:cNvPr id="322" name="Shape 322"/>
            <p:cNvSpPr/>
            <p:nvPr/>
          </p:nvSpPr>
          <p:spPr>
            <a:xfrm>
              <a:off x="5850128" y="1903525"/>
              <a:ext cx="520421" cy="520768"/>
            </a:xfrm>
            <a:custGeom>
              <a:pathLst>
                <a:path extrusionOk="0" h="120000" w="120000">
                  <a:moveTo>
                    <a:pt x="65457" y="57272"/>
                  </a:moveTo>
                  <a:cubicBezTo>
                    <a:pt x="66965" y="57272"/>
                    <a:pt x="68183" y="56055"/>
                    <a:pt x="68183" y="54544"/>
                  </a:cubicBezTo>
                  <a:cubicBezTo>
                    <a:pt x="68183" y="53038"/>
                    <a:pt x="66965" y="51816"/>
                    <a:pt x="65457" y="51816"/>
                  </a:cubicBezTo>
                  <a:cubicBezTo>
                    <a:pt x="63949" y="51816"/>
                    <a:pt x="62725" y="53038"/>
                    <a:pt x="62725" y="54544"/>
                  </a:cubicBezTo>
                  <a:cubicBezTo>
                    <a:pt x="62725" y="56055"/>
                    <a:pt x="63949" y="57272"/>
                    <a:pt x="65457" y="57272"/>
                  </a:cubicBezTo>
                  <a:moveTo>
                    <a:pt x="90019" y="27272"/>
                  </a:moveTo>
                  <a:cubicBezTo>
                    <a:pt x="91528" y="27272"/>
                    <a:pt x="92745" y="28494"/>
                    <a:pt x="92745" y="30000"/>
                  </a:cubicBezTo>
                  <a:cubicBezTo>
                    <a:pt x="92745" y="31511"/>
                    <a:pt x="91528" y="32727"/>
                    <a:pt x="90019" y="32727"/>
                  </a:cubicBezTo>
                  <a:cubicBezTo>
                    <a:pt x="88511" y="32727"/>
                    <a:pt x="87288" y="31511"/>
                    <a:pt x="87288" y="30000"/>
                  </a:cubicBezTo>
                  <a:cubicBezTo>
                    <a:pt x="87288" y="28494"/>
                    <a:pt x="88511" y="27272"/>
                    <a:pt x="90019" y="27272"/>
                  </a:cubicBezTo>
                  <a:moveTo>
                    <a:pt x="90019" y="38183"/>
                  </a:moveTo>
                  <a:cubicBezTo>
                    <a:pt x="94538" y="38183"/>
                    <a:pt x="98203" y="34516"/>
                    <a:pt x="98203" y="30000"/>
                  </a:cubicBezTo>
                  <a:cubicBezTo>
                    <a:pt x="98203" y="25483"/>
                    <a:pt x="94538" y="21822"/>
                    <a:pt x="90019" y="21822"/>
                  </a:cubicBezTo>
                  <a:cubicBezTo>
                    <a:pt x="85495" y="21822"/>
                    <a:pt x="81830" y="25483"/>
                    <a:pt x="81830" y="30000"/>
                  </a:cubicBezTo>
                  <a:cubicBezTo>
                    <a:pt x="81830" y="34516"/>
                    <a:pt x="85495" y="38183"/>
                    <a:pt x="90019" y="38183"/>
                  </a:cubicBezTo>
                  <a:moveTo>
                    <a:pt x="73646" y="65455"/>
                  </a:moveTo>
                  <a:cubicBezTo>
                    <a:pt x="75155" y="65455"/>
                    <a:pt x="76372" y="64233"/>
                    <a:pt x="76372" y="62727"/>
                  </a:cubicBezTo>
                  <a:cubicBezTo>
                    <a:pt x="76372" y="61222"/>
                    <a:pt x="75155" y="60000"/>
                    <a:pt x="73646" y="60000"/>
                  </a:cubicBezTo>
                  <a:cubicBezTo>
                    <a:pt x="72133" y="60000"/>
                    <a:pt x="70915" y="61222"/>
                    <a:pt x="70915" y="62727"/>
                  </a:cubicBezTo>
                  <a:cubicBezTo>
                    <a:pt x="70915" y="64233"/>
                    <a:pt x="72133" y="65455"/>
                    <a:pt x="73646" y="65455"/>
                  </a:cubicBezTo>
                  <a:moveTo>
                    <a:pt x="57268" y="43638"/>
                  </a:moveTo>
                  <a:cubicBezTo>
                    <a:pt x="55760" y="43638"/>
                    <a:pt x="54542" y="44855"/>
                    <a:pt x="54542" y="46366"/>
                  </a:cubicBezTo>
                  <a:cubicBezTo>
                    <a:pt x="54542" y="47872"/>
                    <a:pt x="55760" y="49088"/>
                    <a:pt x="57268" y="49088"/>
                  </a:cubicBezTo>
                  <a:cubicBezTo>
                    <a:pt x="58776" y="49088"/>
                    <a:pt x="59999" y="47872"/>
                    <a:pt x="59999" y="46366"/>
                  </a:cubicBezTo>
                  <a:cubicBezTo>
                    <a:pt x="59999" y="44855"/>
                    <a:pt x="58776" y="43638"/>
                    <a:pt x="57268" y="43638"/>
                  </a:cubicBezTo>
                  <a:moveTo>
                    <a:pt x="9777" y="110233"/>
                  </a:moveTo>
                  <a:lnTo>
                    <a:pt x="19639" y="85511"/>
                  </a:lnTo>
                  <a:cubicBezTo>
                    <a:pt x="20965" y="87966"/>
                    <a:pt x="22610" y="90294"/>
                    <a:pt x="24539" y="92455"/>
                  </a:cubicBezTo>
                  <a:cubicBezTo>
                    <a:pt x="27453" y="95722"/>
                    <a:pt x="30833" y="98394"/>
                    <a:pt x="34493" y="100377"/>
                  </a:cubicBezTo>
                  <a:cubicBezTo>
                    <a:pt x="34493" y="100377"/>
                    <a:pt x="9777" y="110233"/>
                    <a:pt x="9777" y="110233"/>
                  </a:cubicBezTo>
                  <a:close/>
                  <a:moveTo>
                    <a:pt x="21153" y="67000"/>
                  </a:moveTo>
                  <a:lnTo>
                    <a:pt x="0" y="120000"/>
                  </a:lnTo>
                  <a:lnTo>
                    <a:pt x="53034" y="98861"/>
                  </a:lnTo>
                  <a:cubicBezTo>
                    <a:pt x="52089" y="98972"/>
                    <a:pt x="51144" y="99022"/>
                    <a:pt x="50205" y="99022"/>
                  </a:cubicBezTo>
                  <a:cubicBezTo>
                    <a:pt x="33980" y="99022"/>
                    <a:pt x="19286" y="83344"/>
                    <a:pt x="21153" y="67000"/>
                  </a:cubicBezTo>
                  <a:moveTo>
                    <a:pt x="91710" y="59205"/>
                  </a:moveTo>
                  <a:cubicBezTo>
                    <a:pt x="90628" y="60283"/>
                    <a:pt x="88932" y="62061"/>
                    <a:pt x="86958" y="64122"/>
                  </a:cubicBezTo>
                  <a:cubicBezTo>
                    <a:pt x="83441" y="67800"/>
                    <a:pt x="78034" y="73450"/>
                    <a:pt x="74819" y="76405"/>
                  </a:cubicBezTo>
                  <a:lnTo>
                    <a:pt x="43621" y="45227"/>
                  </a:lnTo>
                  <a:cubicBezTo>
                    <a:pt x="46580" y="42016"/>
                    <a:pt x="52237" y="36611"/>
                    <a:pt x="55913" y="33100"/>
                  </a:cubicBezTo>
                  <a:cubicBezTo>
                    <a:pt x="57979" y="31127"/>
                    <a:pt x="59755" y="29433"/>
                    <a:pt x="60836" y="28350"/>
                  </a:cubicBezTo>
                  <a:cubicBezTo>
                    <a:pt x="75598" y="13594"/>
                    <a:pt x="103979" y="5516"/>
                    <a:pt x="114593" y="5455"/>
                  </a:cubicBezTo>
                  <a:cubicBezTo>
                    <a:pt x="114570" y="14288"/>
                    <a:pt x="107127" y="43800"/>
                    <a:pt x="91710" y="59205"/>
                  </a:cubicBezTo>
                  <a:moveTo>
                    <a:pt x="71006" y="80905"/>
                  </a:moveTo>
                  <a:cubicBezTo>
                    <a:pt x="69014" y="88183"/>
                    <a:pt x="66385" y="94844"/>
                    <a:pt x="63477" y="100194"/>
                  </a:cubicBezTo>
                  <a:cubicBezTo>
                    <a:pt x="62276" y="96966"/>
                    <a:pt x="60563" y="93322"/>
                    <a:pt x="58127" y="89500"/>
                  </a:cubicBezTo>
                  <a:cubicBezTo>
                    <a:pt x="57108" y="87905"/>
                    <a:pt x="55361" y="86977"/>
                    <a:pt x="53523" y="86977"/>
                  </a:cubicBezTo>
                  <a:cubicBezTo>
                    <a:pt x="53091" y="86977"/>
                    <a:pt x="52652" y="87027"/>
                    <a:pt x="52220" y="87133"/>
                  </a:cubicBezTo>
                  <a:cubicBezTo>
                    <a:pt x="51161" y="87394"/>
                    <a:pt x="50074" y="87527"/>
                    <a:pt x="48999" y="87527"/>
                  </a:cubicBezTo>
                  <a:cubicBezTo>
                    <a:pt x="44987" y="87527"/>
                    <a:pt x="41071" y="85733"/>
                    <a:pt x="37679" y="82344"/>
                  </a:cubicBezTo>
                  <a:cubicBezTo>
                    <a:pt x="33354" y="78022"/>
                    <a:pt x="31647" y="72855"/>
                    <a:pt x="32888" y="67811"/>
                  </a:cubicBezTo>
                  <a:cubicBezTo>
                    <a:pt x="33445" y="65538"/>
                    <a:pt x="32489" y="63166"/>
                    <a:pt x="30520" y="61911"/>
                  </a:cubicBezTo>
                  <a:cubicBezTo>
                    <a:pt x="26690" y="59477"/>
                    <a:pt x="23048" y="57766"/>
                    <a:pt x="19815" y="56572"/>
                  </a:cubicBezTo>
                  <a:cubicBezTo>
                    <a:pt x="25171" y="53655"/>
                    <a:pt x="31835" y="51033"/>
                    <a:pt x="39119" y="49038"/>
                  </a:cubicBezTo>
                  <a:cubicBezTo>
                    <a:pt x="39267" y="49000"/>
                    <a:pt x="39387" y="48905"/>
                    <a:pt x="39529" y="48850"/>
                  </a:cubicBezTo>
                  <a:lnTo>
                    <a:pt x="71194" y="80500"/>
                  </a:lnTo>
                  <a:cubicBezTo>
                    <a:pt x="71142" y="80638"/>
                    <a:pt x="71046" y="80755"/>
                    <a:pt x="71006" y="80905"/>
                  </a:cubicBezTo>
                  <a:moveTo>
                    <a:pt x="119066" y="927"/>
                  </a:moveTo>
                  <a:cubicBezTo>
                    <a:pt x="118446" y="305"/>
                    <a:pt x="116921" y="0"/>
                    <a:pt x="114713" y="0"/>
                  </a:cubicBezTo>
                  <a:cubicBezTo>
                    <a:pt x="103183" y="0"/>
                    <a:pt x="73083" y="8394"/>
                    <a:pt x="56978" y="24494"/>
                  </a:cubicBezTo>
                  <a:cubicBezTo>
                    <a:pt x="53182" y="28288"/>
                    <a:pt x="40599" y="39861"/>
                    <a:pt x="37679" y="43777"/>
                  </a:cubicBezTo>
                  <a:cubicBezTo>
                    <a:pt x="28232" y="46366"/>
                    <a:pt x="14477" y="51538"/>
                    <a:pt x="6806" y="59205"/>
                  </a:cubicBezTo>
                  <a:cubicBezTo>
                    <a:pt x="6806" y="59205"/>
                    <a:pt x="16168" y="59238"/>
                    <a:pt x="27589" y="66511"/>
                  </a:cubicBezTo>
                  <a:cubicBezTo>
                    <a:pt x="25928" y="73277"/>
                    <a:pt x="28033" y="80416"/>
                    <a:pt x="33821" y="86200"/>
                  </a:cubicBezTo>
                  <a:cubicBezTo>
                    <a:pt x="38328" y="90705"/>
                    <a:pt x="43661" y="92983"/>
                    <a:pt x="48999" y="92983"/>
                  </a:cubicBezTo>
                  <a:cubicBezTo>
                    <a:pt x="50513" y="92983"/>
                    <a:pt x="52026" y="92800"/>
                    <a:pt x="53523" y="92427"/>
                  </a:cubicBezTo>
                  <a:cubicBezTo>
                    <a:pt x="60796" y="103844"/>
                    <a:pt x="60836" y="113200"/>
                    <a:pt x="60836" y="113200"/>
                  </a:cubicBezTo>
                  <a:cubicBezTo>
                    <a:pt x="68508" y="105533"/>
                    <a:pt x="73686" y="91783"/>
                    <a:pt x="76270" y="82344"/>
                  </a:cubicBezTo>
                  <a:cubicBezTo>
                    <a:pt x="80191" y="79427"/>
                    <a:pt x="91772" y="66855"/>
                    <a:pt x="95568" y="63061"/>
                  </a:cubicBezTo>
                  <a:cubicBezTo>
                    <a:pt x="114752" y="43888"/>
                    <a:pt x="122925" y="4783"/>
                    <a:pt x="119066" y="927"/>
                  </a:cubicBezTo>
                </a:path>
              </a:pathLst>
            </a:custGeom>
            <a:solidFill>
              <a:schemeClr val="accent1"/>
            </a:solidFill>
            <a:ln>
              <a:noFill/>
            </a:ln>
          </p:spPr>
          <p:txBody>
            <a:bodyPr anchorCtr="0" anchor="ctr" bIns="19025" lIns="19025" spcFirstLastPara="1" rIns="19025" wrap="square" tIns="19025">
              <a:noAutofit/>
            </a:bodyPr>
            <a:lstStyle/>
            <a:p>
              <a:pPr indent="0" lvl="0" marL="0" marR="0" rtl="0" algn="l">
                <a:spcBef>
                  <a:spcPts val="0"/>
                </a:spcBef>
                <a:spcAft>
                  <a:spcPts val="0"/>
                </a:spcAft>
                <a:buClr>
                  <a:schemeClr val="dk1"/>
                </a:buClr>
                <a:buSzPts val="1499"/>
                <a:buFont typeface="Lato Light"/>
                <a:buNone/>
              </a:pPr>
              <a:r>
                <a:t/>
              </a:r>
              <a:endParaRPr b="0" i="0" sz="1499" u="none" cap="none" strike="noStrike">
                <a:solidFill>
                  <a:schemeClr val="dk1"/>
                </a:solidFill>
                <a:latin typeface="Lato Light"/>
                <a:ea typeface="Lato Light"/>
                <a:cs typeface="Lato Light"/>
                <a:sym typeface="Lato Ligh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pic>
        <p:nvPicPr>
          <p:cNvPr id="405" name="Shape 405"/>
          <p:cNvPicPr preferRelativeResize="0"/>
          <p:nvPr/>
        </p:nvPicPr>
        <p:blipFill>
          <a:blip r:embed="rId3">
            <a:alphaModFix/>
          </a:blip>
          <a:stretch>
            <a:fillRect/>
          </a:stretch>
        </p:blipFill>
        <p:spPr>
          <a:xfrm>
            <a:off x="216613" y="281500"/>
            <a:ext cx="11758775" cy="62950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8" name="Shape 1338"/>
        <p:cNvGrpSpPr/>
        <p:nvPr/>
      </p:nvGrpSpPr>
      <p:grpSpPr>
        <a:xfrm>
          <a:off x="0" y="0"/>
          <a:ext cx="0" cy="0"/>
          <a:chOff x="0" y="0"/>
          <a:chExt cx="0" cy="0"/>
        </a:xfrm>
      </p:grpSpPr>
      <p:sp>
        <p:nvSpPr>
          <p:cNvPr id="1339" name="Shape 1339"/>
          <p:cNvSpPr txBox="1"/>
          <p:nvPr/>
        </p:nvSpPr>
        <p:spPr>
          <a:xfrm>
            <a:off x="571600" y="3582625"/>
            <a:ext cx="11069400" cy="11313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2000"/>
              <a:buFont typeface="Lato"/>
              <a:buNone/>
            </a:pPr>
            <a:r>
              <a:rPr lang="en-US" sz="2000">
                <a:latin typeface="Lato"/>
                <a:ea typeface="Lato"/>
                <a:cs typeface="Lato"/>
                <a:sym typeface="Lato"/>
              </a:rPr>
              <a:t>To </a:t>
            </a:r>
            <a:r>
              <a:rPr b="1" lang="en-US" sz="2000">
                <a:solidFill>
                  <a:srgbClr val="F20253"/>
                </a:solidFill>
                <a:latin typeface="Lato"/>
                <a:ea typeface="Lato"/>
                <a:cs typeface="Lato"/>
                <a:sym typeface="Lato"/>
              </a:rPr>
              <a:t>access dictionary</a:t>
            </a:r>
            <a:r>
              <a:rPr lang="en-US" sz="2000">
                <a:latin typeface="Lato"/>
                <a:ea typeface="Lato"/>
                <a:cs typeface="Lato"/>
                <a:sym typeface="Lato"/>
              </a:rPr>
              <a:t> elements, you can use the familiar</a:t>
            </a:r>
            <a:r>
              <a:rPr b="1" lang="en-US" sz="2000">
                <a:solidFill>
                  <a:srgbClr val="F20253"/>
                </a:solidFill>
                <a:latin typeface="Lato"/>
                <a:ea typeface="Lato"/>
                <a:cs typeface="Lato"/>
                <a:sym typeface="Lato"/>
              </a:rPr>
              <a:t> square brackets along with the key to obtain its value</a:t>
            </a:r>
            <a:r>
              <a:rPr lang="en-US" sz="2000">
                <a:latin typeface="Lato"/>
                <a:ea typeface="Lato"/>
                <a:cs typeface="Lato"/>
                <a:sym typeface="Lato"/>
              </a:rPr>
              <a:t>.</a:t>
            </a:r>
            <a:endParaRPr sz="2000">
              <a:latin typeface="Lato"/>
              <a:ea typeface="Lato"/>
              <a:cs typeface="Lato"/>
              <a:sym typeface="Lato"/>
            </a:endParaRPr>
          </a:p>
          <a:p>
            <a:pPr indent="457200" lvl="0" marL="457200" marR="0" rtl="0" algn="l">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457200" lvl="0" marL="1371600" marR="0" rtl="0" algn="l">
              <a:lnSpc>
                <a:spcPct val="150000"/>
              </a:lnSpc>
              <a:spcBef>
                <a:spcPts val="0"/>
              </a:spcBef>
              <a:spcAft>
                <a:spcPts val="0"/>
              </a:spcAft>
              <a:buClr>
                <a:srgbClr val="000000"/>
              </a:buClr>
              <a:buSzPts val="2000"/>
              <a:buFont typeface="Lato"/>
              <a:buNone/>
            </a:pPr>
            <a:r>
              <a:rPr lang="en-US" sz="2000">
                <a:latin typeface="Lato"/>
                <a:ea typeface="Lato"/>
                <a:cs typeface="Lato"/>
                <a:sym typeface="Lato"/>
              </a:rPr>
              <a:t>Output:</a:t>
            </a:r>
            <a:endParaRPr sz="2000">
              <a:latin typeface="Lato"/>
              <a:ea typeface="Lato"/>
              <a:cs typeface="Lato"/>
              <a:sym typeface="Lato"/>
            </a:endParaRPr>
          </a:p>
        </p:txBody>
      </p:sp>
      <p:sp>
        <p:nvSpPr>
          <p:cNvPr id="1340" name="Shape 1340"/>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341" name="Shape 1341"/>
          <p:cNvGrpSpPr/>
          <p:nvPr/>
        </p:nvGrpSpPr>
        <p:grpSpPr>
          <a:xfrm>
            <a:off x="858043" y="241509"/>
            <a:ext cx="10470300" cy="730079"/>
            <a:chOff x="1692324" y="483017"/>
            <a:chExt cx="20940600" cy="1460159"/>
          </a:xfrm>
        </p:grpSpPr>
        <p:sp>
          <p:nvSpPr>
            <p:cNvPr id="1342" name="Shape 1342"/>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Accessing Values in Dictionary</a:t>
              </a:r>
              <a:endParaRPr b="1" sz="4400">
                <a:solidFill>
                  <a:srgbClr val="17959F"/>
                </a:solidFill>
                <a:latin typeface="Lato"/>
                <a:ea typeface="Lato"/>
                <a:cs typeface="Lato"/>
                <a:sym typeface="Lato"/>
              </a:endParaRPr>
            </a:p>
          </p:txBody>
        </p:sp>
        <p:sp>
          <p:nvSpPr>
            <p:cNvPr id="1343" name="Shape 1343"/>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344" name="Shape 1344"/>
          <p:cNvPicPr preferRelativeResize="0"/>
          <p:nvPr/>
        </p:nvPicPr>
        <p:blipFill>
          <a:blip r:embed="rId3">
            <a:alphaModFix/>
          </a:blip>
          <a:stretch>
            <a:fillRect/>
          </a:stretch>
        </p:blipFill>
        <p:spPr>
          <a:xfrm>
            <a:off x="3641325" y="4999905"/>
            <a:ext cx="4903750" cy="1222250"/>
          </a:xfrm>
          <a:prstGeom prst="rect">
            <a:avLst/>
          </a:prstGeom>
          <a:noFill/>
          <a:ln>
            <a:noFill/>
          </a:ln>
        </p:spPr>
      </p:pic>
      <p:pic>
        <p:nvPicPr>
          <p:cNvPr id="1345" name="Shape 1345"/>
          <p:cNvPicPr preferRelativeResize="0"/>
          <p:nvPr/>
        </p:nvPicPr>
        <p:blipFill>
          <a:blip r:embed="rId4">
            <a:alphaModFix/>
          </a:blip>
          <a:stretch>
            <a:fillRect/>
          </a:stretch>
        </p:blipFill>
        <p:spPr>
          <a:xfrm>
            <a:off x="835563" y="1779225"/>
            <a:ext cx="10541476" cy="14302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9" name="Shape 1349"/>
        <p:cNvGrpSpPr/>
        <p:nvPr/>
      </p:nvGrpSpPr>
      <p:grpSpPr>
        <a:xfrm>
          <a:off x="0" y="0"/>
          <a:ext cx="0" cy="0"/>
          <a:chOff x="0" y="0"/>
          <a:chExt cx="0" cy="0"/>
        </a:xfrm>
      </p:grpSpPr>
      <p:sp>
        <p:nvSpPr>
          <p:cNvPr id="1350" name="Shape 1350"/>
          <p:cNvSpPr txBox="1"/>
          <p:nvPr/>
        </p:nvSpPr>
        <p:spPr>
          <a:xfrm>
            <a:off x="494681" y="3802405"/>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You can update a dictionary by </a:t>
            </a:r>
            <a:r>
              <a:rPr b="1" lang="en-US" sz="2000">
                <a:solidFill>
                  <a:srgbClr val="F20253"/>
                </a:solidFill>
                <a:latin typeface="Lato"/>
                <a:ea typeface="Lato"/>
                <a:cs typeface="Lato"/>
                <a:sym typeface="Lato"/>
              </a:rPr>
              <a:t>adding</a:t>
            </a:r>
            <a:r>
              <a:rPr lang="en-US" sz="2000">
                <a:latin typeface="Lato"/>
                <a:ea typeface="Lato"/>
                <a:cs typeface="Lato"/>
                <a:sym typeface="Lato"/>
              </a:rPr>
              <a:t> a new entry or a key-value pair, </a:t>
            </a:r>
            <a:r>
              <a:rPr b="1" lang="en-US" sz="2000">
                <a:solidFill>
                  <a:srgbClr val="F20253"/>
                </a:solidFill>
                <a:latin typeface="Lato"/>
                <a:ea typeface="Lato"/>
                <a:cs typeface="Lato"/>
                <a:sym typeface="Lato"/>
              </a:rPr>
              <a:t>modifying</a:t>
            </a:r>
            <a:r>
              <a:rPr lang="en-US" sz="2000">
                <a:latin typeface="Lato"/>
                <a:ea typeface="Lato"/>
                <a:cs typeface="Lato"/>
                <a:sym typeface="Lato"/>
              </a:rPr>
              <a:t> an existing entry, or </a:t>
            </a:r>
            <a:r>
              <a:rPr b="1" lang="en-US" sz="2000">
                <a:solidFill>
                  <a:srgbClr val="F20253"/>
                </a:solidFill>
                <a:latin typeface="Lato"/>
                <a:ea typeface="Lato"/>
                <a:cs typeface="Lato"/>
                <a:sym typeface="Lato"/>
              </a:rPr>
              <a:t>deleting</a:t>
            </a:r>
            <a:r>
              <a:rPr lang="en-US" sz="2000">
                <a:latin typeface="Lato"/>
                <a:ea typeface="Lato"/>
                <a:cs typeface="Lato"/>
                <a:sym typeface="Lato"/>
              </a:rPr>
              <a:t> an existing entry</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			Output:</a:t>
            </a:r>
            <a:endParaRPr sz="2000">
              <a:latin typeface="Lato"/>
              <a:ea typeface="Lato"/>
              <a:cs typeface="Lato"/>
              <a:sym typeface="Lato"/>
            </a:endParaRPr>
          </a:p>
        </p:txBody>
      </p:sp>
      <p:sp>
        <p:nvSpPr>
          <p:cNvPr id="1351" name="Shape 1351"/>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352" name="Shape 1352"/>
          <p:cNvGrpSpPr/>
          <p:nvPr/>
        </p:nvGrpSpPr>
        <p:grpSpPr>
          <a:xfrm>
            <a:off x="858043" y="241509"/>
            <a:ext cx="10470300" cy="730079"/>
            <a:chOff x="1692324" y="483017"/>
            <a:chExt cx="20940600" cy="1460159"/>
          </a:xfrm>
        </p:grpSpPr>
        <p:sp>
          <p:nvSpPr>
            <p:cNvPr id="1353" name="Shape 1353"/>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Updating Dictionary</a:t>
              </a:r>
              <a:endParaRPr b="1" i="0" sz="4400" u="none" cap="none" strike="noStrike">
                <a:solidFill>
                  <a:srgbClr val="17959F"/>
                </a:solidFill>
                <a:latin typeface="Lato"/>
                <a:ea typeface="Lato"/>
                <a:cs typeface="Lato"/>
                <a:sym typeface="Lato"/>
              </a:endParaRPr>
            </a:p>
          </p:txBody>
        </p:sp>
        <p:sp>
          <p:nvSpPr>
            <p:cNvPr id="1354" name="Shape 1354"/>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355" name="Shape 1355"/>
          <p:cNvPicPr preferRelativeResize="0"/>
          <p:nvPr/>
        </p:nvPicPr>
        <p:blipFill>
          <a:blip r:embed="rId3">
            <a:alphaModFix/>
          </a:blip>
          <a:stretch>
            <a:fillRect/>
          </a:stretch>
        </p:blipFill>
        <p:spPr>
          <a:xfrm>
            <a:off x="3291063" y="5400723"/>
            <a:ext cx="5630375" cy="1080325"/>
          </a:xfrm>
          <a:prstGeom prst="rect">
            <a:avLst/>
          </a:prstGeom>
          <a:noFill/>
          <a:ln>
            <a:noFill/>
          </a:ln>
        </p:spPr>
      </p:pic>
      <p:pic>
        <p:nvPicPr>
          <p:cNvPr id="1356" name="Shape 1356"/>
          <p:cNvPicPr preferRelativeResize="0"/>
          <p:nvPr/>
        </p:nvPicPr>
        <p:blipFill>
          <a:blip r:embed="rId4">
            <a:alphaModFix/>
          </a:blip>
          <a:stretch>
            <a:fillRect/>
          </a:stretch>
        </p:blipFill>
        <p:spPr>
          <a:xfrm>
            <a:off x="2131475" y="1534649"/>
            <a:ext cx="7923441" cy="19834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0" name="Shape 1360"/>
        <p:cNvGrpSpPr/>
        <p:nvPr/>
      </p:nvGrpSpPr>
      <p:grpSpPr>
        <a:xfrm>
          <a:off x="0" y="0"/>
          <a:ext cx="0" cy="0"/>
          <a:chOff x="0" y="0"/>
          <a:chExt cx="0" cy="0"/>
        </a:xfrm>
      </p:grpSpPr>
      <p:sp>
        <p:nvSpPr>
          <p:cNvPr id="1361" name="Shape 1361"/>
          <p:cNvSpPr txBox="1"/>
          <p:nvPr/>
        </p:nvSpPr>
        <p:spPr>
          <a:xfrm>
            <a:off x="494681" y="1821205"/>
            <a:ext cx="11223300" cy="1477200"/>
          </a:xfrm>
          <a:prstGeom prst="rect">
            <a:avLst/>
          </a:prstGeom>
          <a:noFill/>
          <a:ln>
            <a:noFill/>
          </a:ln>
        </p:spPr>
        <p:txBody>
          <a:bodyPr anchorCtr="0" anchor="t" bIns="45700" lIns="91400" spcFirstLastPara="1" rIns="91400" wrap="square" tIns="45700">
            <a:noAutofit/>
          </a:bodyPr>
          <a:lstStyle/>
          <a:p>
            <a:pPr indent="-355600" lvl="0" marL="457200" marR="0" rtl="0">
              <a:lnSpc>
                <a:spcPct val="150000"/>
              </a:lnSpc>
              <a:spcBef>
                <a:spcPts val="0"/>
              </a:spcBef>
              <a:spcAft>
                <a:spcPts val="0"/>
              </a:spcAft>
              <a:buSzPts val="2000"/>
              <a:buChar char="●"/>
            </a:pPr>
            <a:r>
              <a:rPr b="1" lang="en-US" sz="2000">
                <a:solidFill>
                  <a:srgbClr val="F20253"/>
                </a:solidFill>
                <a:latin typeface="Courier New"/>
                <a:ea typeface="Courier New"/>
                <a:cs typeface="Courier New"/>
                <a:sym typeface="Courier New"/>
              </a:rPr>
              <a:t>cmp(dict1, dict2):</a:t>
            </a:r>
            <a:endParaRPr b="1" sz="2000">
              <a:solidFill>
                <a:srgbClr val="F20253"/>
              </a:solidFill>
              <a:latin typeface="Courier New"/>
              <a:ea typeface="Courier New"/>
              <a:cs typeface="Courier New"/>
              <a:sym typeface="Courier New"/>
            </a:endParaRPr>
          </a:p>
          <a:p>
            <a:pPr indent="-355600" lvl="1" marL="914400" marR="0" rtl="0">
              <a:lnSpc>
                <a:spcPct val="150000"/>
              </a:lnSpc>
              <a:spcBef>
                <a:spcPts val="0"/>
              </a:spcBef>
              <a:spcAft>
                <a:spcPts val="0"/>
              </a:spcAft>
              <a:buSzPts val="2000"/>
              <a:buChar char="○"/>
            </a:pPr>
            <a:r>
              <a:rPr lang="en-US" sz="2000">
                <a:latin typeface="Lato"/>
                <a:ea typeface="Lato"/>
                <a:cs typeface="Lato"/>
                <a:sym typeface="Lato"/>
              </a:rPr>
              <a:t>Compares elements of both dict.</a:t>
            </a:r>
            <a:endParaRPr sz="2000">
              <a:latin typeface="Lato"/>
              <a:ea typeface="Lato"/>
              <a:cs typeface="Lato"/>
              <a:sym typeface="Lato"/>
            </a:endParaRPr>
          </a:p>
          <a:p>
            <a:pPr indent="-355600" lvl="0" marL="457200" marR="0" rtl="0">
              <a:lnSpc>
                <a:spcPct val="150000"/>
              </a:lnSpc>
              <a:spcBef>
                <a:spcPts val="0"/>
              </a:spcBef>
              <a:spcAft>
                <a:spcPts val="0"/>
              </a:spcAft>
              <a:buSzPts val="2000"/>
              <a:buChar char="●"/>
            </a:pPr>
            <a:r>
              <a:rPr b="1" lang="en-US" sz="2000">
                <a:solidFill>
                  <a:srgbClr val="F20253"/>
                </a:solidFill>
                <a:latin typeface="Courier New"/>
                <a:ea typeface="Courier New"/>
                <a:cs typeface="Courier New"/>
                <a:sym typeface="Courier New"/>
              </a:rPr>
              <a:t>len</a:t>
            </a:r>
            <a:r>
              <a:rPr b="1" lang="en-US" sz="2000">
                <a:solidFill>
                  <a:srgbClr val="F20253"/>
                </a:solidFill>
                <a:latin typeface="Courier New"/>
                <a:ea typeface="Courier New"/>
                <a:cs typeface="Courier New"/>
                <a:sym typeface="Courier New"/>
              </a:rPr>
              <a:t>(</a:t>
            </a:r>
            <a:r>
              <a:rPr b="1" lang="en-US" sz="2000">
                <a:solidFill>
                  <a:srgbClr val="F20253"/>
                </a:solidFill>
                <a:latin typeface="Courier New"/>
                <a:ea typeface="Courier New"/>
                <a:cs typeface="Courier New"/>
                <a:sym typeface="Courier New"/>
              </a:rPr>
              <a:t>dict):</a:t>
            </a:r>
            <a:endParaRPr b="1" sz="2000">
              <a:solidFill>
                <a:srgbClr val="F20253"/>
              </a:solidFill>
              <a:latin typeface="Courier New"/>
              <a:ea typeface="Courier New"/>
              <a:cs typeface="Courier New"/>
              <a:sym typeface="Courier New"/>
            </a:endParaRPr>
          </a:p>
          <a:p>
            <a:pPr indent="-355600" lvl="1" marL="914400" marR="0" rtl="0">
              <a:lnSpc>
                <a:spcPct val="150000"/>
              </a:lnSpc>
              <a:spcBef>
                <a:spcPts val="0"/>
              </a:spcBef>
              <a:spcAft>
                <a:spcPts val="0"/>
              </a:spcAft>
              <a:buSzPts val="2000"/>
              <a:buChar char="○"/>
            </a:pPr>
            <a:r>
              <a:rPr lang="en-US" sz="2000">
                <a:latin typeface="Lato"/>
                <a:ea typeface="Lato"/>
                <a:cs typeface="Lato"/>
                <a:sym typeface="Lato"/>
              </a:rPr>
              <a:t>Gives the total length of the dictionary. This would be </a:t>
            </a:r>
            <a:r>
              <a:rPr b="1" lang="en-US" sz="2000">
                <a:solidFill>
                  <a:srgbClr val="008080"/>
                </a:solidFill>
                <a:latin typeface="Lato"/>
                <a:ea typeface="Lato"/>
                <a:cs typeface="Lato"/>
                <a:sym typeface="Lato"/>
              </a:rPr>
              <a:t>equal to the number of items in the dictionary</a:t>
            </a:r>
            <a:r>
              <a:rPr lang="en-US" sz="2000">
                <a:latin typeface="Lato"/>
                <a:ea typeface="Lato"/>
                <a:cs typeface="Lato"/>
                <a:sym typeface="Lato"/>
              </a:rPr>
              <a:t>.</a:t>
            </a:r>
            <a:endParaRPr sz="2000">
              <a:latin typeface="Lato"/>
              <a:ea typeface="Lato"/>
              <a:cs typeface="Lato"/>
              <a:sym typeface="Lato"/>
            </a:endParaRPr>
          </a:p>
          <a:p>
            <a:pPr indent="-355600" lvl="0" marL="457200" marR="0" rtl="0">
              <a:lnSpc>
                <a:spcPct val="150000"/>
              </a:lnSpc>
              <a:spcBef>
                <a:spcPts val="0"/>
              </a:spcBef>
              <a:spcAft>
                <a:spcPts val="0"/>
              </a:spcAft>
              <a:buSzPts val="2000"/>
              <a:buChar char="●"/>
            </a:pPr>
            <a:r>
              <a:rPr b="1" lang="en-US" sz="2000">
                <a:solidFill>
                  <a:srgbClr val="F20253"/>
                </a:solidFill>
                <a:latin typeface="Courier New"/>
                <a:ea typeface="Courier New"/>
                <a:cs typeface="Courier New"/>
                <a:sym typeface="Courier New"/>
              </a:rPr>
              <a:t>str(dict):</a:t>
            </a:r>
            <a:endParaRPr b="1" sz="2000">
              <a:solidFill>
                <a:srgbClr val="F20253"/>
              </a:solidFill>
              <a:latin typeface="Courier New"/>
              <a:ea typeface="Courier New"/>
              <a:cs typeface="Courier New"/>
              <a:sym typeface="Courier New"/>
            </a:endParaRPr>
          </a:p>
          <a:p>
            <a:pPr indent="-355600" lvl="1" marL="914400" marR="0" rtl="0">
              <a:lnSpc>
                <a:spcPct val="150000"/>
              </a:lnSpc>
              <a:spcBef>
                <a:spcPts val="0"/>
              </a:spcBef>
              <a:spcAft>
                <a:spcPts val="0"/>
              </a:spcAft>
              <a:buSzPts val="2000"/>
              <a:buChar char="○"/>
            </a:pPr>
            <a:r>
              <a:rPr lang="en-US" sz="2000">
                <a:latin typeface="Lato"/>
                <a:ea typeface="Lato"/>
                <a:cs typeface="Lato"/>
                <a:sym typeface="Lato"/>
              </a:rPr>
              <a:t>Produces a printable string representation of a dictionary</a:t>
            </a:r>
            <a:endParaRPr sz="2000">
              <a:latin typeface="Lato"/>
              <a:ea typeface="Lato"/>
              <a:cs typeface="Lato"/>
              <a:sym typeface="Lato"/>
            </a:endParaRPr>
          </a:p>
          <a:p>
            <a:pPr indent="-355600" lvl="0" marL="457200" marR="0" rtl="0">
              <a:lnSpc>
                <a:spcPct val="150000"/>
              </a:lnSpc>
              <a:spcBef>
                <a:spcPts val="0"/>
              </a:spcBef>
              <a:spcAft>
                <a:spcPts val="0"/>
              </a:spcAft>
              <a:buSzPts val="2000"/>
              <a:buChar char="●"/>
            </a:pPr>
            <a:r>
              <a:rPr b="1" lang="en-US" sz="2000">
                <a:solidFill>
                  <a:srgbClr val="F20253"/>
                </a:solidFill>
                <a:latin typeface="Courier New"/>
                <a:ea typeface="Courier New"/>
                <a:cs typeface="Courier New"/>
                <a:sym typeface="Courier New"/>
              </a:rPr>
              <a:t>type(variable):</a:t>
            </a:r>
            <a:endParaRPr b="1" sz="2000">
              <a:solidFill>
                <a:srgbClr val="F20253"/>
              </a:solidFill>
              <a:latin typeface="Courier New"/>
              <a:ea typeface="Courier New"/>
              <a:cs typeface="Courier New"/>
              <a:sym typeface="Courier New"/>
            </a:endParaRPr>
          </a:p>
          <a:p>
            <a:pPr indent="-355600" lvl="1" marL="914400" marR="0" rtl="0">
              <a:lnSpc>
                <a:spcPct val="150000"/>
              </a:lnSpc>
              <a:spcBef>
                <a:spcPts val="0"/>
              </a:spcBef>
              <a:spcAft>
                <a:spcPts val="0"/>
              </a:spcAft>
              <a:buSzPts val="2000"/>
              <a:buChar char="○"/>
            </a:pPr>
            <a:r>
              <a:rPr lang="en-US" sz="2000">
                <a:latin typeface="Lato"/>
                <a:ea typeface="Lato"/>
                <a:cs typeface="Lato"/>
                <a:sym typeface="Lato"/>
              </a:rPr>
              <a:t>Returns the type of the passed variable. If passed variable is dictionary, then it would return a dictionary type.</a:t>
            </a:r>
            <a:endParaRPr b="1" sz="2000">
              <a:solidFill>
                <a:srgbClr val="F20253"/>
              </a:solidFill>
              <a:latin typeface="Courier New"/>
              <a:ea typeface="Courier New"/>
              <a:cs typeface="Courier New"/>
              <a:sym typeface="Courier New"/>
            </a:endParaRPr>
          </a:p>
        </p:txBody>
      </p:sp>
      <p:sp>
        <p:nvSpPr>
          <p:cNvPr id="1362" name="Shape 136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363" name="Shape 1363"/>
          <p:cNvGrpSpPr/>
          <p:nvPr/>
        </p:nvGrpSpPr>
        <p:grpSpPr>
          <a:xfrm>
            <a:off x="858043" y="241509"/>
            <a:ext cx="10470300" cy="730079"/>
            <a:chOff x="1692324" y="483017"/>
            <a:chExt cx="20940600" cy="1460159"/>
          </a:xfrm>
        </p:grpSpPr>
        <p:sp>
          <p:nvSpPr>
            <p:cNvPr id="1364" name="Shape 136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Built-in Dictionary Functions</a:t>
              </a:r>
              <a:endParaRPr b="1" i="0" sz="4400" u="none" cap="none" strike="noStrike">
                <a:solidFill>
                  <a:srgbClr val="17959F"/>
                </a:solidFill>
                <a:latin typeface="Lato"/>
                <a:ea typeface="Lato"/>
                <a:cs typeface="Lato"/>
                <a:sym typeface="Lato"/>
              </a:endParaRPr>
            </a:p>
          </p:txBody>
        </p:sp>
        <p:sp>
          <p:nvSpPr>
            <p:cNvPr id="1365" name="Shape 136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9" name="Shape 1369"/>
        <p:cNvGrpSpPr/>
        <p:nvPr/>
      </p:nvGrpSpPr>
      <p:grpSpPr>
        <a:xfrm>
          <a:off x="0" y="0"/>
          <a:ext cx="0" cy="0"/>
          <a:chOff x="0" y="0"/>
          <a:chExt cx="0" cy="0"/>
        </a:xfrm>
      </p:grpSpPr>
      <p:sp>
        <p:nvSpPr>
          <p:cNvPr id="1370" name="Shape 1370"/>
          <p:cNvSpPr txBox="1"/>
          <p:nvPr/>
        </p:nvSpPr>
        <p:spPr>
          <a:xfrm>
            <a:off x="494681" y="2278405"/>
            <a:ext cx="112233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lang="en-US" sz="2400">
                <a:latin typeface="Lato"/>
                <a:ea typeface="Lato"/>
                <a:cs typeface="Lato"/>
                <a:sym typeface="Lato"/>
              </a:rPr>
              <a:t>Some of the built-in methods are:</a:t>
            </a:r>
            <a:endParaRPr sz="2400">
              <a:latin typeface="Lato"/>
              <a:ea typeface="Lato"/>
              <a:cs typeface="Lato"/>
              <a:sym typeface="Lato"/>
            </a:endParaRPr>
          </a:p>
          <a:p>
            <a:pPr indent="-381000" lvl="0" marL="457200" marR="0" rtl="0">
              <a:lnSpc>
                <a:spcPct val="150000"/>
              </a:lnSpc>
              <a:spcBef>
                <a:spcPts val="0"/>
              </a:spcBef>
              <a:spcAft>
                <a:spcPts val="0"/>
              </a:spcAft>
              <a:buSzPts val="2400"/>
              <a:buFont typeface="Lato"/>
              <a:buChar char="●"/>
            </a:pPr>
            <a:r>
              <a:rPr lang="en-US" sz="2400">
                <a:latin typeface="Lato"/>
                <a:ea typeface="Lato"/>
                <a:cs typeface="Lato"/>
                <a:sym typeface="Lato"/>
              </a:rPr>
              <a:t>dict.clear()</a:t>
            </a:r>
            <a:endParaRPr sz="2400">
              <a:latin typeface="Lato"/>
              <a:ea typeface="Lato"/>
              <a:cs typeface="Lato"/>
              <a:sym typeface="Lato"/>
            </a:endParaRPr>
          </a:p>
          <a:p>
            <a:pPr indent="-381000" lvl="0" marL="457200" marR="0" rtl="0">
              <a:lnSpc>
                <a:spcPct val="150000"/>
              </a:lnSpc>
              <a:spcBef>
                <a:spcPts val="0"/>
              </a:spcBef>
              <a:spcAft>
                <a:spcPts val="0"/>
              </a:spcAft>
              <a:buSzPts val="2400"/>
              <a:buFont typeface="Lato"/>
              <a:buChar char="●"/>
            </a:pPr>
            <a:r>
              <a:rPr lang="en-US" sz="2400">
                <a:latin typeface="Lato"/>
                <a:ea typeface="Lato"/>
                <a:cs typeface="Lato"/>
                <a:sym typeface="Lato"/>
              </a:rPr>
              <a:t>dict.copy()</a:t>
            </a:r>
            <a:endParaRPr sz="2400">
              <a:latin typeface="Lato"/>
              <a:ea typeface="Lato"/>
              <a:cs typeface="Lato"/>
              <a:sym typeface="Lato"/>
            </a:endParaRPr>
          </a:p>
          <a:p>
            <a:pPr indent="-381000" lvl="0" marL="457200" marR="0" rtl="0">
              <a:lnSpc>
                <a:spcPct val="150000"/>
              </a:lnSpc>
              <a:spcBef>
                <a:spcPts val="0"/>
              </a:spcBef>
              <a:spcAft>
                <a:spcPts val="0"/>
              </a:spcAft>
              <a:buSzPts val="2400"/>
              <a:buFont typeface="Lato"/>
              <a:buChar char="●"/>
            </a:pPr>
            <a:r>
              <a:rPr lang="en-US" sz="2400">
                <a:latin typeface="Lato"/>
                <a:ea typeface="Lato"/>
                <a:cs typeface="Lato"/>
                <a:sym typeface="Lato"/>
              </a:rPr>
              <a:t>dict.fromkeys()</a:t>
            </a:r>
            <a:endParaRPr sz="2400">
              <a:latin typeface="Lato"/>
              <a:ea typeface="Lato"/>
              <a:cs typeface="Lato"/>
              <a:sym typeface="Lato"/>
            </a:endParaRPr>
          </a:p>
          <a:p>
            <a:pPr indent="-381000" lvl="0" marL="457200" marR="0" rtl="0">
              <a:lnSpc>
                <a:spcPct val="150000"/>
              </a:lnSpc>
              <a:spcBef>
                <a:spcPts val="0"/>
              </a:spcBef>
              <a:spcAft>
                <a:spcPts val="0"/>
              </a:spcAft>
              <a:buSzPts val="2400"/>
              <a:buFont typeface="Lato"/>
              <a:buChar char="●"/>
            </a:pPr>
            <a:r>
              <a:rPr lang="en-US" sz="2400">
                <a:latin typeface="Lato"/>
                <a:ea typeface="Lato"/>
                <a:cs typeface="Lato"/>
                <a:sym typeface="Lato"/>
              </a:rPr>
              <a:t>dict.get(key, default=None)</a:t>
            </a:r>
            <a:endParaRPr sz="2400">
              <a:latin typeface="Lato"/>
              <a:ea typeface="Lato"/>
              <a:cs typeface="Lato"/>
              <a:sym typeface="Lato"/>
            </a:endParaRPr>
          </a:p>
          <a:p>
            <a:pPr indent="-381000" lvl="0" marL="457200" marR="0" rtl="0">
              <a:lnSpc>
                <a:spcPct val="150000"/>
              </a:lnSpc>
              <a:spcBef>
                <a:spcPts val="0"/>
              </a:spcBef>
              <a:spcAft>
                <a:spcPts val="0"/>
              </a:spcAft>
              <a:buSzPts val="2400"/>
              <a:buFont typeface="Lato"/>
              <a:buChar char="●"/>
            </a:pPr>
            <a:r>
              <a:rPr lang="en-US" sz="2400">
                <a:latin typeface="Lato"/>
                <a:ea typeface="Lato"/>
                <a:cs typeface="Lato"/>
                <a:sym typeface="Lato"/>
              </a:rPr>
              <a:t>dict.has_key(key)</a:t>
            </a:r>
            <a:endParaRPr b="1" sz="2400">
              <a:solidFill>
                <a:srgbClr val="F20253"/>
              </a:solidFill>
              <a:latin typeface="Courier New"/>
              <a:ea typeface="Courier New"/>
              <a:cs typeface="Courier New"/>
              <a:sym typeface="Courier New"/>
            </a:endParaRPr>
          </a:p>
        </p:txBody>
      </p:sp>
      <p:sp>
        <p:nvSpPr>
          <p:cNvPr id="1371" name="Shape 1371"/>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372" name="Shape 1372"/>
          <p:cNvGrpSpPr/>
          <p:nvPr/>
        </p:nvGrpSpPr>
        <p:grpSpPr>
          <a:xfrm>
            <a:off x="858043" y="241509"/>
            <a:ext cx="10470300" cy="730079"/>
            <a:chOff x="1692324" y="483017"/>
            <a:chExt cx="20940600" cy="1460159"/>
          </a:xfrm>
        </p:grpSpPr>
        <p:sp>
          <p:nvSpPr>
            <p:cNvPr id="1373" name="Shape 1373"/>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Built-in Dictionary Methods</a:t>
              </a:r>
              <a:endParaRPr b="1" i="0" sz="4400" u="none" cap="none" strike="noStrike">
                <a:solidFill>
                  <a:srgbClr val="17959F"/>
                </a:solidFill>
                <a:latin typeface="Lato"/>
                <a:ea typeface="Lato"/>
                <a:cs typeface="Lato"/>
                <a:sym typeface="Lato"/>
              </a:endParaRPr>
            </a:p>
          </p:txBody>
        </p:sp>
        <p:sp>
          <p:nvSpPr>
            <p:cNvPr id="1374" name="Shape 1374"/>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375" name="Shape 1375"/>
          <p:cNvSpPr txBox="1"/>
          <p:nvPr/>
        </p:nvSpPr>
        <p:spPr>
          <a:xfrm>
            <a:off x="5889100" y="2835675"/>
            <a:ext cx="5981400" cy="919800"/>
          </a:xfrm>
          <a:prstGeom prst="rect">
            <a:avLst/>
          </a:prstGeom>
          <a:noFill/>
          <a:ln>
            <a:noFill/>
          </a:ln>
        </p:spPr>
        <p:txBody>
          <a:bodyPr anchorCtr="0" anchor="t" bIns="45700" lIns="91400" spcFirstLastPara="1" rIns="91400" wrap="square" tIns="45700">
            <a:noAutofit/>
          </a:bodyPr>
          <a:lstStyle/>
          <a:p>
            <a:pPr indent="-381000" lvl="0" marL="457200" marR="0" rtl="0">
              <a:lnSpc>
                <a:spcPct val="150000"/>
              </a:lnSpc>
              <a:spcBef>
                <a:spcPts val="0"/>
              </a:spcBef>
              <a:spcAft>
                <a:spcPts val="0"/>
              </a:spcAft>
              <a:buSzPts val="2400"/>
              <a:buFont typeface="Lato"/>
              <a:buChar char="●"/>
            </a:pPr>
            <a:r>
              <a:rPr lang="en-US" sz="2400">
                <a:latin typeface="Lato"/>
                <a:ea typeface="Lato"/>
                <a:cs typeface="Lato"/>
                <a:sym typeface="Lato"/>
              </a:rPr>
              <a:t>dict.items()</a:t>
            </a:r>
            <a:endParaRPr sz="2400">
              <a:latin typeface="Lato"/>
              <a:ea typeface="Lato"/>
              <a:cs typeface="Lato"/>
              <a:sym typeface="Lato"/>
            </a:endParaRPr>
          </a:p>
          <a:p>
            <a:pPr indent="-381000" lvl="0" marL="457200" marR="0" rtl="0">
              <a:lnSpc>
                <a:spcPct val="150000"/>
              </a:lnSpc>
              <a:spcBef>
                <a:spcPts val="0"/>
              </a:spcBef>
              <a:spcAft>
                <a:spcPts val="0"/>
              </a:spcAft>
              <a:buSzPts val="2400"/>
              <a:buFont typeface="Lato"/>
              <a:buChar char="●"/>
            </a:pPr>
            <a:r>
              <a:rPr lang="en-US" sz="2400">
                <a:latin typeface="Lato"/>
                <a:ea typeface="Lato"/>
                <a:cs typeface="Lato"/>
                <a:sym typeface="Lato"/>
              </a:rPr>
              <a:t>dict.keys()</a:t>
            </a:r>
            <a:endParaRPr sz="2400">
              <a:latin typeface="Lato"/>
              <a:ea typeface="Lato"/>
              <a:cs typeface="Lato"/>
              <a:sym typeface="Lato"/>
            </a:endParaRPr>
          </a:p>
          <a:p>
            <a:pPr indent="-381000" lvl="0" marL="457200" marR="0" rtl="0">
              <a:lnSpc>
                <a:spcPct val="150000"/>
              </a:lnSpc>
              <a:spcBef>
                <a:spcPts val="0"/>
              </a:spcBef>
              <a:spcAft>
                <a:spcPts val="0"/>
              </a:spcAft>
              <a:buSzPts val="2400"/>
              <a:buFont typeface="Lato"/>
              <a:buChar char="●"/>
            </a:pPr>
            <a:r>
              <a:rPr lang="en-US" sz="2400">
                <a:latin typeface="Lato"/>
                <a:ea typeface="Lato"/>
                <a:cs typeface="Lato"/>
                <a:sym typeface="Lato"/>
              </a:rPr>
              <a:t>dict.setdefault(key, default=None)</a:t>
            </a:r>
            <a:endParaRPr sz="2400">
              <a:latin typeface="Lato"/>
              <a:ea typeface="Lato"/>
              <a:cs typeface="Lato"/>
              <a:sym typeface="Lato"/>
            </a:endParaRPr>
          </a:p>
          <a:p>
            <a:pPr indent="-381000" lvl="0" marL="457200" marR="0" rtl="0">
              <a:lnSpc>
                <a:spcPct val="150000"/>
              </a:lnSpc>
              <a:spcBef>
                <a:spcPts val="0"/>
              </a:spcBef>
              <a:spcAft>
                <a:spcPts val="0"/>
              </a:spcAft>
              <a:buSzPts val="2400"/>
              <a:buFont typeface="Lato"/>
              <a:buChar char="●"/>
            </a:pPr>
            <a:r>
              <a:rPr lang="en-US" sz="2400">
                <a:latin typeface="Lato"/>
                <a:ea typeface="Lato"/>
                <a:cs typeface="Lato"/>
                <a:sym typeface="Lato"/>
              </a:rPr>
              <a:t>dict.update(dict2)</a:t>
            </a:r>
            <a:endParaRPr sz="2400">
              <a:latin typeface="Lato"/>
              <a:ea typeface="Lato"/>
              <a:cs typeface="Lato"/>
              <a:sym typeface="Lato"/>
            </a:endParaRPr>
          </a:p>
          <a:p>
            <a:pPr indent="-381000" lvl="0" marL="457200" marR="0" rtl="0">
              <a:lnSpc>
                <a:spcPct val="150000"/>
              </a:lnSpc>
              <a:spcBef>
                <a:spcPts val="0"/>
              </a:spcBef>
              <a:spcAft>
                <a:spcPts val="0"/>
              </a:spcAft>
              <a:buSzPts val="2400"/>
              <a:buFont typeface="Lato"/>
              <a:buChar char="●"/>
            </a:pPr>
            <a:r>
              <a:rPr lang="en-US" sz="2400">
                <a:latin typeface="Lato"/>
                <a:ea typeface="Lato"/>
                <a:cs typeface="Lato"/>
                <a:sym typeface="Lato"/>
              </a:rPr>
              <a:t>dict.values()</a:t>
            </a:r>
            <a:endParaRPr b="1" sz="2400">
              <a:solidFill>
                <a:srgbClr val="F20253"/>
              </a:solidFill>
              <a:latin typeface="Courier New"/>
              <a:ea typeface="Courier New"/>
              <a:cs typeface="Courier New"/>
              <a:sym typeface="Courier New"/>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9" name="Shape 1379"/>
        <p:cNvGrpSpPr/>
        <p:nvPr/>
      </p:nvGrpSpPr>
      <p:grpSpPr>
        <a:xfrm>
          <a:off x="0" y="0"/>
          <a:ext cx="0" cy="0"/>
          <a:chOff x="0" y="0"/>
          <a:chExt cx="0" cy="0"/>
        </a:xfrm>
      </p:grpSpPr>
      <p:sp>
        <p:nvSpPr>
          <p:cNvPr id="1380" name="Shape 1380"/>
          <p:cNvSpPr txBox="1"/>
          <p:nvPr/>
        </p:nvSpPr>
        <p:spPr>
          <a:xfrm>
            <a:off x="494681" y="1364005"/>
            <a:ext cx="112233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Let’s see about </a:t>
            </a:r>
            <a:r>
              <a:rPr b="1" lang="en-US" sz="2000">
                <a:solidFill>
                  <a:srgbClr val="F20253"/>
                </a:solidFill>
                <a:latin typeface="Courier New"/>
                <a:ea typeface="Courier New"/>
                <a:cs typeface="Courier New"/>
                <a:sym typeface="Courier New"/>
              </a:rPr>
              <a:t>dict.keys()</a:t>
            </a:r>
            <a:endParaRPr b="1" sz="2000">
              <a:solidFill>
                <a:srgbClr val="F20253"/>
              </a:solidFill>
              <a:latin typeface="Courier New"/>
              <a:ea typeface="Courier New"/>
              <a:cs typeface="Courier New"/>
              <a:sym typeface="Courier New"/>
            </a:endParaRPr>
          </a:p>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The met</a:t>
            </a:r>
            <a:r>
              <a:rPr lang="en-US" sz="2000">
                <a:latin typeface="Lato"/>
                <a:ea typeface="Lato"/>
                <a:cs typeface="Lato"/>
                <a:sym typeface="Lato"/>
              </a:rPr>
              <a:t>hod </a:t>
            </a:r>
            <a:r>
              <a:rPr lang="en-US" sz="2000">
                <a:latin typeface="Courier New"/>
                <a:ea typeface="Courier New"/>
                <a:cs typeface="Courier New"/>
                <a:sym typeface="Courier New"/>
              </a:rPr>
              <a:t>keys() </a:t>
            </a:r>
            <a:r>
              <a:rPr b="1" lang="en-US" sz="2000">
                <a:solidFill>
                  <a:srgbClr val="F20253"/>
                </a:solidFill>
                <a:latin typeface="Lato"/>
                <a:ea typeface="Lato"/>
                <a:cs typeface="Lato"/>
                <a:sym typeface="Lato"/>
              </a:rPr>
              <a:t>r</a:t>
            </a:r>
            <a:r>
              <a:rPr b="1" lang="en-US" sz="2000">
                <a:solidFill>
                  <a:srgbClr val="F20253"/>
                </a:solidFill>
                <a:latin typeface="Lato"/>
                <a:ea typeface="Lato"/>
                <a:cs typeface="Lato"/>
                <a:sym typeface="Lato"/>
              </a:rPr>
              <a:t>eturns a list of all the available keys</a:t>
            </a:r>
            <a:r>
              <a:rPr lang="en-US" sz="2000">
                <a:latin typeface="Lato"/>
                <a:ea typeface="Lato"/>
                <a:cs typeface="Lato"/>
                <a:sym typeface="Lato"/>
              </a:rPr>
              <a:t> in the dictionary</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For example,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		Output:</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Similarly, dict.values() returns a list of all the available values, and dict.items() returns a list of key, value pairs.</a:t>
            </a:r>
            <a:endParaRPr sz="2000">
              <a:latin typeface="Lato"/>
              <a:ea typeface="Lato"/>
              <a:cs typeface="Lato"/>
              <a:sym typeface="Lato"/>
            </a:endParaRPr>
          </a:p>
        </p:txBody>
      </p:sp>
      <p:sp>
        <p:nvSpPr>
          <p:cNvPr id="1381" name="Shape 1381"/>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382" name="Shape 1382"/>
          <p:cNvGrpSpPr/>
          <p:nvPr/>
        </p:nvGrpSpPr>
        <p:grpSpPr>
          <a:xfrm>
            <a:off x="858043" y="241509"/>
            <a:ext cx="10470300" cy="730079"/>
            <a:chOff x="1692324" y="483017"/>
            <a:chExt cx="20940600" cy="1460159"/>
          </a:xfrm>
        </p:grpSpPr>
        <p:sp>
          <p:nvSpPr>
            <p:cNvPr id="1383" name="Shape 1383"/>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dict.keys() Method</a:t>
              </a:r>
              <a:endParaRPr b="1" i="0" sz="4400" u="none" cap="none" strike="noStrike">
                <a:solidFill>
                  <a:srgbClr val="17959F"/>
                </a:solidFill>
                <a:latin typeface="Lato"/>
                <a:ea typeface="Lato"/>
                <a:cs typeface="Lato"/>
                <a:sym typeface="Lato"/>
              </a:endParaRPr>
            </a:p>
          </p:txBody>
        </p:sp>
        <p:sp>
          <p:nvSpPr>
            <p:cNvPr id="1384" name="Shape 1384"/>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385" name="Shape 1385"/>
          <p:cNvPicPr preferRelativeResize="0"/>
          <p:nvPr/>
        </p:nvPicPr>
        <p:blipFill rotWithShape="1">
          <a:blip r:embed="rId3">
            <a:alphaModFix/>
          </a:blip>
          <a:srcRect b="43220" l="0" r="0" t="0"/>
          <a:stretch/>
        </p:blipFill>
        <p:spPr>
          <a:xfrm>
            <a:off x="2248438" y="2460199"/>
            <a:ext cx="7715776" cy="1137350"/>
          </a:xfrm>
          <a:prstGeom prst="rect">
            <a:avLst/>
          </a:prstGeom>
          <a:noFill/>
          <a:ln>
            <a:noFill/>
          </a:ln>
        </p:spPr>
      </p:pic>
      <p:pic>
        <p:nvPicPr>
          <p:cNvPr id="1386" name="Shape 1386"/>
          <p:cNvPicPr preferRelativeResize="0"/>
          <p:nvPr/>
        </p:nvPicPr>
        <p:blipFill rotWithShape="1">
          <a:blip r:embed="rId3">
            <a:alphaModFix/>
          </a:blip>
          <a:srcRect b="0" l="0" r="0" t="61291"/>
          <a:stretch/>
        </p:blipFill>
        <p:spPr>
          <a:xfrm>
            <a:off x="2620550" y="4490224"/>
            <a:ext cx="6327425" cy="6358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cxnSp>
        <p:nvCxnSpPr>
          <p:cNvPr id="1392" name="Shape 1392"/>
          <p:cNvCxnSpPr/>
          <p:nvPr/>
        </p:nvCxnSpPr>
        <p:spPr>
          <a:xfrm>
            <a:off x="5805926" y="4129382"/>
            <a:ext cx="596400" cy="0"/>
          </a:xfrm>
          <a:prstGeom prst="straightConnector1">
            <a:avLst/>
          </a:prstGeom>
          <a:noFill/>
          <a:ln cap="flat" cmpd="sng" w="57150">
            <a:solidFill>
              <a:schemeClr val="accent1"/>
            </a:solidFill>
            <a:prstDash val="solid"/>
            <a:miter lim="800000"/>
            <a:headEnd len="sm" w="sm" type="none"/>
            <a:tailEnd len="sm" w="sm" type="none"/>
          </a:ln>
        </p:spPr>
      </p:cxnSp>
      <p:sp>
        <p:nvSpPr>
          <p:cNvPr id="1393" name="Shape 1393"/>
          <p:cNvSpPr txBox="1"/>
          <p:nvPr/>
        </p:nvSpPr>
        <p:spPr>
          <a:xfrm>
            <a:off x="2256900" y="3074200"/>
            <a:ext cx="7678200" cy="73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45469"/>
              </a:buClr>
              <a:buSzPts val="4200"/>
              <a:buFont typeface="Lato Black"/>
              <a:buNone/>
            </a:pPr>
            <a:r>
              <a:rPr b="1" lang="en-US" sz="4200">
                <a:solidFill>
                  <a:srgbClr val="445469"/>
                </a:solidFill>
                <a:latin typeface="Lato Black"/>
                <a:ea typeface="Lato Black"/>
                <a:cs typeface="Lato Black"/>
                <a:sym typeface="Lato Black"/>
              </a:rPr>
              <a:t>Sets</a:t>
            </a:r>
            <a:endParaRPr/>
          </a:p>
        </p:txBody>
      </p:sp>
      <p:grpSp>
        <p:nvGrpSpPr>
          <p:cNvPr id="1394" name="Shape 1394"/>
          <p:cNvGrpSpPr/>
          <p:nvPr/>
        </p:nvGrpSpPr>
        <p:grpSpPr>
          <a:xfrm>
            <a:off x="5521358" y="1570219"/>
            <a:ext cx="1187400" cy="1187400"/>
            <a:chOff x="5521358" y="1570219"/>
            <a:chExt cx="1187400" cy="1187400"/>
          </a:xfrm>
        </p:grpSpPr>
        <p:sp>
          <p:nvSpPr>
            <p:cNvPr id="1395" name="Shape 1395"/>
            <p:cNvSpPr/>
            <p:nvPr/>
          </p:nvSpPr>
          <p:spPr>
            <a:xfrm>
              <a:off x="5521358" y="1570219"/>
              <a:ext cx="1187400" cy="1187400"/>
            </a:xfrm>
            <a:prstGeom prst="diamond">
              <a:avLst/>
            </a:prstGeom>
            <a:noFill/>
            <a:ln cap="flat" cmpd="sng" w="381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Lato Light"/>
                <a:buNone/>
              </a:pPr>
              <a:r>
                <a:t/>
              </a:r>
              <a:endParaRPr b="0" i="0" sz="900" u="none" cap="none" strike="noStrike">
                <a:solidFill>
                  <a:schemeClr val="lt1"/>
                </a:solidFill>
                <a:latin typeface="Lato Light"/>
                <a:ea typeface="Lato Light"/>
                <a:cs typeface="Lato Light"/>
                <a:sym typeface="Lato Light"/>
              </a:endParaRPr>
            </a:p>
          </p:txBody>
        </p:sp>
        <p:sp>
          <p:nvSpPr>
            <p:cNvPr id="1396" name="Shape 1396"/>
            <p:cNvSpPr/>
            <p:nvPr/>
          </p:nvSpPr>
          <p:spPr>
            <a:xfrm>
              <a:off x="5850128" y="1903525"/>
              <a:ext cx="520500" cy="520800"/>
            </a:xfrm>
            <a:custGeom>
              <a:pathLst>
                <a:path extrusionOk="0" h="120000" w="120000">
                  <a:moveTo>
                    <a:pt x="65457" y="57272"/>
                  </a:moveTo>
                  <a:cubicBezTo>
                    <a:pt x="66965" y="57272"/>
                    <a:pt x="68183" y="56055"/>
                    <a:pt x="68183" y="54544"/>
                  </a:cubicBezTo>
                  <a:cubicBezTo>
                    <a:pt x="68183" y="53038"/>
                    <a:pt x="66965" y="51816"/>
                    <a:pt x="65457" y="51816"/>
                  </a:cubicBezTo>
                  <a:cubicBezTo>
                    <a:pt x="63949" y="51816"/>
                    <a:pt x="62725" y="53038"/>
                    <a:pt x="62725" y="54544"/>
                  </a:cubicBezTo>
                  <a:cubicBezTo>
                    <a:pt x="62725" y="56055"/>
                    <a:pt x="63949" y="57272"/>
                    <a:pt x="65457" y="57272"/>
                  </a:cubicBezTo>
                  <a:moveTo>
                    <a:pt x="90019" y="27272"/>
                  </a:moveTo>
                  <a:cubicBezTo>
                    <a:pt x="91528" y="27272"/>
                    <a:pt x="92745" y="28494"/>
                    <a:pt x="92745" y="30000"/>
                  </a:cubicBezTo>
                  <a:cubicBezTo>
                    <a:pt x="92745" y="31511"/>
                    <a:pt x="91528" y="32727"/>
                    <a:pt x="90019" y="32727"/>
                  </a:cubicBezTo>
                  <a:cubicBezTo>
                    <a:pt x="88511" y="32727"/>
                    <a:pt x="87288" y="31511"/>
                    <a:pt x="87288" y="30000"/>
                  </a:cubicBezTo>
                  <a:cubicBezTo>
                    <a:pt x="87288" y="28494"/>
                    <a:pt x="88511" y="27272"/>
                    <a:pt x="90019" y="27272"/>
                  </a:cubicBezTo>
                  <a:moveTo>
                    <a:pt x="90019" y="38183"/>
                  </a:moveTo>
                  <a:cubicBezTo>
                    <a:pt x="94538" y="38183"/>
                    <a:pt x="98203" y="34516"/>
                    <a:pt x="98203" y="30000"/>
                  </a:cubicBezTo>
                  <a:cubicBezTo>
                    <a:pt x="98203" y="25483"/>
                    <a:pt x="94538" y="21822"/>
                    <a:pt x="90019" y="21822"/>
                  </a:cubicBezTo>
                  <a:cubicBezTo>
                    <a:pt x="85495" y="21822"/>
                    <a:pt x="81830" y="25483"/>
                    <a:pt x="81830" y="30000"/>
                  </a:cubicBezTo>
                  <a:cubicBezTo>
                    <a:pt x="81830" y="34516"/>
                    <a:pt x="85495" y="38183"/>
                    <a:pt x="90019" y="38183"/>
                  </a:cubicBezTo>
                  <a:moveTo>
                    <a:pt x="73646" y="65455"/>
                  </a:moveTo>
                  <a:cubicBezTo>
                    <a:pt x="75155" y="65455"/>
                    <a:pt x="76372" y="64233"/>
                    <a:pt x="76372" y="62727"/>
                  </a:cubicBezTo>
                  <a:cubicBezTo>
                    <a:pt x="76372" y="61222"/>
                    <a:pt x="75155" y="60000"/>
                    <a:pt x="73646" y="60000"/>
                  </a:cubicBezTo>
                  <a:cubicBezTo>
                    <a:pt x="72133" y="60000"/>
                    <a:pt x="70915" y="61222"/>
                    <a:pt x="70915" y="62727"/>
                  </a:cubicBezTo>
                  <a:cubicBezTo>
                    <a:pt x="70915" y="64233"/>
                    <a:pt x="72133" y="65455"/>
                    <a:pt x="73646" y="65455"/>
                  </a:cubicBezTo>
                  <a:moveTo>
                    <a:pt x="57268" y="43638"/>
                  </a:moveTo>
                  <a:cubicBezTo>
                    <a:pt x="55760" y="43638"/>
                    <a:pt x="54542" y="44855"/>
                    <a:pt x="54542" y="46366"/>
                  </a:cubicBezTo>
                  <a:cubicBezTo>
                    <a:pt x="54542" y="47872"/>
                    <a:pt x="55760" y="49088"/>
                    <a:pt x="57268" y="49088"/>
                  </a:cubicBezTo>
                  <a:cubicBezTo>
                    <a:pt x="58776" y="49088"/>
                    <a:pt x="59999" y="47872"/>
                    <a:pt x="59999" y="46366"/>
                  </a:cubicBezTo>
                  <a:cubicBezTo>
                    <a:pt x="59999" y="44855"/>
                    <a:pt x="58776" y="43638"/>
                    <a:pt x="57268" y="43638"/>
                  </a:cubicBezTo>
                  <a:moveTo>
                    <a:pt x="9777" y="110233"/>
                  </a:moveTo>
                  <a:lnTo>
                    <a:pt x="19639" y="85511"/>
                  </a:lnTo>
                  <a:cubicBezTo>
                    <a:pt x="20965" y="87966"/>
                    <a:pt x="22610" y="90294"/>
                    <a:pt x="24539" y="92455"/>
                  </a:cubicBezTo>
                  <a:cubicBezTo>
                    <a:pt x="27453" y="95722"/>
                    <a:pt x="30833" y="98394"/>
                    <a:pt x="34493" y="100377"/>
                  </a:cubicBezTo>
                  <a:cubicBezTo>
                    <a:pt x="34493" y="100377"/>
                    <a:pt x="9777" y="110233"/>
                    <a:pt x="9777" y="110233"/>
                  </a:cubicBezTo>
                  <a:close/>
                  <a:moveTo>
                    <a:pt x="21153" y="67000"/>
                  </a:moveTo>
                  <a:lnTo>
                    <a:pt x="0" y="120000"/>
                  </a:lnTo>
                  <a:lnTo>
                    <a:pt x="53034" y="98861"/>
                  </a:lnTo>
                  <a:cubicBezTo>
                    <a:pt x="52089" y="98972"/>
                    <a:pt x="51144" y="99022"/>
                    <a:pt x="50205" y="99022"/>
                  </a:cubicBezTo>
                  <a:cubicBezTo>
                    <a:pt x="33980" y="99022"/>
                    <a:pt x="19286" y="83344"/>
                    <a:pt x="21153" y="67000"/>
                  </a:cubicBezTo>
                  <a:moveTo>
                    <a:pt x="91710" y="59205"/>
                  </a:moveTo>
                  <a:cubicBezTo>
                    <a:pt x="90628" y="60283"/>
                    <a:pt x="88932" y="62061"/>
                    <a:pt x="86958" y="64122"/>
                  </a:cubicBezTo>
                  <a:cubicBezTo>
                    <a:pt x="83441" y="67800"/>
                    <a:pt x="78034" y="73450"/>
                    <a:pt x="74819" y="76405"/>
                  </a:cubicBezTo>
                  <a:lnTo>
                    <a:pt x="43621" y="45227"/>
                  </a:lnTo>
                  <a:cubicBezTo>
                    <a:pt x="46580" y="42016"/>
                    <a:pt x="52237" y="36611"/>
                    <a:pt x="55913" y="33100"/>
                  </a:cubicBezTo>
                  <a:cubicBezTo>
                    <a:pt x="57979" y="31127"/>
                    <a:pt x="59755" y="29433"/>
                    <a:pt x="60836" y="28350"/>
                  </a:cubicBezTo>
                  <a:cubicBezTo>
                    <a:pt x="75598" y="13594"/>
                    <a:pt x="103979" y="5516"/>
                    <a:pt x="114593" y="5455"/>
                  </a:cubicBezTo>
                  <a:cubicBezTo>
                    <a:pt x="114570" y="14288"/>
                    <a:pt x="107127" y="43800"/>
                    <a:pt x="91710" y="59205"/>
                  </a:cubicBezTo>
                  <a:moveTo>
                    <a:pt x="71006" y="80905"/>
                  </a:moveTo>
                  <a:cubicBezTo>
                    <a:pt x="69014" y="88183"/>
                    <a:pt x="66385" y="94844"/>
                    <a:pt x="63477" y="100194"/>
                  </a:cubicBezTo>
                  <a:cubicBezTo>
                    <a:pt x="62276" y="96966"/>
                    <a:pt x="60563" y="93322"/>
                    <a:pt x="58127" y="89500"/>
                  </a:cubicBezTo>
                  <a:cubicBezTo>
                    <a:pt x="57108" y="87905"/>
                    <a:pt x="55361" y="86977"/>
                    <a:pt x="53523" y="86977"/>
                  </a:cubicBezTo>
                  <a:cubicBezTo>
                    <a:pt x="53091" y="86977"/>
                    <a:pt x="52652" y="87027"/>
                    <a:pt x="52220" y="87133"/>
                  </a:cubicBezTo>
                  <a:cubicBezTo>
                    <a:pt x="51161" y="87394"/>
                    <a:pt x="50074" y="87527"/>
                    <a:pt x="48999" y="87527"/>
                  </a:cubicBezTo>
                  <a:cubicBezTo>
                    <a:pt x="44987" y="87527"/>
                    <a:pt x="41071" y="85733"/>
                    <a:pt x="37679" y="82344"/>
                  </a:cubicBezTo>
                  <a:cubicBezTo>
                    <a:pt x="33354" y="78022"/>
                    <a:pt x="31647" y="72855"/>
                    <a:pt x="32888" y="67811"/>
                  </a:cubicBezTo>
                  <a:cubicBezTo>
                    <a:pt x="33445" y="65538"/>
                    <a:pt x="32489" y="63166"/>
                    <a:pt x="30520" y="61911"/>
                  </a:cubicBezTo>
                  <a:cubicBezTo>
                    <a:pt x="26690" y="59477"/>
                    <a:pt x="23048" y="57766"/>
                    <a:pt x="19815" y="56572"/>
                  </a:cubicBezTo>
                  <a:cubicBezTo>
                    <a:pt x="25171" y="53655"/>
                    <a:pt x="31835" y="51033"/>
                    <a:pt x="39119" y="49038"/>
                  </a:cubicBezTo>
                  <a:cubicBezTo>
                    <a:pt x="39267" y="49000"/>
                    <a:pt x="39387" y="48905"/>
                    <a:pt x="39529" y="48850"/>
                  </a:cubicBezTo>
                  <a:lnTo>
                    <a:pt x="71194" y="80500"/>
                  </a:lnTo>
                  <a:cubicBezTo>
                    <a:pt x="71142" y="80638"/>
                    <a:pt x="71046" y="80755"/>
                    <a:pt x="71006" y="80905"/>
                  </a:cubicBezTo>
                  <a:moveTo>
                    <a:pt x="119066" y="927"/>
                  </a:moveTo>
                  <a:cubicBezTo>
                    <a:pt x="118446" y="305"/>
                    <a:pt x="116921" y="0"/>
                    <a:pt x="114713" y="0"/>
                  </a:cubicBezTo>
                  <a:cubicBezTo>
                    <a:pt x="103183" y="0"/>
                    <a:pt x="73083" y="8394"/>
                    <a:pt x="56978" y="24494"/>
                  </a:cubicBezTo>
                  <a:cubicBezTo>
                    <a:pt x="53182" y="28288"/>
                    <a:pt x="40599" y="39861"/>
                    <a:pt x="37679" y="43777"/>
                  </a:cubicBezTo>
                  <a:cubicBezTo>
                    <a:pt x="28232" y="46366"/>
                    <a:pt x="14477" y="51538"/>
                    <a:pt x="6806" y="59205"/>
                  </a:cubicBezTo>
                  <a:cubicBezTo>
                    <a:pt x="6806" y="59205"/>
                    <a:pt x="16168" y="59238"/>
                    <a:pt x="27589" y="66511"/>
                  </a:cubicBezTo>
                  <a:cubicBezTo>
                    <a:pt x="25928" y="73277"/>
                    <a:pt x="28033" y="80416"/>
                    <a:pt x="33821" y="86200"/>
                  </a:cubicBezTo>
                  <a:cubicBezTo>
                    <a:pt x="38328" y="90705"/>
                    <a:pt x="43661" y="92983"/>
                    <a:pt x="48999" y="92983"/>
                  </a:cubicBezTo>
                  <a:cubicBezTo>
                    <a:pt x="50513" y="92983"/>
                    <a:pt x="52026" y="92800"/>
                    <a:pt x="53523" y="92427"/>
                  </a:cubicBezTo>
                  <a:cubicBezTo>
                    <a:pt x="60796" y="103844"/>
                    <a:pt x="60836" y="113200"/>
                    <a:pt x="60836" y="113200"/>
                  </a:cubicBezTo>
                  <a:cubicBezTo>
                    <a:pt x="68508" y="105533"/>
                    <a:pt x="73686" y="91783"/>
                    <a:pt x="76270" y="82344"/>
                  </a:cubicBezTo>
                  <a:cubicBezTo>
                    <a:pt x="80191" y="79427"/>
                    <a:pt x="91772" y="66855"/>
                    <a:pt x="95568" y="63061"/>
                  </a:cubicBezTo>
                  <a:cubicBezTo>
                    <a:pt x="114752" y="43888"/>
                    <a:pt x="122925" y="4783"/>
                    <a:pt x="119066" y="927"/>
                  </a:cubicBezTo>
                </a:path>
              </a:pathLst>
            </a:custGeom>
            <a:solidFill>
              <a:schemeClr val="accent1"/>
            </a:solidFill>
            <a:ln>
              <a:noFill/>
            </a:ln>
          </p:spPr>
          <p:txBody>
            <a:bodyPr anchorCtr="0" anchor="ctr" bIns="19025" lIns="19025" spcFirstLastPara="1" rIns="19025" wrap="square" tIns="19025">
              <a:noAutofit/>
            </a:bodyPr>
            <a:lstStyle/>
            <a:p>
              <a:pPr indent="0" lvl="0" marL="0" marR="0" rtl="0" algn="l">
                <a:spcBef>
                  <a:spcPts val="0"/>
                </a:spcBef>
                <a:spcAft>
                  <a:spcPts val="0"/>
                </a:spcAft>
                <a:buClr>
                  <a:schemeClr val="dk1"/>
                </a:buClr>
                <a:buSzPts val="1499"/>
                <a:buFont typeface="Lato Light"/>
                <a:buNone/>
              </a:pPr>
              <a:r>
                <a:t/>
              </a:r>
              <a:endParaRPr b="0" i="0" sz="1499" u="none" cap="none" strike="noStrike">
                <a:solidFill>
                  <a:schemeClr val="dk1"/>
                </a:solidFill>
                <a:latin typeface="Lato Light"/>
                <a:ea typeface="Lato Light"/>
                <a:cs typeface="Lato Light"/>
                <a:sym typeface="Lato Light"/>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0" name="Shape 1400"/>
        <p:cNvGrpSpPr/>
        <p:nvPr/>
      </p:nvGrpSpPr>
      <p:grpSpPr>
        <a:xfrm>
          <a:off x="0" y="0"/>
          <a:ext cx="0" cy="0"/>
          <a:chOff x="0" y="0"/>
          <a:chExt cx="0" cy="0"/>
        </a:xfrm>
      </p:grpSpPr>
      <p:sp>
        <p:nvSpPr>
          <p:cNvPr id="1401" name="Shape 1401"/>
          <p:cNvSpPr txBox="1"/>
          <p:nvPr/>
        </p:nvSpPr>
        <p:spPr>
          <a:xfrm>
            <a:off x="494675" y="1821200"/>
            <a:ext cx="8859900" cy="4158300"/>
          </a:xfrm>
          <a:prstGeom prst="rect">
            <a:avLst/>
          </a:prstGeom>
          <a:noFill/>
          <a:ln>
            <a:noFill/>
          </a:ln>
        </p:spPr>
        <p:txBody>
          <a:bodyPr anchorCtr="0" anchor="t" bIns="45700" lIns="91400" spcFirstLastPara="1" rIns="91400" wrap="square" tIns="45700">
            <a:noAutofit/>
          </a:bodyPr>
          <a:lstStyle/>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Mathematically a set is </a:t>
            </a:r>
            <a:r>
              <a:rPr b="1" lang="en-US" sz="2000">
                <a:solidFill>
                  <a:srgbClr val="F20253"/>
                </a:solidFill>
                <a:latin typeface="Lato"/>
                <a:ea typeface="Lato"/>
                <a:cs typeface="Lato"/>
                <a:sym typeface="Lato"/>
              </a:rPr>
              <a:t>a collection of items not in any particular order</a:t>
            </a:r>
            <a:r>
              <a:rPr lang="en-US" sz="2000">
                <a:latin typeface="Lato"/>
                <a:ea typeface="Lato"/>
                <a:cs typeface="Lato"/>
                <a:sym typeface="Lato"/>
              </a:rPr>
              <a:t>. </a:t>
            </a:r>
            <a:r>
              <a:rPr b="1" lang="en-US" sz="2000">
                <a:solidFill>
                  <a:srgbClr val="F20253"/>
                </a:solidFill>
                <a:latin typeface="Courier New"/>
                <a:ea typeface="Courier New"/>
                <a:cs typeface="Courier New"/>
                <a:sym typeface="Courier New"/>
              </a:rPr>
              <a:t>A Python set</a:t>
            </a:r>
            <a:r>
              <a:rPr lang="en-US" sz="2000">
                <a:latin typeface="Lato"/>
                <a:ea typeface="Lato"/>
                <a:cs typeface="Lato"/>
                <a:sym typeface="Lato"/>
              </a:rPr>
              <a:t> is similar to this mathematical definition with below additional conditions.</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355600" lvl="0" marL="914400" marR="0" rtl="0" algn="l">
              <a:lnSpc>
                <a:spcPct val="150000"/>
              </a:lnSpc>
              <a:spcBef>
                <a:spcPts val="0"/>
              </a:spcBef>
              <a:spcAft>
                <a:spcPts val="0"/>
              </a:spcAft>
              <a:buSzPts val="2000"/>
              <a:buFont typeface="Lato"/>
              <a:buChar char="●"/>
            </a:pPr>
            <a:r>
              <a:rPr lang="en-US" sz="2000">
                <a:latin typeface="Lato"/>
                <a:ea typeface="Lato"/>
                <a:cs typeface="Lato"/>
                <a:sym typeface="Lato"/>
              </a:rPr>
              <a:t>The </a:t>
            </a:r>
            <a:r>
              <a:rPr b="1" lang="en-US" sz="2000">
                <a:solidFill>
                  <a:srgbClr val="008080"/>
                </a:solidFill>
                <a:latin typeface="Lato"/>
                <a:ea typeface="Lato"/>
                <a:cs typeface="Lato"/>
                <a:sym typeface="Lato"/>
              </a:rPr>
              <a:t>elements in the set cannot be duplicates</a:t>
            </a:r>
            <a:r>
              <a:rPr lang="en-US" sz="2000">
                <a:latin typeface="Lato"/>
                <a:ea typeface="Lato"/>
                <a:cs typeface="Lato"/>
                <a:sym typeface="Lato"/>
              </a:rPr>
              <a:t>.</a:t>
            </a:r>
            <a:endParaRPr sz="2000">
              <a:latin typeface="Lato"/>
              <a:ea typeface="Lato"/>
              <a:cs typeface="Lato"/>
              <a:sym typeface="Lato"/>
            </a:endParaRPr>
          </a:p>
          <a:p>
            <a:pPr indent="-355600" lvl="0" marL="914400" marR="0" rtl="0" algn="l">
              <a:lnSpc>
                <a:spcPct val="150000"/>
              </a:lnSpc>
              <a:spcBef>
                <a:spcPts val="0"/>
              </a:spcBef>
              <a:spcAft>
                <a:spcPts val="0"/>
              </a:spcAft>
              <a:buSzPts val="2000"/>
              <a:buFont typeface="Lato"/>
              <a:buChar char="●"/>
            </a:pPr>
            <a:r>
              <a:rPr lang="en-US" sz="2000">
                <a:latin typeface="Lato"/>
                <a:ea typeface="Lato"/>
                <a:cs typeface="Lato"/>
                <a:sym typeface="Lato"/>
              </a:rPr>
              <a:t>The </a:t>
            </a:r>
            <a:r>
              <a:rPr b="1" lang="en-US" sz="2000">
                <a:solidFill>
                  <a:srgbClr val="008080"/>
                </a:solidFill>
                <a:latin typeface="Lato"/>
                <a:ea typeface="Lato"/>
                <a:cs typeface="Lato"/>
                <a:sym typeface="Lato"/>
              </a:rPr>
              <a:t>elements in the set are immutable</a:t>
            </a:r>
            <a:r>
              <a:rPr lang="en-US" sz="2000">
                <a:latin typeface="Lato"/>
                <a:ea typeface="Lato"/>
                <a:cs typeface="Lato"/>
                <a:sym typeface="Lato"/>
              </a:rPr>
              <a:t>(cannot be modified) but the set as a whole is mutable.</a:t>
            </a:r>
            <a:endParaRPr sz="2000">
              <a:latin typeface="Lato"/>
              <a:ea typeface="Lato"/>
              <a:cs typeface="Lato"/>
              <a:sym typeface="Lato"/>
            </a:endParaRPr>
          </a:p>
          <a:p>
            <a:pPr indent="-355600" lvl="0" marL="914400" marR="0" rtl="0" algn="l">
              <a:lnSpc>
                <a:spcPct val="150000"/>
              </a:lnSpc>
              <a:spcBef>
                <a:spcPts val="0"/>
              </a:spcBef>
              <a:spcAft>
                <a:spcPts val="0"/>
              </a:spcAft>
              <a:buSzPts val="2000"/>
              <a:buFont typeface="Lato"/>
              <a:buChar char="●"/>
            </a:pPr>
            <a:r>
              <a:rPr lang="en-US" sz="2000">
                <a:latin typeface="Lato"/>
                <a:ea typeface="Lato"/>
                <a:cs typeface="Lato"/>
                <a:sym typeface="Lato"/>
              </a:rPr>
              <a:t>There is </a:t>
            </a:r>
            <a:r>
              <a:rPr b="1" lang="en-US" sz="2000">
                <a:solidFill>
                  <a:srgbClr val="008080"/>
                </a:solidFill>
                <a:latin typeface="Lato"/>
                <a:ea typeface="Lato"/>
                <a:cs typeface="Lato"/>
                <a:sym typeface="Lato"/>
              </a:rPr>
              <a:t>no index attached to any element</a:t>
            </a:r>
            <a:r>
              <a:rPr lang="en-US" sz="2000">
                <a:latin typeface="Lato"/>
                <a:ea typeface="Lato"/>
                <a:cs typeface="Lato"/>
                <a:sym typeface="Lato"/>
              </a:rPr>
              <a:t> in a python set. So they do not support any indexing or slicing operation.</a:t>
            </a:r>
            <a:endParaRPr sz="2000">
              <a:latin typeface="Lato"/>
              <a:ea typeface="Lato"/>
              <a:cs typeface="Lato"/>
              <a:sym typeface="Lato"/>
            </a:endParaRPr>
          </a:p>
        </p:txBody>
      </p:sp>
      <p:sp>
        <p:nvSpPr>
          <p:cNvPr id="1402" name="Shape 140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403" name="Shape 1403"/>
          <p:cNvGrpSpPr/>
          <p:nvPr/>
        </p:nvGrpSpPr>
        <p:grpSpPr>
          <a:xfrm>
            <a:off x="858043" y="241509"/>
            <a:ext cx="10470300" cy="730079"/>
            <a:chOff x="1692324" y="483017"/>
            <a:chExt cx="20940600" cy="1460159"/>
          </a:xfrm>
        </p:grpSpPr>
        <p:sp>
          <p:nvSpPr>
            <p:cNvPr id="1404" name="Shape 140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Sets</a:t>
              </a:r>
              <a:endParaRPr b="1" i="0" sz="4400" u="none" cap="none" strike="noStrike">
                <a:solidFill>
                  <a:srgbClr val="17959F"/>
                </a:solidFill>
                <a:latin typeface="Lato"/>
                <a:ea typeface="Lato"/>
                <a:cs typeface="Lato"/>
                <a:sym typeface="Lato"/>
              </a:endParaRPr>
            </a:p>
          </p:txBody>
        </p:sp>
        <p:sp>
          <p:nvSpPr>
            <p:cNvPr id="1405" name="Shape 140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406" name="Shape 1406"/>
          <p:cNvPicPr preferRelativeResize="0"/>
          <p:nvPr/>
        </p:nvPicPr>
        <p:blipFill>
          <a:blip r:embed="rId3">
            <a:alphaModFix/>
          </a:blip>
          <a:stretch>
            <a:fillRect/>
          </a:stretch>
        </p:blipFill>
        <p:spPr>
          <a:xfrm>
            <a:off x="9953900" y="4299376"/>
            <a:ext cx="2095500" cy="24098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0" name="Shape 1410"/>
        <p:cNvGrpSpPr/>
        <p:nvPr/>
      </p:nvGrpSpPr>
      <p:grpSpPr>
        <a:xfrm>
          <a:off x="0" y="0"/>
          <a:ext cx="0" cy="0"/>
          <a:chOff x="0" y="0"/>
          <a:chExt cx="0" cy="0"/>
        </a:xfrm>
      </p:grpSpPr>
      <p:sp>
        <p:nvSpPr>
          <p:cNvPr id="1411" name="Shape 1411"/>
          <p:cNvSpPr txBox="1"/>
          <p:nvPr/>
        </p:nvSpPr>
        <p:spPr>
          <a:xfrm>
            <a:off x="494677" y="2354600"/>
            <a:ext cx="7842900" cy="1477200"/>
          </a:xfrm>
          <a:prstGeom prst="rect">
            <a:avLst/>
          </a:prstGeom>
          <a:noFill/>
          <a:ln>
            <a:noFill/>
          </a:ln>
        </p:spPr>
        <p:txBody>
          <a:bodyPr anchorCtr="0" anchor="t" bIns="45700" lIns="91400" spcFirstLastPara="1" rIns="91400" wrap="square" tIns="45700">
            <a:noAutofit/>
          </a:bodyPr>
          <a:lstStyle/>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The sets in python are typically used for mathematical operations like </a:t>
            </a:r>
            <a:r>
              <a:rPr b="1" lang="en-US" sz="2000">
                <a:solidFill>
                  <a:srgbClr val="F20253"/>
                </a:solidFill>
                <a:latin typeface="Lato"/>
                <a:ea typeface="Lato"/>
                <a:cs typeface="Lato"/>
                <a:sym typeface="Lato"/>
              </a:rPr>
              <a:t>union, intersection, difference and complement</a:t>
            </a:r>
            <a:r>
              <a:rPr lang="en-US" sz="2000">
                <a:latin typeface="Lato"/>
                <a:ea typeface="Lato"/>
                <a:cs typeface="Lato"/>
                <a:sym typeface="Lato"/>
              </a:rPr>
              <a:t> etc. </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We can create a set, access it’s elements and carry out these mathematical operations as shown further.</a:t>
            </a:r>
            <a:endParaRPr sz="2000">
              <a:latin typeface="Lato"/>
              <a:ea typeface="Lato"/>
              <a:cs typeface="Lato"/>
              <a:sym typeface="Lato"/>
            </a:endParaRPr>
          </a:p>
        </p:txBody>
      </p:sp>
      <p:sp>
        <p:nvSpPr>
          <p:cNvPr id="1412" name="Shape 141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413" name="Shape 1413"/>
          <p:cNvGrpSpPr/>
          <p:nvPr/>
        </p:nvGrpSpPr>
        <p:grpSpPr>
          <a:xfrm>
            <a:off x="858043" y="241509"/>
            <a:ext cx="10470300" cy="730079"/>
            <a:chOff x="1692324" y="483017"/>
            <a:chExt cx="20940600" cy="1460159"/>
          </a:xfrm>
        </p:grpSpPr>
        <p:sp>
          <p:nvSpPr>
            <p:cNvPr id="1414" name="Shape 141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Set Operations</a:t>
              </a:r>
              <a:endParaRPr b="1" i="0" sz="4400" u="none" cap="none" strike="noStrike">
                <a:solidFill>
                  <a:srgbClr val="17959F"/>
                </a:solidFill>
                <a:latin typeface="Lato"/>
                <a:ea typeface="Lato"/>
                <a:cs typeface="Lato"/>
                <a:sym typeface="Lato"/>
              </a:endParaRPr>
            </a:p>
          </p:txBody>
        </p:sp>
        <p:sp>
          <p:nvSpPr>
            <p:cNvPr id="1415" name="Shape 141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416" name="Shape 1416"/>
          <p:cNvPicPr preferRelativeResize="0"/>
          <p:nvPr/>
        </p:nvPicPr>
        <p:blipFill>
          <a:blip r:embed="rId3">
            <a:alphaModFix/>
          </a:blip>
          <a:stretch>
            <a:fillRect/>
          </a:stretch>
        </p:blipFill>
        <p:spPr>
          <a:xfrm>
            <a:off x="9953900" y="4299376"/>
            <a:ext cx="2095500" cy="24098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0" name="Shape 1420"/>
        <p:cNvGrpSpPr/>
        <p:nvPr/>
      </p:nvGrpSpPr>
      <p:grpSpPr>
        <a:xfrm>
          <a:off x="0" y="0"/>
          <a:ext cx="0" cy="0"/>
          <a:chOff x="0" y="0"/>
          <a:chExt cx="0" cy="0"/>
        </a:xfrm>
      </p:grpSpPr>
      <p:sp>
        <p:nvSpPr>
          <p:cNvPr id="1421" name="Shape 1421"/>
          <p:cNvSpPr txBox="1"/>
          <p:nvPr/>
        </p:nvSpPr>
        <p:spPr>
          <a:xfrm>
            <a:off x="418475" y="1745000"/>
            <a:ext cx="113625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None/>
            </a:pPr>
            <a:r>
              <a:rPr lang="en-US" sz="2000">
                <a:latin typeface="Lato"/>
                <a:ea typeface="Lato"/>
                <a:cs typeface="Lato"/>
                <a:sym typeface="Lato"/>
              </a:rPr>
              <a:t>A set is created by using the </a:t>
            </a:r>
            <a:r>
              <a:rPr b="1" lang="en-US" sz="2000">
                <a:solidFill>
                  <a:srgbClr val="F20253"/>
                </a:solidFill>
                <a:latin typeface="Courier New"/>
                <a:ea typeface="Courier New"/>
                <a:cs typeface="Courier New"/>
                <a:sym typeface="Courier New"/>
              </a:rPr>
              <a:t>set()</a:t>
            </a:r>
            <a:r>
              <a:rPr lang="en-US" sz="2000">
                <a:latin typeface="Lato"/>
                <a:ea typeface="Lato"/>
                <a:cs typeface="Lato"/>
                <a:sym typeface="Lato"/>
              </a:rPr>
              <a:t> function or </a:t>
            </a:r>
            <a:r>
              <a:rPr b="1" lang="en-US" sz="2000">
                <a:solidFill>
                  <a:srgbClr val="F20253"/>
                </a:solidFill>
                <a:latin typeface="Lato"/>
                <a:ea typeface="Lato"/>
                <a:cs typeface="Lato"/>
                <a:sym typeface="Lato"/>
              </a:rPr>
              <a:t>placing all the elements within a pair of curly braces</a:t>
            </a:r>
            <a:r>
              <a:rPr lang="en-US" sz="2000">
                <a:latin typeface="Lato"/>
                <a:ea typeface="Lato"/>
                <a:cs typeface="Lato"/>
                <a:sym typeface="Lato"/>
              </a:rPr>
              <a:t>.</a:t>
            </a:r>
            <a:endParaRPr sz="2000">
              <a:latin typeface="Lato"/>
              <a:ea typeface="Lato"/>
              <a:cs typeface="Lato"/>
              <a:sym typeface="Lato"/>
            </a:endParaRPr>
          </a:p>
          <a:p>
            <a:pPr indent="0" lvl="0" marL="0" marR="0" rtl="0" algn="l">
              <a:lnSpc>
                <a:spcPct val="150000"/>
              </a:lnSpc>
              <a:spcBef>
                <a:spcPts val="0"/>
              </a:spcBef>
              <a:spcAft>
                <a:spcPts val="0"/>
              </a:spcAft>
              <a:buNone/>
            </a:pPr>
            <a:r>
              <a:rPr lang="en-US" sz="2000">
                <a:latin typeface="Lato"/>
                <a:ea typeface="Lato"/>
                <a:cs typeface="Lato"/>
                <a:sym typeface="Lato"/>
              </a:rPr>
              <a:t>	Code:</a:t>
            </a:r>
            <a:endParaRPr sz="2000">
              <a:latin typeface="Lato"/>
              <a:ea typeface="Lato"/>
              <a:cs typeface="Lato"/>
              <a:sym typeface="Lato"/>
            </a:endParaRPr>
          </a:p>
          <a:p>
            <a:pPr indent="0" lvl="0" marL="0" marR="0" rtl="0" algn="l">
              <a:lnSpc>
                <a:spcPct val="150000"/>
              </a:lnSpc>
              <a:spcBef>
                <a:spcPts val="0"/>
              </a:spcBef>
              <a:spcAft>
                <a:spcPts val="0"/>
              </a:spcAft>
              <a:buNone/>
            </a:pPr>
            <a:r>
              <a:t/>
            </a:r>
            <a:endParaRPr sz="2000">
              <a:latin typeface="Lato"/>
              <a:ea typeface="Lato"/>
              <a:cs typeface="Lato"/>
              <a:sym typeface="Lato"/>
            </a:endParaRPr>
          </a:p>
          <a:p>
            <a:pPr indent="0" lvl="0" marL="0" marR="0" rtl="0" algn="l">
              <a:lnSpc>
                <a:spcPct val="150000"/>
              </a:lnSpc>
              <a:spcBef>
                <a:spcPts val="0"/>
              </a:spcBef>
              <a:spcAft>
                <a:spcPts val="0"/>
              </a:spcAft>
              <a:buNone/>
            </a:pPr>
            <a:r>
              <a:t/>
            </a:r>
            <a:endParaRPr sz="2000">
              <a:latin typeface="Lato"/>
              <a:ea typeface="Lato"/>
              <a:cs typeface="Lato"/>
              <a:sym typeface="Lato"/>
            </a:endParaRPr>
          </a:p>
          <a:p>
            <a:pPr indent="0" lvl="0" marL="0" marR="0" rtl="0" algn="l">
              <a:lnSpc>
                <a:spcPct val="150000"/>
              </a:lnSpc>
              <a:spcBef>
                <a:spcPts val="0"/>
              </a:spcBef>
              <a:spcAft>
                <a:spcPts val="0"/>
              </a:spcAft>
              <a:buNone/>
            </a:pPr>
            <a:r>
              <a:t/>
            </a:r>
            <a:endParaRPr sz="2000">
              <a:latin typeface="Lato"/>
              <a:ea typeface="Lato"/>
              <a:cs typeface="Lato"/>
              <a:sym typeface="Lato"/>
            </a:endParaRPr>
          </a:p>
          <a:p>
            <a:pPr indent="0" lvl="0" marL="0" marR="0" rtl="0" algn="l">
              <a:lnSpc>
                <a:spcPct val="150000"/>
              </a:lnSpc>
              <a:spcBef>
                <a:spcPts val="0"/>
              </a:spcBef>
              <a:spcAft>
                <a:spcPts val="0"/>
              </a:spcAft>
              <a:buNone/>
            </a:pPr>
            <a:r>
              <a:t/>
            </a:r>
            <a:endParaRPr sz="2000">
              <a:latin typeface="Lato"/>
              <a:ea typeface="Lato"/>
              <a:cs typeface="Lato"/>
              <a:sym typeface="Lato"/>
            </a:endParaRPr>
          </a:p>
          <a:p>
            <a:pPr indent="0" lvl="0" marL="0" marR="0" rtl="0" algn="l">
              <a:lnSpc>
                <a:spcPct val="150000"/>
              </a:lnSpc>
              <a:spcBef>
                <a:spcPts val="0"/>
              </a:spcBef>
              <a:spcAft>
                <a:spcPts val="0"/>
              </a:spcAft>
              <a:buNone/>
            </a:pPr>
            <a:r>
              <a:t/>
            </a:r>
            <a:endParaRPr sz="2000">
              <a:latin typeface="Lato"/>
              <a:ea typeface="Lato"/>
              <a:cs typeface="Lato"/>
              <a:sym typeface="Lato"/>
            </a:endParaRPr>
          </a:p>
          <a:p>
            <a:pPr indent="0" lvl="0" marL="0" marR="0" rtl="0" algn="l">
              <a:lnSpc>
                <a:spcPct val="150000"/>
              </a:lnSpc>
              <a:spcBef>
                <a:spcPts val="0"/>
              </a:spcBef>
              <a:spcAft>
                <a:spcPts val="0"/>
              </a:spcAft>
              <a:buNone/>
            </a:pPr>
            <a:r>
              <a:rPr lang="en-US" sz="2000">
                <a:latin typeface="Lato"/>
                <a:ea typeface="Lato"/>
                <a:cs typeface="Lato"/>
                <a:sym typeface="Lato"/>
              </a:rPr>
              <a:t>	Output:</a:t>
            </a:r>
            <a:endParaRPr sz="2000">
              <a:latin typeface="Lato"/>
              <a:ea typeface="Lato"/>
              <a:cs typeface="Lato"/>
              <a:sym typeface="Lato"/>
            </a:endParaRPr>
          </a:p>
        </p:txBody>
      </p:sp>
      <p:sp>
        <p:nvSpPr>
          <p:cNvPr id="1422" name="Shape 142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423" name="Shape 1423"/>
          <p:cNvGrpSpPr/>
          <p:nvPr/>
        </p:nvGrpSpPr>
        <p:grpSpPr>
          <a:xfrm>
            <a:off x="858043" y="241509"/>
            <a:ext cx="10470300" cy="730079"/>
            <a:chOff x="1692324" y="483017"/>
            <a:chExt cx="20940600" cy="1460159"/>
          </a:xfrm>
        </p:grpSpPr>
        <p:sp>
          <p:nvSpPr>
            <p:cNvPr id="1424" name="Shape 142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Creating a Set</a:t>
              </a:r>
              <a:endParaRPr b="1" i="0" sz="4400" u="none" cap="none" strike="noStrike">
                <a:solidFill>
                  <a:srgbClr val="17959F"/>
                </a:solidFill>
                <a:latin typeface="Lato"/>
                <a:ea typeface="Lato"/>
                <a:cs typeface="Lato"/>
                <a:sym typeface="Lato"/>
              </a:endParaRPr>
            </a:p>
          </p:txBody>
        </p:sp>
        <p:sp>
          <p:nvSpPr>
            <p:cNvPr id="1425" name="Shape 142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426" name="Shape 1426"/>
          <p:cNvPicPr preferRelativeResize="0"/>
          <p:nvPr/>
        </p:nvPicPr>
        <p:blipFill rotWithShape="1">
          <a:blip r:embed="rId3">
            <a:alphaModFix/>
          </a:blip>
          <a:srcRect b="36676" l="0" r="0" t="0"/>
          <a:stretch/>
        </p:blipFill>
        <p:spPr>
          <a:xfrm>
            <a:off x="1873350" y="2576750"/>
            <a:ext cx="8465950" cy="1995750"/>
          </a:xfrm>
          <a:prstGeom prst="rect">
            <a:avLst/>
          </a:prstGeom>
          <a:noFill/>
          <a:ln>
            <a:noFill/>
          </a:ln>
        </p:spPr>
      </p:pic>
      <p:pic>
        <p:nvPicPr>
          <p:cNvPr id="1427" name="Shape 1427"/>
          <p:cNvPicPr preferRelativeResize="0"/>
          <p:nvPr/>
        </p:nvPicPr>
        <p:blipFill rotWithShape="1">
          <a:blip r:embed="rId3">
            <a:alphaModFix/>
          </a:blip>
          <a:srcRect b="0" l="0" r="0" t="63285"/>
          <a:stretch/>
        </p:blipFill>
        <p:spPr>
          <a:xfrm>
            <a:off x="1949050" y="5299200"/>
            <a:ext cx="8314550" cy="113647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Shape 1432"/>
          <p:cNvSpPr txBox="1"/>
          <p:nvPr/>
        </p:nvSpPr>
        <p:spPr>
          <a:xfrm>
            <a:off x="494681" y="1745005"/>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None/>
            </a:pPr>
            <a:r>
              <a:rPr lang="en-US" sz="2000">
                <a:latin typeface="Lato"/>
                <a:ea typeface="Lato"/>
                <a:cs typeface="Lato"/>
                <a:sym typeface="Lato"/>
              </a:rPr>
              <a:t>We </a:t>
            </a:r>
            <a:r>
              <a:rPr b="1" lang="en-US" sz="2000">
                <a:solidFill>
                  <a:srgbClr val="F20253"/>
                </a:solidFill>
                <a:latin typeface="Lato"/>
                <a:ea typeface="Lato"/>
                <a:cs typeface="Lato"/>
                <a:sym typeface="Lato"/>
              </a:rPr>
              <a:t>cannot access individual values in a set</a:t>
            </a:r>
            <a:r>
              <a:rPr lang="en-US" sz="2000">
                <a:latin typeface="Lato"/>
                <a:ea typeface="Lato"/>
                <a:cs typeface="Lato"/>
                <a:sym typeface="Lato"/>
              </a:rPr>
              <a:t>. We can only access all the elements together as shown above. But we can also get a list of individual elements by looping through the set.</a:t>
            </a:r>
            <a:endParaRPr sz="2000">
              <a:latin typeface="Lato"/>
              <a:ea typeface="Lato"/>
              <a:cs typeface="Lato"/>
              <a:sym typeface="Lato"/>
            </a:endParaRPr>
          </a:p>
          <a:p>
            <a:pPr indent="0" lvl="0" marL="0" marR="0" rtl="0" algn="l">
              <a:lnSpc>
                <a:spcPct val="150000"/>
              </a:lnSpc>
              <a:spcBef>
                <a:spcPts val="0"/>
              </a:spcBef>
              <a:spcAft>
                <a:spcPts val="0"/>
              </a:spcAft>
              <a:buNone/>
            </a:pPr>
            <a:r>
              <a:rPr lang="en-US" sz="2000">
                <a:latin typeface="Lato"/>
                <a:ea typeface="Lato"/>
                <a:cs typeface="Lato"/>
                <a:sym typeface="Lato"/>
              </a:rPr>
              <a:t>	Code:</a:t>
            </a:r>
            <a:endParaRPr sz="2000">
              <a:latin typeface="Lato"/>
              <a:ea typeface="Lato"/>
              <a:cs typeface="Lato"/>
              <a:sym typeface="Lato"/>
            </a:endParaRPr>
          </a:p>
          <a:p>
            <a:pPr indent="0" lvl="0" marL="0" marR="0" rtl="0" algn="l">
              <a:lnSpc>
                <a:spcPct val="150000"/>
              </a:lnSpc>
              <a:spcBef>
                <a:spcPts val="0"/>
              </a:spcBef>
              <a:spcAft>
                <a:spcPts val="0"/>
              </a:spcAft>
              <a:buNone/>
            </a:pPr>
            <a:r>
              <a:t/>
            </a:r>
            <a:endParaRPr sz="2000">
              <a:latin typeface="Lato"/>
              <a:ea typeface="Lato"/>
              <a:cs typeface="Lato"/>
              <a:sym typeface="Lato"/>
            </a:endParaRPr>
          </a:p>
          <a:p>
            <a:pPr indent="0" lvl="0" marL="0" marR="0" rtl="0" algn="l">
              <a:lnSpc>
                <a:spcPct val="150000"/>
              </a:lnSpc>
              <a:spcBef>
                <a:spcPts val="0"/>
              </a:spcBef>
              <a:spcAft>
                <a:spcPts val="0"/>
              </a:spcAft>
              <a:buNone/>
            </a:pPr>
            <a:r>
              <a:t/>
            </a:r>
            <a:endParaRPr sz="2000">
              <a:latin typeface="Lato"/>
              <a:ea typeface="Lato"/>
              <a:cs typeface="Lato"/>
              <a:sym typeface="Lato"/>
            </a:endParaRPr>
          </a:p>
          <a:p>
            <a:pPr indent="0" lvl="0" marL="0" marR="0" rtl="0" algn="l">
              <a:lnSpc>
                <a:spcPct val="150000"/>
              </a:lnSpc>
              <a:spcBef>
                <a:spcPts val="0"/>
              </a:spcBef>
              <a:spcAft>
                <a:spcPts val="0"/>
              </a:spcAft>
              <a:buNone/>
            </a:pPr>
            <a:r>
              <a:t/>
            </a:r>
            <a:endParaRPr sz="2000">
              <a:latin typeface="Lato"/>
              <a:ea typeface="Lato"/>
              <a:cs typeface="Lato"/>
              <a:sym typeface="Lato"/>
            </a:endParaRPr>
          </a:p>
          <a:p>
            <a:pPr indent="0" lvl="0" marL="0" marR="0" rtl="0" algn="l">
              <a:lnSpc>
                <a:spcPct val="150000"/>
              </a:lnSpc>
              <a:spcBef>
                <a:spcPts val="0"/>
              </a:spcBef>
              <a:spcAft>
                <a:spcPts val="0"/>
              </a:spcAft>
              <a:buNone/>
            </a:pPr>
            <a:r>
              <a:rPr lang="en-US" sz="2000">
                <a:latin typeface="Lato"/>
                <a:ea typeface="Lato"/>
                <a:cs typeface="Lato"/>
                <a:sym typeface="Lato"/>
              </a:rPr>
              <a:t>	Output:</a:t>
            </a:r>
            <a:endParaRPr sz="2000">
              <a:latin typeface="Lato"/>
              <a:ea typeface="Lato"/>
              <a:cs typeface="Lato"/>
              <a:sym typeface="Lato"/>
            </a:endParaRPr>
          </a:p>
        </p:txBody>
      </p:sp>
      <p:sp>
        <p:nvSpPr>
          <p:cNvPr id="1433" name="Shape 1433"/>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434" name="Shape 1434"/>
          <p:cNvGrpSpPr/>
          <p:nvPr/>
        </p:nvGrpSpPr>
        <p:grpSpPr>
          <a:xfrm>
            <a:off x="858043" y="241509"/>
            <a:ext cx="10470300" cy="730079"/>
            <a:chOff x="1692324" y="483017"/>
            <a:chExt cx="20940600" cy="1460159"/>
          </a:xfrm>
        </p:grpSpPr>
        <p:sp>
          <p:nvSpPr>
            <p:cNvPr id="1435" name="Shape 1435"/>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Accessing Values in a Set</a:t>
              </a:r>
              <a:endParaRPr b="1" i="0" sz="4400" u="none" cap="none" strike="noStrike">
                <a:solidFill>
                  <a:srgbClr val="17959F"/>
                </a:solidFill>
                <a:latin typeface="Lato"/>
                <a:ea typeface="Lato"/>
                <a:cs typeface="Lato"/>
                <a:sym typeface="Lato"/>
              </a:endParaRPr>
            </a:p>
          </p:txBody>
        </p:sp>
        <p:sp>
          <p:nvSpPr>
            <p:cNvPr id="1436" name="Shape 1436"/>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437" name="Shape 1437"/>
          <p:cNvPicPr preferRelativeResize="0"/>
          <p:nvPr/>
        </p:nvPicPr>
        <p:blipFill rotWithShape="1">
          <a:blip r:embed="rId3">
            <a:alphaModFix/>
          </a:blip>
          <a:srcRect b="63597" l="0" r="0" t="0"/>
          <a:stretch/>
        </p:blipFill>
        <p:spPr>
          <a:xfrm>
            <a:off x="2425663" y="3057703"/>
            <a:ext cx="7361324" cy="1212550"/>
          </a:xfrm>
          <a:prstGeom prst="rect">
            <a:avLst/>
          </a:prstGeom>
          <a:noFill/>
          <a:ln>
            <a:noFill/>
          </a:ln>
        </p:spPr>
      </p:pic>
      <p:pic>
        <p:nvPicPr>
          <p:cNvPr id="1438" name="Shape 1438"/>
          <p:cNvPicPr preferRelativeResize="0"/>
          <p:nvPr/>
        </p:nvPicPr>
        <p:blipFill rotWithShape="1">
          <a:blip r:embed="rId3">
            <a:alphaModFix/>
          </a:blip>
          <a:srcRect b="0" l="0" r="53959" t="39584"/>
          <a:stretch/>
        </p:blipFill>
        <p:spPr>
          <a:xfrm>
            <a:off x="2425675" y="4663850"/>
            <a:ext cx="3389126" cy="2012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nvSpPr>
        <p:spPr>
          <a:xfrm>
            <a:off x="497000" y="1602775"/>
            <a:ext cx="7593900" cy="4824300"/>
          </a:xfrm>
          <a:prstGeom prst="rect">
            <a:avLst/>
          </a:prstGeom>
          <a:noFill/>
          <a:ln>
            <a:noFill/>
          </a:ln>
        </p:spPr>
        <p:txBody>
          <a:bodyPr anchorCtr="0" anchor="t" bIns="45700" lIns="91400" spcFirstLastPara="1" rIns="91400" wrap="square" tIns="45700">
            <a:noAutofit/>
          </a:bodyPr>
          <a:lstStyle/>
          <a:p>
            <a:pPr indent="0" lvl="0" marL="0" marR="0" rtl="0" algn="just">
              <a:lnSpc>
                <a:spcPct val="150000"/>
              </a:lnSpc>
              <a:spcBef>
                <a:spcPts val="0"/>
              </a:spcBef>
              <a:spcAft>
                <a:spcPts val="0"/>
              </a:spcAft>
              <a:buNone/>
            </a:pPr>
            <a:r>
              <a:rPr lang="en-US" sz="2000">
                <a:latin typeface="Lato"/>
                <a:ea typeface="Lato"/>
                <a:cs typeface="Lato"/>
                <a:sym typeface="Lato"/>
              </a:rPr>
              <a:t>These are the most primitive or the basic data structures. They are the building blocks for data manipulation and contain pure, simple values of a data. Python has four primitive variable types:</a:t>
            </a:r>
            <a:endParaRPr sz="2000">
              <a:latin typeface="Lato"/>
              <a:ea typeface="Lato"/>
              <a:cs typeface="Lato"/>
              <a:sym typeface="Lato"/>
            </a:endParaRPr>
          </a:p>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Integers</a:t>
            </a:r>
            <a:endParaRPr sz="2000">
              <a:latin typeface="Lato"/>
              <a:ea typeface="Lato"/>
              <a:cs typeface="Lato"/>
              <a:sym typeface="Lato"/>
            </a:endParaRPr>
          </a:p>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Float</a:t>
            </a:r>
            <a:endParaRPr sz="2000">
              <a:latin typeface="Lato"/>
              <a:ea typeface="Lato"/>
              <a:cs typeface="Lato"/>
              <a:sym typeface="Lato"/>
            </a:endParaRPr>
          </a:p>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Strings</a:t>
            </a:r>
            <a:endParaRPr sz="2000">
              <a:latin typeface="Lato"/>
              <a:ea typeface="Lato"/>
              <a:cs typeface="Lato"/>
              <a:sym typeface="Lato"/>
            </a:endParaRPr>
          </a:p>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Boolean</a:t>
            </a:r>
            <a:endParaRPr sz="2000">
              <a:latin typeface="Lato"/>
              <a:ea typeface="Lato"/>
              <a:cs typeface="Lato"/>
              <a:sym typeface="Lato"/>
            </a:endParaRPr>
          </a:p>
          <a:p>
            <a:pPr indent="0" lvl="0" marL="0" marR="0" rtl="0" algn="just">
              <a:lnSpc>
                <a:spcPct val="150000"/>
              </a:lnSpc>
              <a:spcBef>
                <a:spcPts val="0"/>
              </a:spcBef>
              <a:spcAft>
                <a:spcPts val="0"/>
              </a:spcAft>
              <a:buNone/>
            </a:pPr>
            <a:r>
              <a:t/>
            </a:r>
            <a:endParaRPr sz="2000">
              <a:latin typeface="Lato"/>
              <a:ea typeface="Lato"/>
              <a:cs typeface="Lato"/>
              <a:sym typeface="Lato"/>
            </a:endParaRPr>
          </a:p>
        </p:txBody>
      </p:sp>
      <p:sp>
        <p:nvSpPr>
          <p:cNvPr id="411" name="Shape 411"/>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412" name="Shape 412"/>
          <p:cNvGrpSpPr/>
          <p:nvPr/>
        </p:nvGrpSpPr>
        <p:grpSpPr>
          <a:xfrm>
            <a:off x="858043" y="241509"/>
            <a:ext cx="10470300" cy="730079"/>
            <a:chOff x="1692324" y="483017"/>
            <a:chExt cx="20940600" cy="1460159"/>
          </a:xfrm>
        </p:grpSpPr>
        <p:sp>
          <p:nvSpPr>
            <p:cNvPr id="413" name="Shape 413"/>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Primitive Data Structures</a:t>
              </a:r>
              <a:endParaRPr b="1" sz="4400">
                <a:solidFill>
                  <a:srgbClr val="17959F"/>
                </a:solidFill>
                <a:latin typeface="Lato"/>
                <a:ea typeface="Lato"/>
                <a:cs typeface="Lato"/>
                <a:sym typeface="Lato"/>
              </a:endParaRPr>
            </a:p>
          </p:txBody>
        </p:sp>
        <p:sp>
          <p:nvSpPr>
            <p:cNvPr id="414" name="Shape 414"/>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415" name="Shape 415"/>
          <p:cNvPicPr preferRelativeResize="0"/>
          <p:nvPr/>
        </p:nvPicPr>
        <p:blipFill>
          <a:blip r:embed="rId3">
            <a:alphaModFix/>
          </a:blip>
          <a:stretch>
            <a:fillRect/>
          </a:stretch>
        </p:blipFill>
        <p:spPr>
          <a:xfrm>
            <a:off x="8181650" y="4263176"/>
            <a:ext cx="3796300" cy="2163891"/>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2" name="Shape 1442"/>
        <p:cNvGrpSpPr/>
        <p:nvPr/>
      </p:nvGrpSpPr>
      <p:grpSpPr>
        <a:xfrm>
          <a:off x="0" y="0"/>
          <a:ext cx="0" cy="0"/>
          <a:chOff x="0" y="0"/>
          <a:chExt cx="0" cy="0"/>
        </a:xfrm>
      </p:grpSpPr>
      <p:sp>
        <p:nvSpPr>
          <p:cNvPr id="1443" name="Shape 1443"/>
          <p:cNvSpPr txBox="1"/>
          <p:nvPr/>
        </p:nvSpPr>
        <p:spPr>
          <a:xfrm>
            <a:off x="494681" y="1516405"/>
            <a:ext cx="112233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b="1" lang="en-US" sz="2000">
                <a:solidFill>
                  <a:srgbClr val="F20253"/>
                </a:solidFill>
                <a:latin typeface="Lato"/>
                <a:ea typeface="Lato"/>
                <a:cs typeface="Lato"/>
                <a:sym typeface="Lato"/>
              </a:rPr>
              <a:t>DaysA</a:t>
            </a:r>
            <a:r>
              <a:rPr lang="en-US" sz="2000">
                <a:latin typeface="Lato"/>
                <a:ea typeface="Lato"/>
                <a:cs typeface="Lato"/>
                <a:sym typeface="Lato"/>
              </a:rPr>
              <a:t>=set(["Mon", "Tue", "Wed", "Thu", "Fri"])</a:t>
            </a:r>
            <a:endParaRPr sz="2000">
              <a:latin typeface="Lato"/>
              <a:ea typeface="Lato"/>
              <a:cs typeface="Lato"/>
              <a:sym typeface="Lato"/>
            </a:endParaRPr>
          </a:p>
          <a:p>
            <a:pPr indent="0" lvl="0" marL="0" marR="0" rtl="0">
              <a:lnSpc>
                <a:spcPct val="150000"/>
              </a:lnSpc>
              <a:spcBef>
                <a:spcPts val="0"/>
              </a:spcBef>
              <a:spcAft>
                <a:spcPts val="0"/>
              </a:spcAft>
              <a:buNone/>
            </a:pPr>
            <a:r>
              <a:rPr b="1" lang="en-US" sz="2000">
                <a:solidFill>
                  <a:srgbClr val="F20253"/>
                </a:solidFill>
                <a:latin typeface="Lato"/>
                <a:ea typeface="Lato"/>
                <a:cs typeface="Lato"/>
                <a:sym typeface="Lato"/>
              </a:rPr>
              <a:t>DaysB</a:t>
            </a:r>
            <a:r>
              <a:rPr lang="en-US" sz="2000">
                <a:latin typeface="Lato"/>
                <a:ea typeface="Lato"/>
                <a:cs typeface="Lato"/>
                <a:sym typeface="Lato"/>
              </a:rPr>
              <a:t>=set([“Sun”, “Sat”])</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0" lvl="0" marL="0" marR="0" rtl="0">
              <a:lnSpc>
                <a:spcPct val="150000"/>
              </a:lnSpc>
              <a:spcBef>
                <a:spcPts val="0"/>
              </a:spcBef>
              <a:spcAft>
                <a:spcPts val="0"/>
              </a:spcAft>
              <a:buNone/>
            </a:pPr>
            <a:r>
              <a:rPr lang="en-US" sz="2000">
                <a:latin typeface="Lato"/>
                <a:ea typeface="Lato"/>
                <a:cs typeface="Lato"/>
                <a:sym typeface="Lato"/>
              </a:rPr>
              <a:t>Adding items to a Set: </a:t>
            </a:r>
            <a:r>
              <a:rPr b="1" lang="en-US" sz="2000">
                <a:solidFill>
                  <a:srgbClr val="F20253"/>
                </a:solidFill>
                <a:latin typeface="Courier New"/>
                <a:ea typeface="Courier New"/>
                <a:cs typeface="Courier New"/>
                <a:sym typeface="Courier New"/>
              </a:rPr>
              <a:t>DaysA.add("Sun")</a:t>
            </a:r>
            <a:endParaRPr b="1" sz="2000">
              <a:solidFill>
                <a:srgbClr val="F20253"/>
              </a:solidFill>
              <a:latin typeface="Courier New"/>
              <a:ea typeface="Courier New"/>
              <a:cs typeface="Courier New"/>
              <a:sym typeface="Courier New"/>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p:txBody>
      </p:sp>
      <p:sp>
        <p:nvSpPr>
          <p:cNvPr id="1444" name="Shape 1444"/>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445" name="Shape 1445"/>
          <p:cNvGrpSpPr/>
          <p:nvPr/>
        </p:nvGrpSpPr>
        <p:grpSpPr>
          <a:xfrm>
            <a:off x="858043" y="241509"/>
            <a:ext cx="10470300" cy="730079"/>
            <a:chOff x="1692324" y="483017"/>
            <a:chExt cx="20940600" cy="1460159"/>
          </a:xfrm>
        </p:grpSpPr>
        <p:sp>
          <p:nvSpPr>
            <p:cNvPr id="1446" name="Shape 1446"/>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Set Operations</a:t>
              </a:r>
              <a:endParaRPr b="1" i="0" sz="4400" u="none" cap="none" strike="noStrike">
                <a:solidFill>
                  <a:srgbClr val="17959F"/>
                </a:solidFill>
                <a:latin typeface="Lato"/>
                <a:ea typeface="Lato"/>
                <a:cs typeface="Lato"/>
                <a:sym typeface="Lato"/>
              </a:endParaRPr>
            </a:p>
          </p:txBody>
        </p:sp>
        <p:sp>
          <p:nvSpPr>
            <p:cNvPr id="1447" name="Shape 1447"/>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448" name="Shape 1448"/>
          <p:cNvPicPr preferRelativeResize="0"/>
          <p:nvPr/>
        </p:nvPicPr>
        <p:blipFill>
          <a:blip r:embed="rId3">
            <a:alphaModFix/>
          </a:blip>
          <a:stretch>
            <a:fillRect/>
          </a:stretch>
        </p:blipFill>
        <p:spPr>
          <a:xfrm>
            <a:off x="1510650" y="3505775"/>
            <a:ext cx="9165100" cy="21254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2" name="Shape 1452"/>
        <p:cNvGrpSpPr/>
        <p:nvPr/>
      </p:nvGrpSpPr>
      <p:grpSpPr>
        <a:xfrm>
          <a:off x="0" y="0"/>
          <a:ext cx="0" cy="0"/>
          <a:chOff x="0" y="0"/>
          <a:chExt cx="0" cy="0"/>
        </a:xfrm>
      </p:grpSpPr>
      <p:sp>
        <p:nvSpPr>
          <p:cNvPr id="1453" name="Shape 1453"/>
          <p:cNvSpPr txBox="1"/>
          <p:nvPr/>
        </p:nvSpPr>
        <p:spPr>
          <a:xfrm>
            <a:off x="494675" y="1363990"/>
            <a:ext cx="11223300" cy="4261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lang="en-US" sz="2000">
                <a:latin typeface="Lato"/>
                <a:ea typeface="Lato"/>
                <a:cs typeface="Lato"/>
                <a:sym typeface="Lato"/>
              </a:rPr>
              <a:t>Similarly, for Removing Item from a Set: </a:t>
            </a:r>
            <a:r>
              <a:rPr b="1" lang="en-US" sz="2000">
                <a:solidFill>
                  <a:srgbClr val="F20253"/>
                </a:solidFill>
                <a:latin typeface="Courier New"/>
                <a:ea typeface="Courier New"/>
                <a:cs typeface="Courier New"/>
                <a:sym typeface="Courier New"/>
              </a:rPr>
              <a:t>DaysA.discard("Sun")</a:t>
            </a:r>
            <a:r>
              <a:rPr lang="en-US" sz="2000">
                <a:solidFill>
                  <a:srgbClr val="F20253"/>
                </a:solidFill>
                <a:latin typeface="Courier New"/>
                <a:ea typeface="Courier New"/>
                <a:cs typeface="Courier New"/>
                <a:sym typeface="Courier New"/>
              </a:rPr>
              <a:t> </a:t>
            </a:r>
            <a:r>
              <a:rPr lang="en-US" sz="2000">
                <a:latin typeface="Lato"/>
                <a:ea typeface="Lato"/>
                <a:cs typeface="Lato"/>
                <a:sym typeface="Lato"/>
              </a:rPr>
              <a:t>and</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355600" lvl="0" marL="457200" marR="0" rtl="0">
              <a:lnSpc>
                <a:spcPct val="150000"/>
              </a:lnSpc>
              <a:spcBef>
                <a:spcPts val="0"/>
              </a:spcBef>
              <a:spcAft>
                <a:spcPts val="0"/>
              </a:spcAft>
              <a:buSzPts val="2000"/>
              <a:buChar char="●"/>
            </a:pPr>
            <a:r>
              <a:rPr lang="en-US" sz="2000">
                <a:latin typeface="Lato"/>
                <a:ea typeface="Lato"/>
                <a:cs typeface="Lato"/>
                <a:sym typeface="Lato"/>
              </a:rPr>
              <a:t>Union of 2 Sets:</a:t>
            </a:r>
            <a:r>
              <a:rPr b="1" lang="en-US" sz="2000">
                <a:latin typeface="Lato"/>
                <a:ea typeface="Lato"/>
                <a:cs typeface="Lato"/>
                <a:sym typeface="Lato"/>
              </a:rPr>
              <a:t> </a:t>
            </a:r>
            <a:r>
              <a:rPr b="1" lang="en-US" sz="2000">
                <a:solidFill>
                  <a:srgbClr val="F20253"/>
                </a:solidFill>
                <a:latin typeface="Courier New"/>
                <a:ea typeface="Courier New"/>
                <a:cs typeface="Courier New"/>
                <a:sym typeface="Courier New"/>
              </a:rPr>
              <a:t>DaysA|DaysB </a:t>
            </a:r>
            <a:r>
              <a:rPr lang="en-US" sz="2000">
                <a:latin typeface="Lato"/>
                <a:ea typeface="Lato"/>
                <a:cs typeface="Lato"/>
                <a:sym typeface="Lato"/>
              </a:rPr>
              <a:t>or</a:t>
            </a:r>
            <a:r>
              <a:rPr b="1" lang="en-US" sz="2000">
                <a:latin typeface="Courier New"/>
                <a:ea typeface="Courier New"/>
                <a:cs typeface="Courier New"/>
                <a:sym typeface="Courier New"/>
              </a:rPr>
              <a:t> </a:t>
            </a:r>
            <a:r>
              <a:rPr b="1" lang="en-US" sz="2000">
                <a:solidFill>
                  <a:srgbClr val="F20253"/>
                </a:solidFill>
                <a:latin typeface="Courier New"/>
                <a:ea typeface="Courier New"/>
                <a:cs typeface="Courier New"/>
                <a:sym typeface="Courier New"/>
              </a:rPr>
              <a:t>DaysA.union(DaysB)</a:t>
            </a:r>
            <a:endParaRPr b="1" sz="2000">
              <a:solidFill>
                <a:srgbClr val="F20253"/>
              </a:solidFill>
              <a:latin typeface="Courier New"/>
              <a:ea typeface="Courier New"/>
              <a:cs typeface="Courier New"/>
              <a:sym typeface="Courier New"/>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355600" lvl="0" marL="457200" marR="0" rtl="0">
              <a:lnSpc>
                <a:spcPct val="150000"/>
              </a:lnSpc>
              <a:spcBef>
                <a:spcPts val="0"/>
              </a:spcBef>
              <a:spcAft>
                <a:spcPts val="0"/>
              </a:spcAft>
              <a:buSzPts val="2000"/>
              <a:buChar char="●"/>
            </a:pPr>
            <a:r>
              <a:rPr lang="en-US" sz="2000">
                <a:latin typeface="Lato"/>
                <a:ea typeface="Lato"/>
                <a:cs typeface="Lato"/>
                <a:sym typeface="Lato"/>
              </a:rPr>
              <a:t>Intersection of Sets: </a:t>
            </a:r>
            <a:r>
              <a:rPr b="1" lang="en-US" sz="2000">
                <a:solidFill>
                  <a:srgbClr val="F20253"/>
                </a:solidFill>
                <a:latin typeface="Courier New"/>
                <a:ea typeface="Courier New"/>
                <a:cs typeface="Courier New"/>
                <a:sym typeface="Courier New"/>
              </a:rPr>
              <a:t>DaysA &amp; DaysB</a:t>
            </a:r>
            <a:r>
              <a:rPr lang="en-US" sz="2000">
                <a:latin typeface="Lato"/>
                <a:ea typeface="Lato"/>
                <a:cs typeface="Lato"/>
                <a:sym typeface="Lato"/>
              </a:rPr>
              <a:t> or </a:t>
            </a:r>
            <a:r>
              <a:rPr b="1" lang="en-US" sz="2000">
                <a:solidFill>
                  <a:srgbClr val="F20253"/>
                </a:solidFill>
                <a:latin typeface="Courier New"/>
                <a:ea typeface="Courier New"/>
                <a:cs typeface="Courier New"/>
                <a:sym typeface="Courier New"/>
              </a:rPr>
              <a:t>DaysA.intersection(DaysB)</a:t>
            </a:r>
            <a:endParaRPr b="1" sz="2000">
              <a:solidFill>
                <a:srgbClr val="F20253"/>
              </a:solidFill>
              <a:latin typeface="Courier New"/>
              <a:ea typeface="Courier New"/>
              <a:cs typeface="Courier New"/>
              <a:sym typeface="Courier New"/>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355600" lvl="0" marL="457200" marR="0" rtl="0">
              <a:lnSpc>
                <a:spcPct val="150000"/>
              </a:lnSpc>
              <a:spcBef>
                <a:spcPts val="0"/>
              </a:spcBef>
              <a:spcAft>
                <a:spcPts val="0"/>
              </a:spcAft>
              <a:buSzPts val="2000"/>
              <a:buChar char="●"/>
            </a:pPr>
            <a:r>
              <a:rPr lang="en-US" sz="2000">
                <a:latin typeface="Lato"/>
                <a:ea typeface="Lato"/>
                <a:cs typeface="Lato"/>
                <a:sym typeface="Lato"/>
              </a:rPr>
              <a:t>D</a:t>
            </a:r>
            <a:r>
              <a:rPr lang="en-US" sz="2000">
                <a:latin typeface="Lato"/>
                <a:ea typeface="Lato"/>
                <a:cs typeface="Lato"/>
                <a:sym typeface="Lato"/>
              </a:rPr>
              <a:t>ifference of Sets: </a:t>
            </a:r>
            <a:r>
              <a:rPr b="1" lang="en-US" sz="2000">
                <a:solidFill>
                  <a:srgbClr val="F20253"/>
                </a:solidFill>
                <a:latin typeface="Courier New"/>
                <a:ea typeface="Courier New"/>
                <a:cs typeface="Courier New"/>
                <a:sym typeface="Courier New"/>
              </a:rPr>
              <a:t>DaysA - DaysB</a:t>
            </a:r>
            <a:r>
              <a:rPr lang="en-US" sz="2000">
                <a:latin typeface="Lato"/>
                <a:ea typeface="Lato"/>
                <a:cs typeface="Lato"/>
                <a:sym typeface="Lato"/>
              </a:rPr>
              <a:t> or </a:t>
            </a:r>
            <a:r>
              <a:rPr b="1" lang="en-US" sz="2000">
                <a:solidFill>
                  <a:srgbClr val="F20253"/>
                </a:solidFill>
                <a:latin typeface="Courier New"/>
                <a:ea typeface="Courier New"/>
                <a:cs typeface="Courier New"/>
                <a:sym typeface="Courier New"/>
              </a:rPr>
              <a:t>DaysA.difference(DaysB)</a:t>
            </a:r>
            <a:endParaRPr b="1" sz="2000">
              <a:solidFill>
                <a:srgbClr val="F20253"/>
              </a:solidFill>
              <a:latin typeface="Courier New"/>
              <a:ea typeface="Courier New"/>
              <a:cs typeface="Courier New"/>
              <a:sym typeface="Courier New"/>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355600" lvl="0" marL="457200" marR="0" rtl="0">
              <a:lnSpc>
                <a:spcPct val="150000"/>
              </a:lnSpc>
              <a:spcBef>
                <a:spcPts val="0"/>
              </a:spcBef>
              <a:spcAft>
                <a:spcPts val="0"/>
              </a:spcAft>
              <a:buSzPts val="2000"/>
              <a:buChar char="●"/>
            </a:pPr>
            <a:r>
              <a:rPr lang="en-US" sz="2000">
                <a:latin typeface="Lato"/>
                <a:ea typeface="Lato"/>
                <a:cs typeface="Lato"/>
                <a:sym typeface="Lato"/>
              </a:rPr>
              <a:t>C</a:t>
            </a:r>
            <a:r>
              <a:rPr lang="en-US" sz="2000">
                <a:latin typeface="Lato"/>
                <a:ea typeface="Lato"/>
                <a:cs typeface="Lato"/>
                <a:sym typeface="Lato"/>
              </a:rPr>
              <a:t>omparing Sets: </a:t>
            </a:r>
            <a:r>
              <a:rPr b="1" lang="en-US" sz="2000">
                <a:solidFill>
                  <a:srgbClr val="F20253"/>
                </a:solidFill>
                <a:latin typeface="Courier New"/>
                <a:ea typeface="Courier New"/>
                <a:cs typeface="Courier New"/>
                <a:sym typeface="Courier New"/>
              </a:rPr>
              <a:t>DaysA.issubset(DaysB)</a:t>
            </a:r>
            <a:r>
              <a:rPr lang="en-US" sz="2000">
                <a:latin typeface="Lato"/>
                <a:ea typeface="Lato"/>
                <a:cs typeface="Lato"/>
                <a:sym typeface="Lato"/>
              </a:rPr>
              <a:t>, </a:t>
            </a:r>
            <a:r>
              <a:rPr b="1" lang="en-US" sz="2000">
                <a:solidFill>
                  <a:srgbClr val="F20253"/>
                </a:solidFill>
                <a:latin typeface="Courier New"/>
                <a:ea typeface="Courier New"/>
                <a:cs typeface="Courier New"/>
                <a:sym typeface="Courier New"/>
              </a:rPr>
              <a:t>DaysA.issuperset(DaysB)</a:t>
            </a:r>
            <a:endParaRPr b="1" sz="2000">
              <a:solidFill>
                <a:srgbClr val="F20253"/>
              </a:solidFill>
              <a:latin typeface="Courier New"/>
              <a:ea typeface="Courier New"/>
              <a:cs typeface="Courier New"/>
              <a:sym typeface="Courier New"/>
            </a:endParaRPr>
          </a:p>
        </p:txBody>
      </p:sp>
      <p:sp>
        <p:nvSpPr>
          <p:cNvPr id="1454" name="Shape 1454"/>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455" name="Shape 1455"/>
          <p:cNvGrpSpPr/>
          <p:nvPr/>
        </p:nvGrpSpPr>
        <p:grpSpPr>
          <a:xfrm>
            <a:off x="858043" y="241509"/>
            <a:ext cx="10470300" cy="730079"/>
            <a:chOff x="1692324" y="483017"/>
            <a:chExt cx="20940600" cy="1460159"/>
          </a:xfrm>
        </p:grpSpPr>
        <p:sp>
          <p:nvSpPr>
            <p:cNvPr id="1456" name="Shape 1456"/>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Set Operations</a:t>
              </a:r>
              <a:endParaRPr b="1" i="0" sz="4400" u="none" cap="none" strike="noStrike">
                <a:solidFill>
                  <a:srgbClr val="17959F"/>
                </a:solidFill>
                <a:latin typeface="Lato"/>
                <a:ea typeface="Lato"/>
                <a:cs typeface="Lato"/>
                <a:sym typeface="Lato"/>
              </a:endParaRPr>
            </a:p>
          </p:txBody>
        </p:sp>
        <p:sp>
          <p:nvSpPr>
            <p:cNvPr id="1457" name="Shape 1457"/>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2" name="Shape 1462"/>
        <p:cNvGrpSpPr/>
        <p:nvPr/>
      </p:nvGrpSpPr>
      <p:grpSpPr>
        <a:xfrm>
          <a:off x="0" y="0"/>
          <a:ext cx="0" cy="0"/>
          <a:chOff x="0" y="0"/>
          <a:chExt cx="0" cy="0"/>
        </a:xfrm>
      </p:grpSpPr>
      <p:cxnSp>
        <p:nvCxnSpPr>
          <p:cNvPr id="1463" name="Shape 1463"/>
          <p:cNvCxnSpPr/>
          <p:nvPr/>
        </p:nvCxnSpPr>
        <p:spPr>
          <a:xfrm>
            <a:off x="5805926" y="4129382"/>
            <a:ext cx="596400" cy="0"/>
          </a:xfrm>
          <a:prstGeom prst="straightConnector1">
            <a:avLst/>
          </a:prstGeom>
          <a:noFill/>
          <a:ln cap="flat" cmpd="sng" w="57150">
            <a:solidFill>
              <a:schemeClr val="accent1"/>
            </a:solidFill>
            <a:prstDash val="solid"/>
            <a:miter lim="800000"/>
            <a:headEnd len="sm" w="sm" type="none"/>
            <a:tailEnd len="sm" w="sm" type="none"/>
          </a:ln>
        </p:spPr>
      </p:cxnSp>
      <p:sp>
        <p:nvSpPr>
          <p:cNvPr id="1464" name="Shape 1464"/>
          <p:cNvSpPr txBox="1"/>
          <p:nvPr/>
        </p:nvSpPr>
        <p:spPr>
          <a:xfrm>
            <a:off x="2256900" y="3074200"/>
            <a:ext cx="7678200" cy="73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45469"/>
              </a:buClr>
              <a:buSzPts val="4200"/>
              <a:buFont typeface="Lato Black"/>
              <a:buNone/>
            </a:pPr>
            <a:r>
              <a:rPr b="1" lang="en-US" sz="4200">
                <a:solidFill>
                  <a:srgbClr val="445469"/>
                </a:solidFill>
                <a:latin typeface="Lato Black"/>
                <a:ea typeface="Lato Black"/>
                <a:cs typeface="Lato Black"/>
                <a:sym typeface="Lato Black"/>
              </a:rPr>
              <a:t>Functions</a:t>
            </a:r>
            <a:endParaRPr/>
          </a:p>
        </p:txBody>
      </p:sp>
      <p:grpSp>
        <p:nvGrpSpPr>
          <p:cNvPr id="1465" name="Shape 1465"/>
          <p:cNvGrpSpPr/>
          <p:nvPr/>
        </p:nvGrpSpPr>
        <p:grpSpPr>
          <a:xfrm>
            <a:off x="5521358" y="1570219"/>
            <a:ext cx="1187400" cy="1187400"/>
            <a:chOff x="5521358" y="1570219"/>
            <a:chExt cx="1187400" cy="1187400"/>
          </a:xfrm>
        </p:grpSpPr>
        <p:sp>
          <p:nvSpPr>
            <p:cNvPr id="1466" name="Shape 1466"/>
            <p:cNvSpPr/>
            <p:nvPr/>
          </p:nvSpPr>
          <p:spPr>
            <a:xfrm>
              <a:off x="5521358" y="1570219"/>
              <a:ext cx="1187400" cy="1187400"/>
            </a:xfrm>
            <a:prstGeom prst="diamond">
              <a:avLst/>
            </a:prstGeom>
            <a:noFill/>
            <a:ln cap="flat" cmpd="sng" w="381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Lato Light"/>
                <a:buNone/>
              </a:pPr>
              <a:r>
                <a:t/>
              </a:r>
              <a:endParaRPr b="0" i="0" sz="900" u="none" cap="none" strike="noStrike">
                <a:solidFill>
                  <a:schemeClr val="lt1"/>
                </a:solidFill>
                <a:latin typeface="Lato Light"/>
                <a:ea typeface="Lato Light"/>
                <a:cs typeface="Lato Light"/>
                <a:sym typeface="Lato Light"/>
              </a:endParaRPr>
            </a:p>
          </p:txBody>
        </p:sp>
        <p:sp>
          <p:nvSpPr>
            <p:cNvPr id="1467" name="Shape 1467"/>
            <p:cNvSpPr/>
            <p:nvPr/>
          </p:nvSpPr>
          <p:spPr>
            <a:xfrm>
              <a:off x="5850128" y="1903525"/>
              <a:ext cx="520500" cy="520800"/>
            </a:xfrm>
            <a:custGeom>
              <a:pathLst>
                <a:path extrusionOk="0" h="120000" w="120000">
                  <a:moveTo>
                    <a:pt x="65457" y="57272"/>
                  </a:moveTo>
                  <a:cubicBezTo>
                    <a:pt x="66965" y="57272"/>
                    <a:pt x="68183" y="56055"/>
                    <a:pt x="68183" y="54544"/>
                  </a:cubicBezTo>
                  <a:cubicBezTo>
                    <a:pt x="68183" y="53038"/>
                    <a:pt x="66965" y="51816"/>
                    <a:pt x="65457" y="51816"/>
                  </a:cubicBezTo>
                  <a:cubicBezTo>
                    <a:pt x="63949" y="51816"/>
                    <a:pt x="62725" y="53038"/>
                    <a:pt x="62725" y="54544"/>
                  </a:cubicBezTo>
                  <a:cubicBezTo>
                    <a:pt x="62725" y="56055"/>
                    <a:pt x="63949" y="57272"/>
                    <a:pt x="65457" y="57272"/>
                  </a:cubicBezTo>
                  <a:moveTo>
                    <a:pt x="90019" y="27272"/>
                  </a:moveTo>
                  <a:cubicBezTo>
                    <a:pt x="91528" y="27272"/>
                    <a:pt x="92745" y="28494"/>
                    <a:pt x="92745" y="30000"/>
                  </a:cubicBezTo>
                  <a:cubicBezTo>
                    <a:pt x="92745" y="31511"/>
                    <a:pt x="91528" y="32727"/>
                    <a:pt x="90019" y="32727"/>
                  </a:cubicBezTo>
                  <a:cubicBezTo>
                    <a:pt x="88511" y="32727"/>
                    <a:pt x="87288" y="31511"/>
                    <a:pt x="87288" y="30000"/>
                  </a:cubicBezTo>
                  <a:cubicBezTo>
                    <a:pt x="87288" y="28494"/>
                    <a:pt x="88511" y="27272"/>
                    <a:pt x="90019" y="27272"/>
                  </a:cubicBezTo>
                  <a:moveTo>
                    <a:pt x="90019" y="38183"/>
                  </a:moveTo>
                  <a:cubicBezTo>
                    <a:pt x="94538" y="38183"/>
                    <a:pt x="98203" y="34516"/>
                    <a:pt x="98203" y="30000"/>
                  </a:cubicBezTo>
                  <a:cubicBezTo>
                    <a:pt x="98203" y="25483"/>
                    <a:pt x="94538" y="21822"/>
                    <a:pt x="90019" y="21822"/>
                  </a:cubicBezTo>
                  <a:cubicBezTo>
                    <a:pt x="85495" y="21822"/>
                    <a:pt x="81830" y="25483"/>
                    <a:pt x="81830" y="30000"/>
                  </a:cubicBezTo>
                  <a:cubicBezTo>
                    <a:pt x="81830" y="34516"/>
                    <a:pt x="85495" y="38183"/>
                    <a:pt x="90019" y="38183"/>
                  </a:cubicBezTo>
                  <a:moveTo>
                    <a:pt x="73646" y="65455"/>
                  </a:moveTo>
                  <a:cubicBezTo>
                    <a:pt x="75155" y="65455"/>
                    <a:pt x="76372" y="64233"/>
                    <a:pt x="76372" y="62727"/>
                  </a:cubicBezTo>
                  <a:cubicBezTo>
                    <a:pt x="76372" y="61222"/>
                    <a:pt x="75155" y="60000"/>
                    <a:pt x="73646" y="60000"/>
                  </a:cubicBezTo>
                  <a:cubicBezTo>
                    <a:pt x="72133" y="60000"/>
                    <a:pt x="70915" y="61222"/>
                    <a:pt x="70915" y="62727"/>
                  </a:cubicBezTo>
                  <a:cubicBezTo>
                    <a:pt x="70915" y="64233"/>
                    <a:pt x="72133" y="65455"/>
                    <a:pt x="73646" y="65455"/>
                  </a:cubicBezTo>
                  <a:moveTo>
                    <a:pt x="57268" y="43638"/>
                  </a:moveTo>
                  <a:cubicBezTo>
                    <a:pt x="55760" y="43638"/>
                    <a:pt x="54542" y="44855"/>
                    <a:pt x="54542" y="46366"/>
                  </a:cubicBezTo>
                  <a:cubicBezTo>
                    <a:pt x="54542" y="47872"/>
                    <a:pt x="55760" y="49088"/>
                    <a:pt x="57268" y="49088"/>
                  </a:cubicBezTo>
                  <a:cubicBezTo>
                    <a:pt x="58776" y="49088"/>
                    <a:pt x="59999" y="47872"/>
                    <a:pt x="59999" y="46366"/>
                  </a:cubicBezTo>
                  <a:cubicBezTo>
                    <a:pt x="59999" y="44855"/>
                    <a:pt x="58776" y="43638"/>
                    <a:pt x="57268" y="43638"/>
                  </a:cubicBezTo>
                  <a:moveTo>
                    <a:pt x="9777" y="110233"/>
                  </a:moveTo>
                  <a:lnTo>
                    <a:pt x="19639" y="85511"/>
                  </a:lnTo>
                  <a:cubicBezTo>
                    <a:pt x="20965" y="87966"/>
                    <a:pt x="22610" y="90294"/>
                    <a:pt x="24539" y="92455"/>
                  </a:cubicBezTo>
                  <a:cubicBezTo>
                    <a:pt x="27453" y="95722"/>
                    <a:pt x="30833" y="98394"/>
                    <a:pt x="34493" y="100377"/>
                  </a:cubicBezTo>
                  <a:cubicBezTo>
                    <a:pt x="34493" y="100377"/>
                    <a:pt x="9777" y="110233"/>
                    <a:pt x="9777" y="110233"/>
                  </a:cubicBezTo>
                  <a:close/>
                  <a:moveTo>
                    <a:pt x="21153" y="67000"/>
                  </a:moveTo>
                  <a:lnTo>
                    <a:pt x="0" y="120000"/>
                  </a:lnTo>
                  <a:lnTo>
                    <a:pt x="53034" y="98861"/>
                  </a:lnTo>
                  <a:cubicBezTo>
                    <a:pt x="52089" y="98972"/>
                    <a:pt x="51144" y="99022"/>
                    <a:pt x="50205" y="99022"/>
                  </a:cubicBezTo>
                  <a:cubicBezTo>
                    <a:pt x="33980" y="99022"/>
                    <a:pt x="19286" y="83344"/>
                    <a:pt x="21153" y="67000"/>
                  </a:cubicBezTo>
                  <a:moveTo>
                    <a:pt x="91710" y="59205"/>
                  </a:moveTo>
                  <a:cubicBezTo>
                    <a:pt x="90628" y="60283"/>
                    <a:pt x="88932" y="62061"/>
                    <a:pt x="86958" y="64122"/>
                  </a:cubicBezTo>
                  <a:cubicBezTo>
                    <a:pt x="83441" y="67800"/>
                    <a:pt x="78034" y="73450"/>
                    <a:pt x="74819" y="76405"/>
                  </a:cubicBezTo>
                  <a:lnTo>
                    <a:pt x="43621" y="45227"/>
                  </a:lnTo>
                  <a:cubicBezTo>
                    <a:pt x="46580" y="42016"/>
                    <a:pt x="52237" y="36611"/>
                    <a:pt x="55913" y="33100"/>
                  </a:cubicBezTo>
                  <a:cubicBezTo>
                    <a:pt x="57979" y="31127"/>
                    <a:pt x="59755" y="29433"/>
                    <a:pt x="60836" y="28350"/>
                  </a:cubicBezTo>
                  <a:cubicBezTo>
                    <a:pt x="75598" y="13594"/>
                    <a:pt x="103979" y="5516"/>
                    <a:pt x="114593" y="5455"/>
                  </a:cubicBezTo>
                  <a:cubicBezTo>
                    <a:pt x="114570" y="14288"/>
                    <a:pt x="107127" y="43800"/>
                    <a:pt x="91710" y="59205"/>
                  </a:cubicBezTo>
                  <a:moveTo>
                    <a:pt x="71006" y="80905"/>
                  </a:moveTo>
                  <a:cubicBezTo>
                    <a:pt x="69014" y="88183"/>
                    <a:pt x="66385" y="94844"/>
                    <a:pt x="63477" y="100194"/>
                  </a:cubicBezTo>
                  <a:cubicBezTo>
                    <a:pt x="62276" y="96966"/>
                    <a:pt x="60563" y="93322"/>
                    <a:pt x="58127" y="89500"/>
                  </a:cubicBezTo>
                  <a:cubicBezTo>
                    <a:pt x="57108" y="87905"/>
                    <a:pt x="55361" y="86977"/>
                    <a:pt x="53523" y="86977"/>
                  </a:cubicBezTo>
                  <a:cubicBezTo>
                    <a:pt x="53091" y="86977"/>
                    <a:pt x="52652" y="87027"/>
                    <a:pt x="52220" y="87133"/>
                  </a:cubicBezTo>
                  <a:cubicBezTo>
                    <a:pt x="51161" y="87394"/>
                    <a:pt x="50074" y="87527"/>
                    <a:pt x="48999" y="87527"/>
                  </a:cubicBezTo>
                  <a:cubicBezTo>
                    <a:pt x="44987" y="87527"/>
                    <a:pt x="41071" y="85733"/>
                    <a:pt x="37679" y="82344"/>
                  </a:cubicBezTo>
                  <a:cubicBezTo>
                    <a:pt x="33354" y="78022"/>
                    <a:pt x="31647" y="72855"/>
                    <a:pt x="32888" y="67811"/>
                  </a:cubicBezTo>
                  <a:cubicBezTo>
                    <a:pt x="33445" y="65538"/>
                    <a:pt x="32489" y="63166"/>
                    <a:pt x="30520" y="61911"/>
                  </a:cubicBezTo>
                  <a:cubicBezTo>
                    <a:pt x="26690" y="59477"/>
                    <a:pt x="23048" y="57766"/>
                    <a:pt x="19815" y="56572"/>
                  </a:cubicBezTo>
                  <a:cubicBezTo>
                    <a:pt x="25171" y="53655"/>
                    <a:pt x="31835" y="51033"/>
                    <a:pt x="39119" y="49038"/>
                  </a:cubicBezTo>
                  <a:cubicBezTo>
                    <a:pt x="39267" y="49000"/>
                    <a:pt x="39387" y="48905"/>
                    <a:pt x="39529" y="48850"/>
                  </a:cubicBezTo>
                  <a:lnTo>
                    <a:pt x="71194" y="80500"/>
                  </a:lnTo>
                  <a:cubicBezTo>
                    <a:pt x="71142" y="80638"/>
                    <a:pt x="71046" y="80755"/>
                    <a:pt x="71006" y="80905"/>
                  </a:cubicBezTo>
                  <a:moveTo>
                    <a:pt x="119066" y="927"/>
                  </a:moveTo>
                  <a:cubicBezTo>
                    <a:pt x="118446" y="305"/>
                    <a:pt x="116921" y="0"/>
                    <a:pt x="114713" y="0"/>
                  </a:cubicBezTo>
                  <a:cubicBezTo>
                    <a:pt x="103183" y="0"/>
                    <a:pt x="73083" y="8394"/>
                    <a:pt x="56978" y="24494"/>
                  </a:cubicBezTo>
                  <a:cubicBezTo>
                    <a:pt x="53182" y="28288"/>
                    <a:pt x="40599" y="39861"/>
                    <a:pt x="37679" y="43777"/>
                  </a:cubicBezTo>
                  <a:cubicBezTo>
                    <a:pt x="28232" y="46366"/>
                    <a:pt x="14477" y="51538"/>
                    <a:pt x="6806" y="59205"/>
                  </a:cubicBezTo>
                  <a:cubicBezTo>
                    <a:pt x="6806" y="59205"/>
                    <a:pt x="16168" y="59238"/>
                    <a:pt x="27589" y="66511"/>
                  </a:cubicBezTo>
                  <a:cubicBezTo>
                    <a:pt x="25928" y="73277"/>
                    <a:pt x="28033" y="80416"/>
                    <a:pt x="33821" y="86200"/>
                  </a:cubicBezTo>
                  <a:cubicBezTo>
                    <a:pt x="38328" y="90705"/>
                    <a:pt x="43661" y="92983"/>
                    <a:pt x="48999" y="92983"/>
                  </a:cubicBezTo>
                  <a:cubicBezTo>
                    <a:pt x="50513" y="92983"/>
                    <a:pt x="52026" y="92800"/>
                    <a:pt x="53523" y="92427"/>
                  </a:cubicBezTo>
                  <a:cubicBezTo>
                    <a:pt x="60796" y="103844"/>
                    <a:pt x="60836" y="113200"/>
                    <a:pt x="60836" y="113200"/>
                  </a:cubicBezTo>
                  <a:cubicBezTo>
                    <a:pt x="68508" y="105533"/>
                    <a:pt x="73686" y="91783"/>
                    <a:pt x="76270" y="82344"/>
                  </a:cubicBezTo>
                  <a:cubicBezTo>
                    <a:pt x="80191" y="79427"/>
                    <a:pt x="91772" y="66855"/>
                    <a:pt x="95568" y="63061"/>
                  </a:cubicBezTo>
                  <a:cubicBezTo>
                    <a:pt x="114752" y="43888"/>
                    <a:pt x="122925" y="4783"/>
                    <a:pt x="119066" y="927"/>
                  </a:cubicBezTo>
                </a:path>
              </a:pathLst>
            </a:custGeom>
            <a:solidFill>
              <a:schemeClr val="accent1"/>
            </a:solidFill>
            <a:ln>
              <a:noFill/>
            </a:ln>
          </p:spPr>
          <p:txBody>
            <a:bodyPr anchorCtr="0" anchor="ctr" bIns="19025" lIns="19025" spcFirstLastPara="1" rIns="19025" wrap="square" tIns="19025">
              <a:noAutofit/>
            </a:bodyPr>
            <a:lstStyle/>
            <a:p>
              <a:pPr indent="0" lvl="0" marL="0" marR="0" rtl="0" algn="l">
                <a:spcBef>
                  <a:spcPts val="0"/>
                </a:spcBef>
                <a:spcAft>
                  <a:spcPts val="0"/>
                </a:spcAft>
                <a:buClr>
                  <a:schemeClr val="dk1"/>
                </a:buClr>
                <a:buSzPts val="1499"/>
                <a:buFont typeface="Lato Light"/>
                <a:buNone/>
              </a:pPr>
              <a:r>
                <a:t/>
              </a:r>
              <a:endParaRPr b="0" i="0" sz="1499" u="none" cap="none" strike="noStrike">
                <a:solidFill>
                  <a:schemeClr val="dk1"/>
                </a:solidFill>
                <a:latin typeface="Lato Light"/>
                <a:ea typeface="Lato Light"/>
                <a:cs typeface="Lato Light"/>
                <a:sym typeface="Lato Light"/>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1" name="Shape 1471"/>
        <p:cNvGrpSpPr/>
        <p:nvPr/>
      </p:nvGrpSpPr>
      <p:grpSpPr>
        <a:xfrm>
          <a:off x="0" y="0"/>
          <a:ext cx="0" cy="0"/>
          <a:chOff x="0" y="0"/>
          <a:chExt cx="0" cy="0"/>
        </a:xfrm>
      </p:grpSpPr>
      <p:sp>
        <p:nvSpPr>
          <p:cNvPr id="1472" name="Shape 1472"/>
          <p:cNvSpPr txBox="1"/>
          <p:nvPr/>
        </p:nvSpPr>
        <p:spPr>
          <a:xfrm>
            <a:off x="494675" y="1907750"/>
            <a:ext cx="7349700" cy="3393600"/>
          </a:xfrm>
          <a:prstGeom prst="rect">
            <a:avLst/>
          </a:prstGeom>
          <a:noFill/>
          <a:ln>
            <a:noFill/>
          </a:ln>
        </p:spPr>
        <p:txBody>
          <a:bodyPr anchorCtr="0" anchor="t" bIns="45700" lIns="91400" spcFirstLastPara="1" rIns="91400" wrap="square" tIns="45700">
            <a:noAutofit/>
          </a:bodyPr>
          <a:lstStyle/>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A function is a </a:t>
            </a:r>
            <a:r>
              <a:rPr b="1" lang="en-US" sz="2000">
                <a:solidFill>
                  <a:srgbClr val="008080"/>
                </a:solidFill>
                <a:latin typeface="Lato"/>
                <a:ea typeface="Lato"/>
                <a:cs typeface="Lato"/>
                <a:sym typeface="Lato"/>
              </a:rPr>
              <a:t>block of organized, reusable code that is used to perform a single, related action</a:t>
            </a:r>
            <a:r>
              <a:rPr lang="en-US" sz="2000">
                <a:latin typeface="Lato"/>
                <a:ea typeface="Lato"/>
                <a:cs typeface="Lato"/>
                <a:sym typeface="Lato"/>
              </a:rPr>
              <a:t>. </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Functions provide</a:t>
            </a:r>
            <a:r>
              <a:rPr lang="en-US" sz="2000">
                <a:latin typeface="Lato"/>
                <a:ea typeface="Lato"/>
                <a:cs typeface="Lato"/>
                <a:sym typeface="Lato"/>
              </a:rPr>
              <a:t> </a:t>
            </a:r>
            <a:r>
              <a:rPr b="1" lang="en-US" sz="2000">
                <a:solidFill>
                  <a:srgbClr val="F20253"/>
                </a:solidFill>
                <a:latin typeface="Lato"/>
                <a:ea typeface="Lato"/>
                <a:cs typeface="Lato"/>
                <a:sym typeface="Lato"/>
              </a:rPr>
              <a:t>better modularity</a:t>
            </a:r>
            <a:r>
              <a:rPr lang="en-US" sz="2000">
                <a:latin typeface="Lato"/>
                <a:ea typeface="Lato"/>
                <a:cs typeface="Lato"/>
                <a:sym typeface="Lato"/>
              </a:rPr>
              <a:t> for your application and a </a:t>
            </a:r>
            <a:r>
              <a:rPr b="1" lang="en-US" sz="2000">
                <a:solidFill>
                  <a:srgbClr val="F20253"/>
                </a:solidFill>
                <a:latin typeface="Lato"/>
                <a:ea typeface="Lato"/>
                <a:cs typeface="Lato"/>
                <a:sym typeface="Lato"/>
              </a:rPr>
              <a:t>high degree of code reusing</a:t>
            </a:r>
            <a:r>
              <a:rPr lang="en-US" sz="2000">
                <a:latin typeface="Lato"/>
                <a:ea typeface="Lato"/>
                <a:cs typeface="Lato"/>
                <a:sym typeface="Lato"/>
              </a:rPr>
              <a:t>.</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Python gives you many </a:t>
            </a:r>
            <a:r>
              <a:rPr b="1" lang="en-US" sz="2000">
                <a:solidFill>
                  <a:srgbClr val="F20253"/>
                </a:solidFill>
                <a:latin typeface="Lato"/>
                <a:ea typeface="Lato"/>
                <a:cs typeface="Lato"/>
                <a:sym typeface="Lato"/>
              </a:rPr>
              <a:t>built-in functions</a:t>
            </a:r>
            <a:r>
              <a:rPr lang="en-US" sz="2000">
                <a:latin typeface="Lato"/>
                <a:ea typeface="Lato"/>
                <a:cs typeface="Lato"/>
                <a:sym typeface="Lato"/>
              </a:rPr>
              <a:t> like print(), etc. but you can also create your own functions. These functions are called </a:t>
            </a:r>
            <a:r>
              <a:rPr b="1" lang="en-US" sz="2000">
                <a:solidFill>
                  <a:srgbClr val="F20253"/>
                </a:solidFill>
                <a:latin typeface="Lato"/>
                <a:ea typeface="Lato"/>
                <a:cs typeface="Lato"/>
                <a:sym typeface="Lato"/>
              </a:rPr>
              <a:t>user-defined functions</a:t>
            </a:r>
            <a:r>
              <a:rPr lang="en-US" sz="2000">
                <a:latin typeface="Lato"/>
                <a:ea typeface="Lato"/>
                <a:cs typeface="Lato"/>
                <a:sym typeface="Lato"/>
              </a:rPr>
              <a:t>.</a:t>
            </a:r>
            <a:endParaRPr sz="2000">
              <a:latin typeface="Lato"/>
              <a:ea typeface="Lato"/>
              <a:cs typeface="Lato"/>
              <a:sym typeface="Lato"/>
            </a:endParaRPr>
          </a:p>
        </p:txBody>
      </p:sp>
      <p:sp>
        <p:nvSpPr>
          <p:cNvPr id="1473" name="Shape 1473"/>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474" name="Shape 1474"/>
          <p:cNvGrpSpPr/>
          <p:nvPr/>
        </p:nvGrpSpPr>
        <p:grpSpPr>
          <a:xfrm>
            <a:off x="858043" y="241509"/>
            <a:ext cx="10470300" cy="730079"/>
            <a:chOff x="1692324" y="483017"/>
            <a:chExt cx="20940600" cy="1460159"/>
          </a:xfrm>
        </p:grpSpPr>
        <p:sp>
          <p:nvSpPr>
            <p:cNvPr id="1475" name="Shape 1475"/>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Function</a:t>
              </a:r>
              <a:endParaRPr b="1" i="0" sz="4400" u="none" cap="none" strike="noStrike">
                <a:solidFill>
                  <a:srgbClr val="17959F"/>
                </a:solidFill>
                <a:latin typeface="Lato"/>
                <a:ea typeface="Lato"/>
                <a:cs typeface="Lato"/>
                <a:sym typeface="Lato"/>
              </a:endParaRPr>
            </a:p>
          </p:txBody>
        </p:sp>
        <p:sp>
          <p:nvSpPr>
            <p:cNvPr id="1476" name="Shape 1476"/>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477" name="Shape 1477"/>
          <p:cNvPicPr preferRelativeResize="0"/>
          <p:nvPr/>
        </p:nvPicPr>
        <p:blipFill>
          <a:blip r:embed="rId3">
            <a:alphaModFix/>
          </a:blip>
          <a:stretch>
            <a:fillRect/>
          </a:stretch>
        </p:blipFill>
        <p:spPr>
          <a:xfrm>
            <a:off x="9846050" y="4552700"/>
            <a:ext cx="2095500" cy="20764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1" name="Shape 1481"/>
        <p:cNvGrpSpPr/>
        <p:nvPr/>
      </p:nvGrpSpPr>
      <p:grpSpPr>
        <a:xfrm>
          <a:off x="0" y="0"/>
          <a:ext cx="0" cy="0"/>
          <a:chOff x="0" y="0"/>
          <a:chExt cx="0" cy="0"/>
        </a:xfrm>
      </p:grpSpPr>
      <p:sp>
        <p:nvSpPr>
          <p:cNvPr id="1482" name="Shape 1482"/>
          <p:cNvSpPr txBox="1"/>
          <p:nvPr/>
        </p:nvSpPr>
        <p:spPr>
          <a:xfrm>
            <a:off x="393625" y="2126000"/>
            <a:ext cx="11400300" cy="1477200"/>
          </a:xfrm>
          <a:prstGeom prst="rect">
            <a:avLst/>
          </a:prstGeom>
          <a:noFill/>
          <a:ln>
            <a:noFill/>
          </a:ln>
        </p:spPr>
        <p:txBody>
          <a:bodyPr anchorCtr="0" anchor="t" bIns="45700" lIns="91400" spcFirstLastPara="1" rIns="91400" wrap="square" tIns="45700">
            <a:noAutofit/>
          </a:bodyPr>
          <a:lstStyle/>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Function blocks </a:t>
            </a:r>
            <a:r>
              <a:rPr b="1" lang="en-US" sz="2000">
                <a:solidFill>
                  <a:srgbClr val="008080"/>
                </a:solidFill>
                <a:latin typeface="Lato"/>
                <a:ea typeface="Lato"/>
                <a:cs typeface="Lato"/>
                <a:sym typeface="Lato"/>
              </a:rPr>
              <a:t>begin with the keyword</a:t>
            </a:r>
            <a:r>
              <a:rPr lang="en-US" sz="2000">
                <a:solidFill>
                  <a:srgbClr val="F20253"/>
                </a:solidFill>
                <a:latin typeface="Lato"/>
                <a:ea typeface="Lato"/>
                <a:cs typeface="Lato"/>
                <a:sym typeface="Lato"/>
              </a:rPr>
              <a:t> </a:t>
            </a:r>
            <a:r>
              <a:rPr b="1" lang="en-US" sz="2000">
                <a:solidFill>
                  <a:srgbClr val="F20253"/>
                </a:solidFill>
                <a:latin typeface="Courier New"/>
                <a:ea typeface="Courier New"/>
                <a:cs typeface="Courier New"/>
                <a:sym typeface="Courier New"/>
              </a:rPr>
              <a:t>def</a:t>
            </a:r>
            <a:r>
              <a:rPr lang="en-US" sz="2000">
                <a:latin typeface="Courier New"/>
                <a:ea typeface="Courier New"/>
                <a:cs typeface="Courier New"/>
                <a:sym typeface="Courier New"/>
              </a:rPr>
              <a:t> </a:t>
            </a:r>
            <a:r>
              <a:rPr lang="en-US" sz="2000">
                <a:latin typeface="Lato"/>
                <a:ea typeface="Lato"/>
                <a:cs typeface="Lato"/>
                <a:sym typeface="Lato"/>
              </a:rPr>
              <a:t>followed by the </a:t>
            </a:r>
            <a:r>
              <a:rPr b="1" lang="en-US" sz="2000">
                <a:solidFill>
                  <a:srgbClr val="F20253"/>
                </a:solidFill>
                <a:latin typeface="Lato"/>
                <a:ea typeface="Lato"/>
                <a:cs typeface="Lato"/>
                <a:sym typeface="Lato"/>
              </a:rPr>
              <a:t>function name</a:t>
            </a:r>
            <a:r>
              <a:rPr lang="en-US" sz="2000">
                <a:latin typeface="Lato"/>
                <a:ea typeface="Lato"/>
                <a:cs typeface="Lato"/>
                <a:sym typeface="Lato"/>
              </a:rPr>
              <a:t> and </a:t>
            </a:r>
            <a:r>
              <a:rPr b="1" lang="en-US" sz="2000">
                <a:solidFill>
                  <a:srgbClr val="F20253"/>
                </a:solidFill>
                <a:latin typeface="Lato"/>
                <a:ea typeface="Lato"/>
                <a:cs typeface="Lato"/>
                <a:sym typeface="Lato"/>
              </a:rPr>
              <a:t>parentheses ( ( ) )</a:t>
            </a:r>
            <a:r>
              <a:rPr lang="en-US" sz="2000">
                <a:latin typeface="Lato"/>
                <a:ea typeface="Lato"/>
                <a:cs typeface="Lato"/>
                <a:sym typeface="Lato"/>
              </a:rPr>
              <a:t>.</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Any input </a:t>
            </a:r>
            <a:r>
              <a:rPr b="1" lang="en-US" sz="2000">
                <a:solidFill>
                  <a:srgbClr val="008080"/>
                </a:solidFill>
                <a:latin typeface="Lato"/>
                <a:ea typeface="Lato"/>
                <a:cs typeface="Lato"/>
                <a:sym typeface="Lato"/>
              </a:rPr>
              <a:t>parameters or arguments should be placed within these parentheses</a:t>
            </a:r>
            <a:r>
              <a:rPr lang="en-US" sz="2000">
                <a:latin typeface="Lato"/>
                <a:ea typeface="Lato"/>
                <a:cs typeface="Lato"/>
                <a:sym typeface="Lato"/>
              </a:rPr>
              <a:t>. You can also define parameters inside these parentheses.</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The first statement of a function can be an optional statement - the </a:t>
            </a:r>
            <a:r>
              <a:rPr b="1" lang="en-US" sz="2000">
                <a:solidFill>
                  <a:srgbClr val="008080"/>
                </a:solidFill>
                <a:latin typeface="Lato"/>
                <a:ea typeface="Lato"/>
                <a:cs typeface="Lato"/>
                <a:sym typeface="Lato"/>
              </a:rPr>
              <a:t>documentation string of the function or docstring</a:t>
            </a:r>
            <a:r>
              <a:rPr lang="en-US" sz="2000">
                <a:latin typeface="Lato"/>
                <a:ea typeface="Lato"/>
                <a:cs typeface="Lato"/>
                <a:sym typeface="Lato"/>
              </a:rPr>
              <a:t>.</a:t>
            </a:r>
            <a:endParaRPr sz="2000">
              <a:latin typeface="Lato"/>
              <a:ea typeface="Lato"/>
              <a:cs typeface="Lato"/>
              <a:sym typeface="Lato"/>
            </a:endParaRPr>
          </a:p>
        </p:txBody>
      </p:sp>
      <p:sp>
        <p:nvSpPr>
          <p:cNvPr id="1483" name="Shape 1483"/>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484" name="Shape 1484"/>
          <p:cNvGrpSpPr/>
          <p:nvPr/>
        </p:nvGrpSpPr>
        <p:grpSpPr>
          <a:xfrm>
            <a:off x="858043" y="241509"/>
            <a:ext cx="10470300" cy="730079"/>
            <a:chOff x="1692324" y="483017"/>
            <a:chExt cx="20940600" cy="1460159"/>
          </a:xfrm>
        </p:grpSpPr>
        <p:sp>
          <p:nvSpPr>
            <p:cNvPr id="1485" name="Shape 1485"/>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Rules to Define a Function</a:t>
              </a:r>
              <a:endParaRPr b="1" i="0" sz="4400" u="none" cap="none" strike="noStrike">
                <a:solidFill>
                  <a:srgbClr val="17959F"/>
                </a:solidFill>
                <a:latin typeface="Lato"/>
                <a:ea typeface="Lato"/>
                <a:cs typeface="Lato"/>
                <a:sym typeface="Lato"/>
              </a:endParaRPr>
            </a:p>
          </p:txBody>
        </p:sp>
        <p:sp>
          <p:nvSpPr>
            <p:cNvPr id="1486" name="Shape 1486"/>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0" name="Shape 1490"/>
        <p:cNvGrpSpPr/>
        <p:nvPr/>
      </p:nvGrpSpPr>
      <p:grpSpPr>
        <a:xfrm>
          <a:off x="0" y="0"/>
          <a:ext cx="0" cy="0"/>
          <a:chOff x="0" y="0"/>
          <a:chExt cx="0" cy="0"/>
        </a:xfrm>
      </p:grpSpPr>
      <p:sp>
        <p:nvSpPr>
          <p:cNvPr id="1491" name="Shape 1491"/>
          <p:cNvSpPr txBox="1"/>
          <p:nvPr/>
        </p:nvSpPr>
        <p:spPr>
          <a:xfrm>
            <a:off x="393625" y="2126000"/>
            <a:ext cx="11400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None/>
            </a:pPr>
            <a:r>
              <a:rPr lang="en-US" sz="2000">
                <a:latin typeface="Lato"/>
                <a:ea typeface="Lato"/>
                <a:cs typeface="Lato"/>
                <a:sym typeface="Lato"/>
              </a:rPr>
              <a:t>Python documentation strings (or docstrings) provide a convenient way of associating documentation with Python modules, functions, classes, and methods.</a:t>
            </a:r>
            <a:endParaRPr sz="2000">
              <a:latin typeface="Lato"/>
              <a:ea typeface="Lato"/>
              <a:cs typeface="Lato"/>
              <a:sym typeface="Lato"/>
            </a:endParaRPr>
          </a:p>
          <a:p>
            <a:pPr indent="457200" lvl="0" marL="0" marR="0" rtl="0">
              <a:lnSpc>
                <a:spcPct val="150000"/>
              </a:lnSpc>
              <a:spcBef>
                <a:spcPts val="0"/>
              </a:spcBef>
              <a:spcAft>
                <a:spcPts val="0"/>
              </a:spcAft>
              <a:buNone/>
            </a:pPr>
            <a:r>
              <a:rPr lang="en-US" sz="2000">
                <a:latin typeface="Lato"/>
                <a:ea typeface="Lato"/>
                <a:cs typeface="Lato"/>
                <a:sym typeface="Lato"/>
              </a:rPr>
              <a:t>For example,</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p:txBody>
      </p:sp>
      <p:sp>
        <p:nvSpPr>
          <p:cNvPr id="1492" name="Shape 149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493" name="Shape 1493"/>
          <p:cNvGrpSpPr/>
          <p:nvPr/>
        </p:nvGrpSpPr>
        <p:grpSpPr>
          <a:xfrm>
            <a:off x="858043" y="241509"/>
            <a:ext cx="10470300" cy="730079"/>
            <a:chOff x="1692324" y="483017"/>
            <a:chExt cx="20940600" cy="1460159"/>
          </a:xfrm>
        </p:grpSpPr>
        <p:sp>
          <p:nvSpPr>
            <p:cNvPr id="1494" name="Shape 149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Docstring</a:t>
              </a:r>
              <a:endParaRPr b="1" i="0" sz="4400" u="none" cap="none" strike="noStrike">
                <a:solidFill>
                  <a:srgbClr val="17959F"/>
                </a:solidFill>
                <a:latin typeface="Lato"/>
                <a:ea typeface="Lato"/>
                <a:cs typeface="Lato"/>
                <a:sym typeface="Lato"/>
              </a:endParaRPr>
            </a:p>
          </p:txBody>
        </p:sp>
        <p:sp>
          <p:nvSpPr>
            <p:cNvPr id="1495" name="Shape 149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496" name="Shape 1496"/>
          <p:cNvPicPr preferRelativeResize="0"/>
          <p:nvPr/>
        </p:nvPicPr>
        <p:blipFill>
          <a:blip r:embed="rId3">
            <a:alphaModFix/>
          </a:blip>
          <a:stretch>
            <a:fillRect/>
          </a:stretch>
        </p:blipFill>
        <p:spPr>
          <a:xfrm>
            <a:off x="2526813" y="3450800"/>
            <a:ext cx="7158874" cy="22691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0" name="Shape 1500"/>
        <p:cNvGrpSpPr/>
        <p:nvPr/>
      </p:nvGrpSpPr>
      <p:grpSpPr>
        <a:xfrm>
          <a:off x="0" y="0"/>
          <a:ext cx="0" cy="0"/>
          <a:chOff x="0" y="0"/>
          <a:chExt cx="0" cy="0"/>
        </a:xfrm>
      </p:grpSpPr>
      <p:sp>
        <p:nvSpPr>
          <p:cNvPr id="1501" name="Shape 1501"/>
          <p:cNvSpPr txBox="1"/>
          <p:nvPr/>
        </p:nvSpPr>
        <p:spPr>
          <a:xfrm>
            <a:off x="454675" y="2659400"/>
            <a:ext cx="11339400" cy="1477200"/>
          </a:xfrm>
          <a:prstGeom prst="rect">
            <a:avLst/>
          </a:prstGeom>
          <a:noFill/>
          <a:ln>
            <a:noFill/>
          </a:ln>
        </p:spPr>
        <p:txBody>
          <a:bodyPr anchorCtr="0" anchor="t" bIns="45700" lIns="91400" spcFirstLastPara="1" rIns="91400" wrap="square" tIns="45700">
            <a:noAutofit/>
          </a:bodyPr>
          <a:lstStyle/>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The </a:t>
            </a:r>
            <a:r>
              <a:rPr b="1" lang="en-US" sz="2000">
                <a:solidFill>
                  <a:srgbClr val="F20253"/>
                </a:solidFill>
                <a:latin typeface="Lato"/>
                <a:ea typeface="Lato"/>
                <a:cs typeface="Lato"/>
                <a:sym typeface="Lato"/>
              </a:rPr>
              <a:t>code block within every function starts with a </a:t>
            </a:r>
            <a:r>
              <a:rPr b="1" lang="en-US" sz="2000">
                <a:solidFill>
                  <a:srgbClr val="F20253"/>
                </a:solidFill>
                <a:latin typeface="Courier New"/>
                <a:ea typeface="Courier New"/>
                <a:cs typeface="Courier New"/>
                <a:sym typeface="Courier New"/>
              </a:rPr>
              <a:t>colon (:)</a:t>
            </a:r>
            <a:r>
              <a:rPr lang="en-US" sz="2000">
                <a:latin typeface="Lato"/>
                <a:ea typeface="Lato"/>
                <a:cs typeface="Lato"/>
                <a:sym typeface="Lato"/>
              </a:rPr>
              <a:t> and is indented.</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The statement </a:t>
            </a:r>
            <a:r>
              <a:rPr b="1" lang="en-US" sz="2000">
                <a:solidFill>
                  <a:srgbClr val="F20253"/>
                </a:solidFill>
                <a:latin typeface="Courier New"/>
                <a:ea typeface="Courier New"/>
                <a:cs typeface="Courier New"/>
                <a:sym typeface="Courier New"/>
              </a:rPr>
              <a:t>return [expression] </a:t>
            </a:r>
            <a:r>
              <a:rPr lang="en-US" sz="2000">
                <a:latin typeface="Lato"/>
                <a:ea typeface="Lato"/>
                <a:cs typeface="Lato"/>
                <a:sym typeface="Lato"/>
              </a:rPr>
              <a:t>exits a function, optionally passing back an expression to the caller. A return statement with no arguments is the same as return None.</a:t>
            </a:r>
            <a:endParaRPr sz="2000">
              <a:latin typeface="Lato"/>
              <a:ea typeface="Lato"/>
              <a:cs typeface="Lato"/>
              <a:sym typeface="Lato"/>
            </a:endParaRPr>
          </a:p>
        </p:txBody>
      </p:sp>
      <p:sp>
        <p:nvSpPr>
          <p:cNvPr id="1502" name="Shape 150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503" name="Shape 1503"/>
          <p:cNvGrpSpPr/>
          <p:nvPr/>
        </p:nvGrpSpPr>
        <p:grpSpPr>
          <a:xfrm>
            <a:off x="858043" y="241509"/>
            <a:ext cx="10470300" cy="730079"/>
            <a:chOff x="1692324" y="483017"/>
            <a:chExt cx="20940600" cy="1460159"/>
          </a:xfrm>
        </p:grpSpPr>
        <p:sp>
          <p:nvSpPr>
            <p:cNvPr id="1504" name="Shape 150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Rules to Define a Function</a:t>
              </a:r>
              <a:endParaRPr b="1" i="0" sz="4400" u="none" cap="none" strike="noStrike">
                <a:solidFill>
                  <a:srgbClr val="17959F"/>
                </a:solidFill>
                <a:latin typeface="Lato"/>
                <a:ea typeface="Lato"/>
                <a:cs typeface="Lato"/>
                <a:sym typeface="Lato"/>
              </a:endParaRPr>
            </a:p>
          </p:txBody>
        </p:sp>
        <p:sp>
          <p:nvSpPr>
            <p:cNvPr id="1505" name="Shape 150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9" name="Shape 1509"/>
        <p:cNvGrpSpPr/>
        <p:nvPr/>
      </p:nvGrpSpPr>
      <p:grpSpPr>
        <a:xfrm>
          <a:off x="0" y="0"/>
          <a:ext cx="0" cy="0"/>
          <a:chOff x="0" y="0"/>
          <a:chExt cx="0" cy="0"/>
        </a:xfrm>
      </p:grpSpPr>
      <p:sp>
        <p:nvSpPr>
          <p:cNvPr id="1510" name="Shape 1510"/>
          <p:cNvSpPr txBox="1"/>
          <p:nvPr/>
        </p:nvSpPr>
        <p:spPr>
          <a:xfrm>
            <a:off x="454675" y="5224400"/>
            <a:ext cx="11339400" cy="11118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None/>
            </a:pPr>
            <a:r>
              <a:rPr lang="en-US" sz="2000">
                <a:latin typeface="Lato"/>
                <a:ea typeface="Lato"/>
                <a:cs typeface="Lato"/>
                <a:sym typeface="Lato"/>
              </a:rPr>
              <a:t>By default, parameters have a positional behavior and we need to inform them in the </a:t>
            </a:r>
            <a:r>
              <a:rPr b="1" lang="en-US" sz="2000">
                <a:solidFill>
                  <a:srgbClr val="008080"/>
                </a:solidFill>
                <a:latin typeface="Lato"/>
                <a:ea typeface="Lato"/>
                <a:cs typeface="Lato"/>
                <a:sym typeface="Lato"/>
              </a:rPr>
              <a:t>same order that they were defined</a:t>
            </a:r>
            <a:r>
              <a:rPr lang="en-US" sz="2000">
                <a:latin typeface="Lato"/>
                <a:ea typeface="Lato"/>
                <a:cs typeface="Lato"/>
                <a:sym typeface="Lato"/>
              </a:rPr>
              <a:t>.</a:t>
            </a:r>
            <a:endParaRPr sz="2000">
              <a:latin typeface="Lato"/>
              <a:ea typeface="Lato"/>
              <a:cs typeface="Lato"/>
              <a:sym typeface="Lato"/>
            </a:endParaRPr>
          </a:p>
        </p:txBody>
      </p:sp>
      <p:sp>
        <p:nvSpPr>
          <p:cNvPr id="1511" name="Shape 1511"/>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512" name="Shape 1512"/>
          <p:cNvGrpSpPr/>
          <p:nvPr/>
        </p:nvGrpSpPr>
        <p:grpSpPr>
          <a:xfrm>
            <a:off x="858043" y="241509"/>
            <a:ext cx="10470300" cy="730079"/>
            <a:chOff x="1692324" y="483017"/>
            <a:chExt cx="20940600" cy="1460159"/>
          </a:xfrm>
        </p:grpSpPr>
        <p:sp>
          <p:nvSpPr>
            <p:cNvPr id="1513" name="Shape 1513"/>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Syntax</a:t>
              </a:r>
              <a:endParaRPr b="1" i="0" sz="4400" u="none" cap="none" strike="noStrike">
                <a:solidFill>
                  <a:srgbClr val="17959F"/>
                </a:solidFill>
                <a:latin typeface="Lato"/>
                <a:ea typeface="Lato"/>
                <a:cs typeface="Lato"/>
                <a:sym typeface="Lato"/>
              </a:endParaRPr>
            </a:p>
          </p:txBody>
        </p:sp>
        <p:sp>
          <p:nvSpPr>
            <p:cNvPr id="1514" name="Shape 1514"/>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515" name="Shape 1515"/>
          <p:cNvPicPr preferRelativeResize="0"/>
          <p:nvPr/>
        </p:nvPicPr>
        <p:blipFill>
          <a:blip r:embed="rId3">
            <a:alphaModFix/>
          </a:blip>
          <a:stretch>
            <a:fillRect/>
          </a:stretch>
        </p:blipFill>
        <p:spPr>
          <a:xfrm>
            <a:off x="5838588" y="2154925"/>
            <a:ext cx="6263725" cy="1886000"/>
          </a:xfrm>
          <a:prstGeom prst="rect">
            <a:avLst/>
          </a:prstGeom>
          <a:noFill/>
          <a:ln>
            <a:noFill/>
          </a:ln>
        </p:spPr>
      </p:pic>
      <p:pic>
        <p:nvPicPr>
          <p:cNvPr id="1516" name="Shape 1516"/>
          <p:cNvPicPr preferRelativeResize="0"/>
          <p:nvPr/>
        </p:nvPicPr>
        <p:blipFill>
          <a:blip r:embed="rId4">
            <a:alphaModFix/>
          </a:blip>
          <a:stretch>
            <a:fillRect/>
          </a:stretch>
        </p:blipFill>
        <p:spPr>
          <a:xfrm>
            <a:off x="0" y="1768926"/>
            <a:ext cx="5426475" cy="283532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0" name="Shape 1520"/>
        <p:cNvGrpSpPr/>
        <p:nvPr/>
      </p:nvGrpSpPr>
      <p:grpSpPr>
        <a:xfrm>
          <a:off x="0" y="0"/>
          <a:ext cx="0" cy="0"/>
          <a:chOff x="0" y="0"/>
          <a:chExt cx="0" cy="0"/>
        </a:xfrm>
      </p:grpSpPr>
      <p:sp>
        <p:nvSpPr>
          <p:cNvPr id="1521" name="Shape 1521"/>
          <p:cNvSpPr txBox="1"/>
          <p:nvPr/>
        </p:nvSpPr>
        <p:spPr>
          <a:xfrm>
            <a:off x="454675" y="4183400"/>
            <a:ext cx="113394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None/>
            </a:pPr>
            <a:r>
              <a:rPr lang="en-US" sz="2000">
                <a:latin typeface="Lato"/>
                <a:ea typeface="Lato"/>
                <a:cs typeface="Lato"/>
                <a:sym typeface="Lato"/>
              </a:rPr>
              <a:t>The given function takes a string as input parameter and prints it on standard screen.</a:t>
            </a:r>
            <a:endParaRPr sz="2000">
              <a:latin typeface="Lato"/>
              <a:ea typeface="Lato"/>
              <a:cs typeface="Lato"/>
              <a:sym typeface="Lato"/>
            </a:endParaRPr>
          </a:p>
          <a:p>
            <a:pPr indent="0" lvl="0" marL="0" marR="0" rtl="0" algn="l">
              <a:lnSpc>
                <a:spcPct val="150000"/>
              </a:lnSpc>
              <a:spcBef>
                <a:spcPts val="0"/>
              </a:spcBef>
              <a:spcAft>
                <a:spcPts val="0"/>
              </a:spcAft>
              <a:buNone/>
            </a:pPr>
            <a:r>
              <a:t/>
            </a:r>
            <a:endParaRPr sz="2000">
              <a:latin typeface="Lato"/>
              <a:ea typeface="Lato"/>
              <a:cs typeface="Lato"/>
              <a:sym typeface="Lato"/>
            </a:endParaRPr>
          </a:p>
          <a:p>
            <a:pPr indent="457200" lvl="0" marL="0" marR="0" rtl="0" algn="l">
              <a:lnSpc>
                <a:spcPct val="150000"/>
              </a:lnSpc>
              <a:spcBef>
                <a:spcPts val="0"/>
              </a:spcBef>
              <a:spcAft>
                <a:spcPts val="0"/>
              </a:spcAft>
              <a:buNone/>
            </a:pPr>
            <a:r>
              <a:rPr lang="en-US" sz="2000">
                <a:latin typeface="Lato"/>
                <a:ea typeface="Lato"/>
                <a:cs typeface="Lato"/>
                <a:sym typeface="Lato"/>
              </a:rPr>
              <a:t>Output:</a:t>
            </a:r>
            <a:endParaRPr sz="2000">
              <a:latin typeface="Lato"/>
              <a:ea typeface="Lato"/>
              <a:cs typeface="Lato"/>
              <a:sym typeface="Lato"/>
            </a:endParaRPr>
          </a:p>
        </p:txBody>
      </p:sp>
      <p:sp>
        <p:nvSpPr>
          <p:cNvPr id="1522" name="Shape 152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523" name="Shape 1523"/>
          <p:cNvGrpSpPr/>
          <p:nvPr/>
        </p:nvGrpSpPr>
        <p:grpSpPr>
          <a:xfrm>
            <a:off x="858043" y="241509"/>
            <a:ext cx="10470300" cy="730079"/>
            <a:chOff x="1692324" y="483017"/>
            <a:chExt cx="20940600" cy="1460159"/>
          </a:xfrm>
        </p:grpSpPr>
        <p:sp>
          <p:nvSpPr>
            <p:cNvPr id="1524" name="Shape 152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Example</a:t>
              </a:r>
              <a:endParaRPr b="1" i="0" sz="4400" u="none" cap="none" strike="noStrike">
                <a:solidFill>
                  <a:srgbClr val="17959F"/>
                </a:solidFill>
                <a:latin typeface="Lato"/>
                <a:ea typeface="Lato"/>
                <a:cs typeface="Lato"/>
                <a:sym typeface="Lato"/>
              </a:endParaRPr>
            </a:p>
          </p:txBody>
        </p:sp>
        <p:sp>
          <p:nvSpPr>
            <p:cNvPr id="1525" name="Shape 152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526" name="Shape 1526"/>
          <p:cNvPicPr preferRelativeResize="0"/>
          <p:nvPr/>
        </p:nvPicPr>
        <p:blipFill>
          <a:blip r:embed="rId3">
            <a:alphaModFix/>
          </a:blip>
          <a:stretch>
            <a:fillRect/>
          </a:stretch>
        </p:blipFill>
        <p:spPr>
          <a:xfrm>
            <a:off x="1393338" y="2089850"/>
            <a:ext cx="9399733" cy="1889700"/>
          </a:xfrm>
          <a:prstGeom prst="rect">
            <a:avLst/>
          </a:prstGeom>
          <a:noFill/>
          <a:ln>
            <a:noFill/>
          </a:ln>
        </p:spPr>
      </p:pic>
      <p:pic>
        <p:nvPicPr>
          <p:cNvPr id="1527" name="Shape 1527"/>
          <p:cNvPicPr preferRelativeResize="0"/>
          <p:nvPr/>
        </p:nvPicPr>
        <p:blipFill>
          <a:blip r:embed="rId4">
            <a:alphaModFix/>
          </a:blip>
          <a:stretch>
            <a:fillRect/>
          </a:stretch>
        </p:blipFill>
        <p:spPr>
          <a:xfrm>
            <a:off x="2045300" y="5427825"/>
            <a:ext cx="2976562" cy="7301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1" name="Shape 1531"/>
        <p:cNvGrpSpPr/>
        <p:nvPr/>
      </p:nvGrpSpPr>
      <p:grpSpPr>
        <a:xfrm>
          <a:off x="0" y="0"/>
          <a:ext cx="0" cy="0"/>
          <a:chOff x="0" y="0"/>
          <a:chExt cx="0" cy="0"/>
        </a:xfrm>
      </p:grpSpPr>
      <p:sp>
        <p:nvSpPr>
          <p:cNvPr id="1532" name="Shape 1532"/>
          <p:cNvSpPr txBox="1"/>
          <p:nvPr/>
        </p:nvSpPr>
        <p:spPr>
          <a:xfrm>
            <a:off x="454675" y="2811800"/>
            <a:ext cx="113394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None/>
            </a:pPr>
            <a:r>
              <a:rPr b="1" lang="en-US" sz="2000">
                <a:solidFill>
                  <a:srgbClr val="F20253"/>
                </a:solidFill>
                <a:latin typeface="Lato"/>
                <a:ea typeface="Lato"/>
                <a:cs typeface="Lato"/>
                <a:sym typeface="Lato"/>
              </a:rPr>
              <a:t>All parameters (arguments) in the Python language are passed by reference</a:t>
            </a:r>
            <a:r>
              <a:rPr lang="en-US" sz="2000">
                <a:latin typeface="Lato"/>
                <a:ea typeface="Lato"/>
                <a:cs typeface="Lato"/>
                <a:sym typeface="Lato"/>
              </a:rPr>
              <a:t>. It means if you change what a parameter refers to within a function, the change also reflects back in the calling function.</a:t>
            </a:r>
            <a:endParaRPr sz="2000">
              <a:latin typeface="Lato"/>
              <a:ea typeface="Lato"/>
              <a:cs typeface="Lato"/>
              <a:sym typeface="Lato"/>
            </a:endParaRPr>
          </a:p>
        </p:txBody>
      </p:sp>
      <p:sp>
        <p:nvSpPr>
          <p:cNvPr id="1533" name="Shape 1533"/>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534" name="Shape 1534"/>
          <p:cNvGrpSpPr/>
          <p:nvPr/>
        </p:nvGrpSpPr>
        <p:grpSpPr>
          <a:xfrm>
            <a:off x="858043" y="241509"/>
            <a:ext cx="10470300" cy="730079"/>
            <a:chOff x="1692324" y="483017"/>
            <a:chExt cx="20940600" cy="1460159"/>
          </a:xfrm>
        </p:grpSpPr>
        <p:sp>
          <p:nvSpPr>
            <p:cNvPr id="1535" name="Shape 1535"/>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Pass by reference vs value</a:t>
              </a:r>
              <a:endParaRPr b="1" i="0" sz="4400" u="none" cap="none" strike="noStrike">
                <a:solidFill>
                  <a:srgbClr val="17959F"/>
                </a:solidFill>
                <a:latin typeface="Lato"/>
                <a:ea typeface="Lato"/>
                <a:cs typeface="Lato"/>
                <a:sym typeface="Lato"/>
              </a:endParaRPr>
            </a:p>
          </p:txBody>
        </p:sp>
        <p:sp>
          <p:nvSpPr>
            <p:cNvPr id="1536" name="Shape 1536"/>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Shape 421"/>
          <p:cNvSpPr txBox="1"/>
          <p:nvPr/>
        </p:nvSpPr>
        <p:spPr>
          <a:xfrm>
            <a:off x="2358151" y="3059700"/>
            <a:ext cx="7475700" cy="73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45469"/>
              </a:buClr>
              <a:buSzPts val="4200"/>
              <a:buFont typeface="Lato Black"/>
              <a:buNone/>
            </a:pPr>
            <a:r>
              <a:rPr b="1" lang="en-US" sz="4200">
                <a:solidFill>
                  <a:srgbClr val="445469"/>
                </a:solidFill>
                <a:latin typeface="Lato Black"/>
                <a:ea typeface="Lato Black"/>
                <a:cs typeface="Lato Black"/>
                <a:sym typeface="Lato Black"/>
              </a:rPr>
              <a:t>Integer and Float</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0" name="Shape 1540"/>
        <p:cNvGrpSpPr/>
        <p:nvPr/>
      </p:nvGrpSpPr>
      <p:grpSpPr>
        <a:xfrm>
          <a:off x="0" y="0"/>
          <a:ext cx="0" cy="0"/>
          <a:chOff x="0" y="0"/>
          <a:chExt cx="0" cy="0"/>
        </a:xfrm>
      </p:grpSpPr>
      <p:sp>
        <p:nvSpPr>
          <p:cNvPr id="1541" name="Shape 1541"/>
          <p:cNvSpPr txBox="1"/>
          <p:nvPr/>
        </p:nvSpPr>
        <p:spPr>
          <a:xfrm>
            <a:off x="454675" y="1592600"/>
            <a:ext cx="113394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lang="en-US" sz="2000">
                <a:latin typeface="Lato"/>
                <a:ea typeface="Lato"/>
                <a:cs typeface="Lato"/>
                <a:sym typeface="Lato"/>
              </a:rPr>
              <a:t>For Example,</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0" lvl="0" marL="0" marR="0" rtl="0">
              <a:lnSpc>
                <a:spcPct val="150000"/>
              </a:lnSpc>
              <a:spcBef>
                <a:spcPts val="0"/>
              </a:spcBef>
              <a:spcAft>
                <a:spcPts val="0"/>
              </a:spcAft>
              <a:buNone/>
            </a:pPr>
            <a:r>
              <a:rPr lang="en-US" sz="2000">
                <a:latin typeface="Lato"/>
                <a:ea typeface="Lato"/>
                <a:cs typeface="Lato"/>
                <a:sym typeface="Lato"/>
              </a:rPr>
              <a:t>Here, we are maintaining reference of the passed object and appending values in the same object.</a:t>
            </a:r>
            <a:endParaRPr sz="2000">
              <a:latin typeface="Lato"/>
              <a:ea typeface="Lato"/>
              <a:cs typeface="Lato"/>
              <a:sym typeface="Lato"/>
            </a:endParaRPr>
          </a:p>
          <a:p>
            <a:pPr indent="0" lvl="0" marL="0" marR="0" rtl="0">
              <a:lnSpc>
                <a:spcPct val="150000"/>
              </a:lnSpc>
              <a:spcBef>
                <a:spcPts val="0"/>
              </a:spcBef>
              <a:spcAft>
                <a:spcPts val="0"/>
              </a:spcAft>
              <a:buNone/>
            </a:pPr>
            <a:r>
              <a:rPr lang="en-US" sz="2000">
                <a:latin typeface="Lato"/>
                <a:ea typeface="Lato"/>
                <a:cs typeface="Lato"/>
                <a:sym typeface="Lato"/>
              </a:rPr>
              <a:t>Output:</a:t>
            </a:r>
            <a:endParaRPr sz="2000">
              <a:latin typeface="Lato"/>
              <a:ea typeface="Lato"/>
              <a:cs typeface="Lato"/>
              <a:sym typeface="Lato"/>
            </a:endParaRPr>
          </a:p>
        </p:txBody>
      </p:sp>
      <p:sp>
        <p:nvSpPr>
          <p:cNvPr id="1542" name="Shape 154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543" name="Shape 1543"/>
          <p:cNvGrpSpPr/>
          <p:nvPr/>
        </p:nvGrpSpPr>
        <p:grpSpPr>
          <a:xfrm>
            <a:off x="858043" y="241509"/>
            <a:ext cx="10470300" cy="730079"/>
            <a:chOff x="1692324" y="483017"/>
            <a:chExt cx="20940600" cy="1460159"/>
          </a:xfrm>
        </p:grpSpPr>
        <p:sp>
          <p:nvSpPr>
            <p:cNvPr id="1544" name="Shape 154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Pass by reference vs value</a:t>
              </a:r>
              <a:endParaRPr b="1" i="0" sz="4400" u="none" cap="none" strike="noStrike">
                <a:solidFill>
                  <a:srgbClr val="17959F"/>
                </a:solidFill>
                <a:latin typeface="Lato"/>
                <a:ea typeface="Lato"/>
                <a:cs typeface="Lato"/>
                <a:sym typeface="Lato"/>
              </a:endParaRPr>
            </a:p>
          </p:txBody>
        </p:sp>
        <p:sp>
          <p:nvSpPr>
            <p:cNvPr id="1545" name="Shape 154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546" name="Shape 1546"/>
          <p:cNvPicPr preferRelativeResize="0"/>
          <p:nvPr/>
        </p:nvPicPr>
        <p:blipFill>
          <a:blip r:embed="rId3">
            <a:alphaModFix/>
          </a:blip>
          <a:stretch>
            <a:fillRect/>
          </a:stretch>
        </p:blipFill>
        <p:spPr>
          <a:xfrm>
            <a:off x="1453350" y="5569775"/>
            <a:ext cx="9930225" cy="951125"/>
          </a:xfrm>
          <a:prstGeom prst="rect">
            <a:avLst/>
          </a:prstGeom>
          <a:noFill/>
          <a:ln>
            <a:noFill/>
          </a:ln>
        </p:spPr>
      </p:pic>
      <p:pic>
        <p:nvPicPr>
          <p:cNvPr id="1547" name="Shape 1547"/>
          <p:cNvPicPr preferRelativeResize="0"/>
          <p:nvPr/>
        </p:nvPicPr>
        <p:blipFill>
          <a:blip r:embed="rId4">
            <a:alphaModFix/>
          </a:blip>
          <a:stretch>
            <a:fillRect/>
          </a:stretch>
        </p:blipFill>
        <p:spPr>
          <a:xfrm>
            <a:off x="2317275" y="1592600"/>
            <a:ext cx="6327125" cy="27686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1" name="Shape 1551"/>
        <p:cNvGrpSpPr/>
        <p:nvPr/>
      </p:nvGrpSpPr>
      <p:grpSpPr>
        <a:xfrm>
          <a:off x="0" y="0"/>
          <a:ext cx="0" cy="0"/>
          <a:chOff x="0" y="0"/>
          <a:chExt cx="0" cy="0"/>
        </a:xfrm>
      </p:grpSpPr>
      <p:sp>
        <p:nvSpPr>
          <p:cNvPr id="1552" name="Shape 1552"/>
          <p:cNvSpPr txBox="1"/>
          <p:nvPr/>
        </p:nvSpPr>
        <p:spPr>
          <a:xfrm>
            <a:off x="454675" y="1592600"/>
            <a:ext cx="113394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None/>
            </a:pPr>
            <a:r>
              <a:rPr lang="en-US" sz="2000">
                <a:latin typeface="Lato"/>
                <a:ea typeface="Lato"/>
                <a:cs typeface="Lato"/>
                <a:sym typeface="Lato"/>
              </a:rPr>
              <a:t>There is one more example where </a:t>
            </a:r>
            <a:r>
              <a:rPr b="1" lang="en-US" sz="2000">
                <a:solidFill>
                  <a:srgbClr val="F20253"/>
                </a:solidFill>
                <a:latin typeface="Lato"/>
                <a:ea typeface="Lato"/>
                <a:cs typeface="Lato"/>
                <a:sym typeface="Lato"/>
              </a:rPr>
              <a:t>argument is being passed by reference</a:t>
            </a:r>
            <a:r>
              <a:rPr lang="en-US" sz="2000">
                <a:latin typeface="Lato"/>
                <a:ea typeface="Lato"/>
                <a:cs typeface="Lato"/>
                <a:sym typeface="Lato"/>
              </a:rPr>
              <a:t> and the reference is being overwritten inside the called function.</a:t>
            </a:r>
            <a:endParaRPr sz="2000">
              <a:latin typeface="Lato"/>
              <a:ea typeface="Lato"/>
              <a:cs typeface="Lato"/>
              <a:sym typeface="Lato"/>
            </a:endParaRPr>
          </a:p>
          <a:p>
            <a:pPr indent="0" lvl="0" marL="0" marR="0" rtl="0" algn="ctr">
              <a:lnSpc>
                <a:spcPct val="150000"/>
              </a:lnSpc>
              <a:spcBef>
                <a:spcPts val="0"/>
              </a:spcBef>
              <a:spcAft>
                <a:spcPts val="0"/>
              </a:spcAft>
              <a:buNone/>
            </a:pPr>
            <a:r>
              <a:t/>
            </a:r>
            <a:endParaRPr sz="2000">
              <a:latin typeface="Lato"/>
              <a:ea typeface="Lato"/>
              <a:cs typeface="Lato"/>
              <a:sym typeface="Lato"/>
            </a:endParaRPr>
          </a:p>
          <a:p>
            <a:pPr indent="0" lvl="0" marL="0" marR="0" rtl="0" algn="ctr">
              <a:lnSpc>
                <a:spcPct val="150000"/>
              </a:lnSpc>
              <a:spcBef>
                <a:spcPts val="0"/>
              </a:spcBef>
              <a:spcAft>
                <a:spcPts val="0"/>
              </a:spcAft>
              <a:buNone/>
            </a:pPr>
            <a:r>
              <a:t/>
            </a:r>
            <a:endParaRPr sz="2000">
              <a:latin typeface="Lato"/>
              <a:ea typeface="Lato"/>
              <a:cs typeface="Lato"/>
              <a:sym typeface="Lato"/>
            </a:endParaRPr>
          </a:p>
          <a:p>
            <a:pPr indent="0" lvl="0" marL="0" marR="0" rtl="0" algn="ctr">
              <a:lnSpc>
                <a:spcPct val="150000"/>
              </a:lnSpc>
              <a:spcBef>
                <a:spcPts val="0"/>
              </a:spcBef>
              <a:spcAft>
                <a:spcPts val="0"/>
              </a:spcAft>
              <a:buNone/>
            </a:pPr>
            <a:r>
              <a:t/>
            </a:r>
            <a:endParaRPr sz="2000">
              <a:latin typeface="Lato"/>
              <a:ea typeface="Lato"/>
              <a:cs typeface="Lato"/>
              <a:sym typeface="Lato"/>
            </a:endParaRPr>
          </a:p>
          <a:p>
            <a:pPr indent="0" lvl="0" marL="0" marR="0" rtl="0" algn="ctr">
              <a:lnSpc>
                <a:spcPct val="150000"/>
              </a:lnSpc>
              <a:spcBef>
                <a:spcPts val="0"/>
              </a:spcBef>
              <a:spcAft>
                <a:spcPts val="0"/>
              </a:spcAft>
              <a:buNone/>
            </a:pPr>
            <a:r>
              <a:t/>
            </a:r>
            <a:endParaRPr sz="2000">
              <a:latin typeface="Lato"/>
              <a:ea typeface="Lato"/>
              <a:cs typeface="Lato"/>
              <a:sym typeface="Lato"/>
            </a:endParaRPr>
          </a:p>
          <a:p>
            <a:pPr indent="0" lvl="0" marL="0" marR="0" rtl="0" algn="ctr">
              <a:lnSpc>
                <a:spcPct val="150000"/>
              </a:lnSpc>
              <a:spcBef>
                <a:spcPts val="0"/>
              </a:spcBef>
              <a:spcAft>
                <a:spcPts val="0"/>
              </a:spcAft>
              <a:buNone/>
            </a:pPr>
            <a:r>
              <a:t/>
            </a:r>
            <a:endParaRPr sz="2000">
              <a:latin typeface="Lato"/>
              <a:ea typeface="Lato"/>
              <a:cs typeface="Lato"/>
              <a:sym typeface="Lato"/>
            </a:endParaRPr>
          </a:p>
          <a:p>
            <a:pPr indent="0" lvl="0" marL="0" marR="0" rtl="0" algn="ctr">
              <a:lnSpc>
                <a:spcPct val="150000"/>
              </a:lnSpc>
              <a:spcBef>
                <a:spcPts val="0"/>
              </a:spcBef>
              <a:spcAft>
                <a:spcPts val="0"/>
              </a:spcAft>
              <a:buNone/>
            </a:pPr>
            <a:r>
              <a:t/>
            </a:r>
            <a:endParaRPr sz="2000">
              <a:latin typeface="Lato"/>
              <a:ea typeface="Lato"/>
              <a:cs typeface="Lato"/>
              <a:sym typeface="Lato"/>
            </a:endParaRPr>
          </a:p>
          <a:p>
            <a:pPr indent="457200" lvl="0" marL="0" marR="0" rtl="0" algn="l">
              <a:lnSpc>
                <a:spcPct val="150000"/>
              </a:lnSpc>
              <a:spcBef>
                <a:spcPts val="0"/>
              </a:spcBef>
              <a:spcAft>
                <a:spcPts val="0"/>
              </a:spcAft>
              <a:buNone/>
            </a:pPr>
            <a:r>
              <a:t/>
            </a:r>
            <a:endParaRPr sz="2000">
              <a:latin typeface="Lato"/>
              <a:ea typeface="Lato"/>
              <a:cs typeface="Lato"/>
              <a:sym typeface="Lato"/>
            </a:endParaRPr>
          </a:p>
        </p:txBody>
      </p:sp>
      <p:sp>
        <p:nvSpPr>
          <p:cNvPr id="1553" name="Shape 1553"/>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554" name="Shape 1554"/>
          <p:cNvGrpSpPr/>
          <p:nvPr/>
        </p:nvGrpSpPr>
        <p:grpSpPr>
          <a:xfrm>
            <a:off x="858043" y="241509"/>
            <a:ext cx="10470300" cy="730079"/>
            <a:chOff x="1692324" y="483017"/>
            <a:chExt cx="20940600" cy="1460159"/>
          </a:xfrm>
        </p:grpSpPr>
        <p:sp>
          <p:nvSpPr>
            <p:cNvPr id="1555" name="Shape 1555"/>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Pass by reference vs value</a:t>
              </a:r>
              <a:endParaRPr b="1" i="0" sz="4400" u="none" cap="none" strike="noStrike">
                <a:solidFill>
                  <a:srgbClr val="17959F"/>
                </a:solidFill>
                <a:latin typeface="Lato"/>
                <a:ea typeface="Lato"/>
                <a:cs typeface="Lato"/>
                <a:sym typeface="Lato"/>
              </a:endParaRPr>
            </a:p>
          </p:txBody>
        </p:sp>
        <p:sp>
          <p:nvSpPr>
            <p:cNvPr id="1556" name="Shape 1556"/>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557" name="Shape 1557"/>
          <p:cNvPicPr preferRelativeResize="0"/>
          <p:nvPr/>
        </p:nvPicPr>
        <p:blipFill rotWithShape="1">
          <a:blip r:embed="rId3">
            <a:alphaModFix/>
          </a:blip>
          <a:srcRect b="20678" l="0" r="0" t="0"/>
          <a:stretch/>
        </p:blipFill>
        <p:spPr>
          <a:xfrm>
            <a:off x="1266875" y="2811950"/>
            <a:ext cx="9715000" cy="315282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1" name="Shape 1561"/>
        <p:cNvGrpSpPr/>
        <p:nvPr/>
      </p:nvGrpSpPr>
      <p:grpSpPr>
        <a:xfrm>
          <a:off x="0" y="0"/>
          <a:ext cx="0" cy="0"/>
          <a:chOff x="0" y="0"/>
          <a:chExt cx="0" cy="0"/>
        </a:xfrm>
      </p:grpSpPr>
      <p:sp>
        <p:nvSpPr>
          <p:cNvPr id="1562" name="Shape 1562"/>
          <p:cNvSpPr txBox="1"/>
          <p:nvPr/>
        </p:nvSpPr>
        <p:spPr>
          <a:xfrm>
            <a:off x="454675" y="2354600"/>
            <a:ext cx="11339400" cy="1477200"/>
          </a:xfrm>
          <a:prstGeom prst="rect">
            <a:avLst/>
          </a:prstGeom>
          <a:noFill/>
          <a:ln>
            <a:noFill/>
          </a:ln>
        </p:spPr>
        <p:txBody>
          <a:bodyPr anchorCtr="0" anchor="t" bIns="45700" lIns="91400" spcFirstLastPara="1" rIns="91400" wrap="square" tIns="45700">
            <a:noAutofit/>
          </a:bodyPr>
          <a:lstStyle/>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The parameter mylist is local to the function changeme. </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Changing mylist within the function does not affect mylist. </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The function accomplishes nothing and finally this would produce the following result.</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Output:</a:t>
            </a:r>
            <a:endParaRPr sz="2000">
              <a:latin typeface="Lato"/>
              <a:ea typeface="Lato"/>
              <a:cs typeface="Lato"/>
              <a:sym typeface="Lato"/>
            </a:endParaRPr>
          </a:p>
        </p:txBody>
      </p:sp>
      <p:sp>
        <p:nvSpPr>
          <p:cNvPr id="1563" name="Shape 1563"/>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564" name="Shape 1564"/>
          <p:cNvGrpSpPr/>
          <p:nvPr/>
        </p:nvGrpSpPr>
        <p:grpSpPr>
          <a:xfrm>
            <a:off x="858043" y="241509"/>
            <a:ext cx="10470300" cy="730079"/>
            <a:chOff x="1692324" y="483017"/>
            <a:chExt cx="20940600" cy="1460159"/>
          </a:xfrm>
        </p:grpSpPr>
        <p:sp>
          <p:nvSpPr>
            <p:cNvPr id="1565" name="Shape 1565"/>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Pass by reference vs value</a:t>
              </a:r>
              <a:endParaRPr b="1" i="0" sz="4400" u="none" cap="none" strike="noStrike">
                <a:solidFill>
                  <a:srgbClr val="17959F"/>
                </a:solidFill>
                <a:latin typeface="Lato"/>
                <a:ea typeface="Lato"/>
                <a:cs typeface="Lato"/>
                <a:sym typeface="Lato"/>
              </a:endParaRPr>
            </a:p>
          </p:txBody>
        </p:sp>
        <p:sp>
          <p:nvSpPr>
            <p:cNvPr id="1566" name="Shape 1566"/>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567" name="Shape 1567"/>
          <p:cNvPicPr preferRelativeResize="0"/>
          <p:nvPr/>
        </p:nvPicPr>
        <p:blipFill rotWithShape="1">
          <a:blip r:embed="rId3">
            <a:alphaModFix/>
          </a:blip>
          <a:srcRect b="0" l="0" r="27964" t="79702"/>
          <a:stretch/>
        </p:blipFill>
        <p:spPr>
          <a:xfrm>
            <a:off x="2594188" y="4836425"/>
            <a:ext cx="6998026" cy="8068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1" name="Shape 1571"/>
        <p:cNvGrpSpPr/>
        <p:nvPr/>
      </p:nvGrpSpPr>
      <p:grpSpPr>
        <a:xfrm>
          <a:off x="0" y="0"/>
          <a:ext cx="0" cy="0"/>
          <a:chOff x="0" y="0"/>
          <a:chExt cx="0" cy="0"/>
        </a:xfrm>
      </p:grpSpPr>
      <p:sp>
        <p:nvSpPr>
          <p:cNvPr id="1572" name="Shape 1572"/>
          <p:cNvSpPr txBox="1"/>
          <p:nvPr/>
        </p:nvSpPr>
        <p:spPr>
          <a:xfrm>
            <a:off x="454675" y="2354600"/>
            <a:ext cx="11339400" cy="1477200"/>
          </a:xfrm>
          <a:prstGeom prst="rect">
            <a:avLst/>
          </a:prstGeom>
          <a:noFill/>
          <a:ln>
            <a:noFill/>
          </a:ln>
        </p:spPr>
        <p:txBody>
          <a:bodyPr anchorCtr="0" anchor="t" bIns="45700" lIns="91400" spcFirstLastPara="1" rIns="91400" wrap="square" tIns="45700">
            <a:noAutofit/>
          </a:bodyPr>
          <a:lstStyle/>
          <a:p>
            <a:pPr indent="0" lvl="0" marL="0" marR="0" rtl="0" algn="l">
              <a:lnSpc>
                <a:spcPct val="150000"/>
              </a:lnSpc>
              <a:spcBef>
                <a:spcPts val="0"/>
              </a:spcBef>
              <a:spcAft>
                <a:spcPts val="0"/>
              </a:spcAft>
              <a:buNone/>
            </a:pPr>
            <a:r>
              <a:rPr lang="en-US" sz="2000">
                <a:latin typeface="Lato"/>
                <a:ea typeface="Lato"/>
                <a:cs typeface="Lato"/>
                <a:sym typeface="Lato"/>
              </a:rPr>
              <a:t>You can call a function by using the following types of formal arguments −</a:t>
            </a:r>
            <a:endParaRPr sz="2000">
              <a:latin typeface="Lato"/>
              <a:ea typeface="Lato"/>
              <a:cs typeface="Lato"/>
              <a:sym typeface="Lato"/>
            </a:endParaRPr>
          </a:p>
          <a:p>
            <a:pPr indent="0" lvl="0" marL="0" marR="0" rtl="0" algn="l">
              <a:lnSpc>
                <a:spcPct val="150000"/>
              </a:lnSpc>
              <a:spcBef>
                <a:spcPts val="0"/>
              </a:spcBef>
              <a:spcAft>
                <a:spcPts val="0"/>
              </a:spcAft>
              <a:buNone/>
            </a:pPr>
            <a:r>
              <a:t/>
            </a:r>
            <a:endParaRPr sz="2000">
              <a:latin typeface="Lato"/>
              <a:ea typeface="Lato"/>
              <a:cs typeface="Lato"/>
              <a:sym typeface="Lato"/>
            </a:endParaRPr>
          </a:p>
          <a:p>
            <a:pPr indent="-355600" lvl="0" marL="1828800" marR="0" rtl="0" algn="l">
              <a:lnSpc>
                <a:spcPct val="150000"/>
              </a:lnSpc>
              <a:spcBef>
                <a:spcPts val="0"/>
              </a:spcBef>
              <a:spcAft>
                <a:spcPts val="0"/>
              </a:spcAft>
              <a:buSzPts val="2000"/>
              <a:buFont typeface="Lato"/>
              <a:buChar char="●"/>
            </a:pPr>
            <a:r>
              <a:rPr b="1" lang="en-US" sz="2000">
                <a:solidFill>
                  <a:srgbClr val="F20253"/>
                </a:solidFill>
                <a:latin typeface="Lato"/>
                <a:ea typeface="Lato"/>
                <a:cs typeface="Lato"/>
                <a:sym typeface="Lato"/>
              </a:rPr>
              <a:t>Required</a:t>
            </a:r>
            <a:r>
              <a:rPr lang="en-US" sz="2000">
                <a:latin typeface="Lato"/>
                <a:ea typeface="Lato"/>
                <a:cs typeface="Lato"/>
                <a:sym typeface="Lato"/>
              </a:rPr>
              <a:t> arguments</a:t>
            </a:r>
            <a:endParaRPr sz="2000">
              <a:latin typeface="Lato"/>
              <a:ea typeface="Lato"/>
              <a:cs typeface="Lato"/>
              <a:sym typeface="Lato"/>
            </a:endParaRPr>
          </a:p>
          <a:p>
            <a:pPr indent="-355600" lvl="0" marL="1828800" marR="0" rtl="0" algn="l">
              <a:lnSpc>
                <a:spcPct val="150000"/>
              </a:lnSpc>
              <a:spcBef>
                <a:spcPts val="0"/>
              </a:spcBef>
              <a:spcAft>
                <a:spcPts val="0"/>
              </a:spcAft>
              <a:buSzPts val="2000"/>
              <a:buFont typeface="Lato"/>
              <a:buChar char="●"/>
            </a:pPr>
            <a:r>
              <a:rPr b="1" lang="en-US" sz="2000">
                <a:solidFill>
                  <a:srgbClr val="F20253"/>
                </a:solidFill>
                <a:latin typeface="Lato"/>
                <a:ea typeface="Lato"/>
                <a:cs typeface="Lato"/>
                <a:sym typeface="Lato"/>
              </a:rPr>
              <a:t>Keyword</a:t>
            </a:r>
            <a:r>
              <a:rPr lang="en-US" sz="2000">
                <a:latin typeface="Lato"/>
                <a:ea typeface="Lato"/>
                <a:cs typeface="Lato"/>
                <a:sym typeface="Lato"/>
              </a:rPr>
              <a:t> arguments</a:t>
            </a:r>
            <a:endParaRPr sz="2000">
              <a:latin typeface="Lato"/>
              <a:ea typeface="Lato"/>
              <a:cs typeface="Lato"/>
              <a:sym typeface="Lato"/>
            </a:endParaRPr>
          </a:p>
          <a:p>
            <a:pPr indent="-355600" lvl="0" marL="1828800" marR="0" rtl="0" algn="l">
              <a:lnSpc>
                <a:spcPct val="150000"/>
              </a:lnSpc>
              <a:spcBef>
                <a:spcPts val="0"/>
              </a:spcBef>
              <a:spcAft>
                <a:spcPts val="0"/>
              </a:spcAft>
              <a:buSzPts val="2000"/>
              <a:buFont typeface="Lato"/>
              <a:buChar char="●"/>
            </a:pPr>
            <a:r>
              <a:rPr b="1" lang="en-US" sz="2000">
                <a:solidFill>
                  <a:srgbClr val="F20253"/>
                </a:solidFill>
                <a:latin typeface="Lato"/>
                <a:ea typeface="Lato"/>
                <a:cs typeface="Lato"/>
                <a:sym typeface="Lato"/>
              </a:rPr>
              <a:t>Default</a:t>
            </a:r>
            <a:r>
              <a:rPr lang="en-US" sz="2000">
                <a:latin typeface="Lato"/>
                <a:ea typeface="Lato"/>
                <a:cs typeface="Lato"/>
                <a:sym typeface="Lato"/>
              </a:rPr>
              <a:t> arguments</a:t>
            </a:r>
            <a:endParaRPr sz="2000">
              <a:latin typeface="Lato"/>
              <a:ea typeface="Lato"/>
              <a:cs typeface="Lato"/>
              <a:sym typeface="Lato"/>
            </a:endParaRPr>
          </a:p>
          <a:p>
            <a:pPr indent="-355600" lvl="0" marL="1828800" marR="0" rtl="0" algn="l">
              <a:lnSpc>
                <a:spcPct val="150000"/>
              </a:lnSpc>
              <a:spcBef>
                <a:spcPts val="0"/>
              </a:spcBef>
              <a:spcAft>
                <a:spcPts val="0"/>
              </a:spcAft>
              <a:buSzPts val="2000"/>
              <a:buFont typeface="Lato"/>
              <a:buChar char="●"/>
            </a:pPr>
            <a:r>
              <a:rPr b="1" lang="en-US" sz="2000">
                <a:solidFill>
                  <a:srgbClr val="F20253"/>
                </a:solidFill>
                <a:latin typeface="Lato"/>
                <a:ea typeface="Lato"/>
                <a:cs typeface="Lato"/>
                <a:sym typeface="Lato"/>
              </a:rPr>
              <a:t>Variable-length</a:t>
            </a:r>
            <a:r>
              <a:rPr lang="en-US" sz="2000">
                <a:latin typeface="Lato"/>
                <a:ea typeface="Lato"/>
                <a:cs typeface="Lato"/>
                <a:sym typeface="Lato"/>
              </a:rPr>
              <a:t> arguments</a:t>
            </a:r>
            <a:endParaRPr sz="2000">
              <a:latin typeface="Lato"/>
              <a:ea typeface="Lato"/>
              <a:cs typeface="Lato"/>
              <a:sym typeface="Lato"/>
            </a:endParaRPr>
          </a:p>
        </p:txBody>
      </p:sp>
      <p:sp>
        <p:nvSpPr>
          <p:cNvPr id="1573" name="Shape 1573"/>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574" name="Shape 1574"/>
          <p:cNvGrpSpPr/>
          <p:nvPr/>
        </p:nvGrpSpPr>
        <p:grpSpPr>
          <a:xfrm>
            <a:off x="858043" y="241509"/>
            <a:ext cx="10470300" cy="730079"/>
            <a:chOff x="1692324" y="483017"/>
            <a:chExt cx="20940600" cy="1460159"/>
          </a:xfrm>
        </p:grpSpPr>
        <p:sp>
          <p:nvSpPr>
            <p:cNvPr id="1575" name="Shape 1575"/>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Function Arguments</a:t>
              </a:r>
              <a:endParaRPr b="1" i="0" sz="4400" u="none" cap="none" strike="noStrike">
                <a:solidFill>
                  <a:srgbClr val="17959F"/>
                </a:solidFill>
                <a:latin typeface="Lato"/>
                <a:ea typeface="Lato"/>
                <a:cs typeface="Lato"/>
                <a:sym typeface="Lato"/>
              </a:endParaRPr>
            </a:p>
          </p:txBody>
        </p:sp>
        <p:sp>
          <p:nvSpPr>
            <p:cNvPr id="1576" name="Shape 1576"/>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0" name="Shape 1580"/>
        <p:cNvGrpSpPr/>
        <p:nvPr/>
      </p:nvGrpSpPr>
      <p:grpSpPr>
        <a:xfrm>
          <a:off x="0" y="0"/>
          <a:ext cx="0" cy="0"/>
          <a:chOff x="0" y="0"/>
          <a:chExt cx="0" cy="0"/>
        </a:xfrm>
      </p:grpSpPr>
      <p:sp>
        <p:nvSpPr>
          <p:cNvPr id="1581" name="Shape 1581"/>
          <p:cNvSpPr txBox="1"/>
          <p:nvPr/>
        </p:nvSpPr>
        <p:spPr>
          <a:xfrm>
            <a:off x="454675" y="2049800"/>
            <a:ext cx="113394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lang="en-US" sz="2000">
                <a:latin typeface="Lato"/>
                <a:ea typeface="Lato"/>
                <a:cs typeface="Lato"/>
                <a:sym typeface="Lato"/>
              </a:rPr>
              <a:t>Required arguments are the </a:t>
            </a:r>
            <a:r>
              <a:rPr b="1" lang="en-US" sz="2000">
                <a:solidFill>
                  <a:srgbClr val="F20253"/>
                </a:solidFill>
                <a:latin typeface="Lato"/>
                <a:ea typeface="Lato"/>
                <a:cs typeface="Lato"/>
                <a:sym typeface="Lato"/>
              </a:rPr>
              <a:t>arguments</a:t>
            </a:r>
            <a:r>
              <a:rPr lang="en-US" sz="2000">
                <a:latin typeface="Lato"/>
                <a:ea typeface="Lato"/>
                <a:cs typeface="Lato"/>
                <a:sym typeface="Lato"/>
              </a:rPr>
              <a:t> </a:t>
            </a:r>
            <a:r>
              <a:rPr b="1" lang="en-US" sz="2000">
                <a:solidFill>
                  <a:srgbClr val="F20253"/>
                </a:solidFill>
                <a:latin typeface="Lato"/>
                <a:ea typeface="Lato"/>
                <a:cs typeface="Lato"/>
                <a:sym typeface="Lato"/>
              </a:rPr>
              <a:t>passed to a function in correct positional order</a:t>
            </a:r>
            <a:r>
              <a:rPr lang="en-US" sz="2000">
                <a:latin typeface="Lato"/>
                <a:ea typeface="Lato"/>
                <a:cs typeface="Lato"/>
                <a:sym typeface="Lato"/>
              </a:rPr>
              <a:t>. Here, the number of arguments in the function call should match exactly with the function definition.</a:t>
            </a:r>
            <a:endParaRPr sz="2000">
              <a:latin typeface="Lato"/>
              <a:ea typeface="Lato"/>
              <a:cs typeface="Lato"/>
              <a:sym typeface="Lato"/>
            </a:endParaRPr>
          </a:p>
          <a:p>
            <a:pPr indent="0" lvl="0" marL="0" marR="0" rtl="0">
              <a:lnSpc>
                <a:spcPct val="150000"/>
              </a:lnSpc>
              <a:spcBef>
                <a:spcPts val="0"/>
              </a:spcBef>
              <a:spcAft>
                <a:spcPts val="0"/>
              </a:spcAft>
              <a:buNone/>
            </a:pPr>
            <a:r>
              <a:rPr lang="en-US" sz="2000">
                <a:latin typeface="Lato"/>
                <a:ea typeface="Lato"/>
                <a:cs typeface="Lato"/>
                <a:sym typeface="Lato"/>
              </a:rPr>
              <a:t>For Example,</a:t>
            </a:r>
            <a:endParaRPr sz="2000">
              <a:latin typeface="Lato"/>
              <a:ea typeface="Lato"/>
              <a:cs typeface="Lato"/>
              <a:sym typeface="Lato"/>
            </a:endParaRPr>
          </a:p>
        </p:txBody>
      </p:sp>
      <p:sp>
        <p:nvSpPr>
          <p:cNvPr id="1582" name="Shape 158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583" name="Shape 1583"/>
          <p:cNvGrpSpPr/>
          <p:nvPr/>
        </p:nvGrpSpPr>
        <p:grpSpPr>
          <a:xfrm>
            <a:off x="858043" y="241509"/>
            <a:ext cx="10470300" cy="730079"/>
            <a:chOff x="1692324" y="483017"/>
            <a:chExt cx="20940600" cy="1460159"/>
          </a:xfrm>
        </p:grpSpPr>
        <p:sp>
          <p:nvSpPr>
            <p:cNvPr id="1584" name="Shape 158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Required Arguments</a:t>
              </a:r>
              <a:endParaRPr b="1" i="0" sz="4400" u="none" cap="none" strike="noStrike">
                <a:solidFill>
                  <a:srgbClr val="17959F"/>
                </a:solidFill>
                <a:latin typeface="Lato"/>
                <a:ea typeface="Lato"/>
                <a:cs typeface="Lato"/>
                <a:sym typeface="Lato"/>
              </a:endParaRPr>
            </a:p>
          </p:txBody>
        </p:sp>
        <p:sp>
          <p:nvSpPr>
            <p:cNvPr id="1585" name="Shape 158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586" name="Shape 1586"/>
          <p:cNvPicPr preferRelativeResize="0"/>
          <p:nvPr/>
        </p:nvPicPr>
        <p:blipFill rotWithShape="1">
          <a:blip r:embed="rId3">
            <a:alphaModFix/>
          </a:blip>
          <a:srcRect b="20508" l="0" r="0" t="0"/>
          <a:stretch/>
        </p:blipFill>
        <p:spPr>
          <a:xfrm>
            <a:off x="2410525" y="3527000"/>
            <a:ext cx="7365350" cy="21632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0" name="Shape 1590"/>
        <p:cNvGrpSpPr/>
        <p:nvPr/>
      </p:nvGrpSpPr>
      <p:grpSpPr>
        <a:xfrm>
          <a:off x="0" y="0"/>
          <a:ext cx="0" cy="0"/>
          <a:chOff x="0" y="0"/>
          <a:chExt cx="0" cy="0"/>
        </a:xfrm>
      </p:grpSpPr>
      <p:sp>
        <p:nvSpPr>
          <p:cNvPr id="1591" name="Shape 1591"/>
          <p:cNvSpPr txBox="1"/>
          <p:nvPr/>
        </p:nvSpPr>
        <p:spPr>
          <a:xfrm>
            <a:off x="454675" y="1592600"/>
            <a:ext cx="11339400" cy="2363400"/>
          </a:xfrm>
          <a:prstGeom prst="rect">
            <a:avLst/>
          </a:prstGeom>
          <a:noFill/>
          <a:ln>
            <a:noFill/>
          </a:ln>
        </p:spPr>
        <p:txBody>
          <a:bodyPr anchorCtr="0" anchor="t" bIns="45700" lIns="91400" spcFirstLastPara="1" rIns="91400" wrap="square" tIns="45700">
            <a:noAutofit/>
          </a:bodyPr>
          <a:lstStyle/>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Keyword arguments are related to the function calls. When you use keyword arguments in a function call, </a:t>
            </a:r>
            <a:r>
              <a:rPr b="1" lang="en-US" sz="2000">
                <a:solidFill>
                  <a:srgbClr val="F20253"/>
                </a:solidFill>
                <a:latin typeface="Lato"/>
                <a:ea typeface="Lato"/>
                <a:cs typeface="Lato"/>
                <a:sym typeface="Lato"/>
              </a:rPr>
              <a:t>the caller identifies the arguments by the parameter name</a:t>
            </a:r>
            <a:r>
              <a:rPr lang="en-US" sz="2000">
                <a:latin typeface="Lato"/>
                <a:ea typeface="Lato"/>
                <a:cs typeface="Lato"/>
                <a:sym typeface="Lato"/>
              </a:rPr>
              <a:t>.</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This </a:t>
            </a:r>
            <a:r>
              <a:rPr b="1" lang="en-US" sz="2000">
                <a:solidFill>
                  <a:srgbClr val="F20253"/>
                </a:solidFill>
                <a:latin typeface="Lato"/>
                <a:ea typeface="Lato"/>
                <a:cs typeface="Lato"/>
                <a:sym typeface="Lato"/>
              </a:rPr>
              <a:t>allows you to skip arguments or place them out of order</a:t>
            </a:r>
            <a:r>
              <a:rPr lang="en-US" sz="2000">
                <a:latin typeface="Lato"/>
                <a:ea typeface="Lato"/>
                <a:cs typeface="Lato"/>
                <a:sym typeface="Lato"/>
              </a:rPr>
              <a:t> because the Python interpreter is able to use the keywords provided to match the values with parameters.</a:t>
            </a:r>
            <a:endParaRPr sz="2000">
              <a:latin typeface="Lato"/>
              <a:ea typeface="Lato"/>
              <a:cs typeface="Lato"/>
              <a:sym typeface="Lato"/>
            </a:endParaRPr>
          </a:p>
        </p:txBody>
      </p:sp>
      <p:sp>
        <p:nvSpPr>
          <p:cNvPr id="1592" name="Shape 159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593" name="Shape 1593"/>
          <p:cNvGrpSpPr/>
          <p:nvPr/>
        </p:nvGrpSpPr>
        <p:grpSpPr>
          <a:xfrm>
            <a:off x="858043" y="241509"/>
            <a:ext cx="10470300" cy="730079"/>
            <a:chOff x="1692324" y="483017"/>
            <a:chExt cx="20940600" cy="1460159"/>
          </a:xfrm>
        </p:grpSpPr>
        <p:sp>
          <p:nvSpPr>
            <p:cNvPr id="1594" name="Shape 159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Keyword Arguments</a:t>
              </a:r>
              <a:endParaRPr b="1" i="0" sz="4400" u="none" cap="none" strike="noStrike">
                <a:solidFill>
                  <a:srgbClr val="17959F"/>
                </a:solidFill>
                <a:latin typeface="Lato"/>
                <a:ea typeface="Lato"/>
                <a:cs typeface="Lato"/>
                <a:sym typeface="Lato"/>
              </a:endParaRPr>
            </a:p>
          </p:txBody>
        </p:sp>
        <p:sp>
          <p:nvSpPr>
            <p:cNvPr id="1595" name="Shape 159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596" name="Shape 1596"/>
          <p:cNvPicPr preferRelativeResize="0"/>
          <p:nvPr/>
        </p:nvPicPr>
        <p:blipFill>
          <a:blip r:embed="rId3">
            <a:alphaModFix/>
          </a:blip>
          <a:stretch>
            <a:fillRect/>
          </a:stretch>
        </p:blipFill>
        <p:spPr>
          <a:xfrm>
            <a:off x="3534613" y="4572000"/>
            <a:ext cx="5179525" cy="60447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0" name="Shape 1600"/>
        <p:cNvGrpSpPr/>
        <p:nvPr/>
      </p:nvGrpSpPr>
      <p:grpSpPr>
        <a:xfrm>
          <a:off x="0" y="0"/>
          <a:ext cx="0" cy="0"/>
          <a:chOff x="0" y="0"/>
          <a:chExt cx="0" cy="0"/>
        </a:xfrm>
      </p:grpSpPr>
      <p:sp>
        <p:nvSpPr>
          <p:cNvPr id="1601" name="Shape 1601"/>
          <p:cNvSpPr txBox="1"/>
          <p:nvPr/>
        </p:nvSpPr>
        <p:spPr>
          <a:xfrm>
            <a:off x="423500" y="4443800"/>
            <a:ext cx="11339400" cy="797400"/>
          </a:xfrm>
          <a:prstGeom prst="rect">
            <a:avLst/>
          </a:prstGeom>
          <a:noFill/>
          <a:ln>
            <a:noFill/>
          </a:ln>
        </p:spPr>
        <p:txBody>
          <a:bodyPr anchorCtr="0" anchor="t" bIns="45700" lIns="91400" spcFirstLastPara="1" rIns="91400" wrap="square" tIns="45700">
            <a:noAutofit/>
          </a:bodyPr>
          <a:lstStyle/>
          <a:p>
            <a:pPr indent="457200" lvl="0" marL="457200" marR="0" rtl="0" algn="l">
              <a:lnSpc>
                <a:spcPct val="150000"/>
              </a:lnSpc>
              <a:spcBef>
                <a:spcPts val="0"/>
              </a:spcBef>
              <a:spcAft>
                <a:spcPts val="0"/>
              </a:spcAft>
              <a:buNone/>
            </a:pPr>
            <a:r>
              <a:rPr lang="en-US" sz="2000">
                <a:latin typeface="Lato"/>
                <a:ea typeface="Lato"/>
                <a:cs typeface="Lato"/>
                <a:sym typeface="Lato"/>
              </a:rPr>
              <a:t>Output:</a:t>
            </a:r>
            <a:endParaRPr sz="2000">
              <a:latin typeface="Lato"/>
              <a:ea typeface="Lato"/>
              <a:cs typeface="Lato"/>
              <a:sym typeface="Lato"/>
            </a:endParaRPr>
          </a:p>
          <a:p>
            <a:pPr indent="0" lvl="0" marL="0" marR="0" rtl="0" algn="ctr">
              <a:lnSpc>
                <a:spcPct val="150000"/>
              </a:lnSpc>
              <a:spcBef>
                <a:spcPts val="0"/>
              </a:spcBef>
              <a:spcAft>
                <a:spcPts val="0"/>
              </a:spcAft>
              <a:buNone/>
            </a:pPr>
            <a:r>
              <a:t/>
            </a:r>
            <a:endParaRPr sz="2000">
              <a:latin typeface="Lato"/>
              <a:ea typeface="Lato"/>
              <a:cs typeface="Lato"/>
              <a:sym typeface="Lato"/>
            </a:endParaRPr>
          </a:p>
          <a:p>
            <a:pPr indent="0" lvl="0" marL="0" marR="0" rtl="0" algn="ctr">
              <a:lnSpc>
                <a:spcPct val="150000"/>
              </a:lnSpc>
              <a:spcBef>
                <a:spcPts val="0"/>
              </a:spcBef>
              <a:spcAft>
                <a:spcPts val="0"/>
              </a:spcAft>
              <a:buNone/>
            </a:pPr>
            <a:r>
              <a:t/>
            </a:r>
            <a:endParaRPr sz="2000">
              <a:latin typeface="Lato"/>
              <a:ea typeface="Lato"/>
              <a:cs typeface="Lato"/>
              <a:sym typeface="Lato"/>
            </a:endParaRPr>
          </a:p>
          <a:p>
            <a:pPr indent="0" lvl="0" marL="0" marR="0" rtl="0" algn="ctr">
              <a:lnSpc>
                <a:spcPct val="150000"/>
              </a:lnSpc>
              <a:spcBef>
                <a:spcPts val="0"/>
              </a:spcBef>
              <a:spcAft>
                <a:spcPts val="0"/>
              </a:spcAft>
              <a:buNone/>
            </a:pPr>
            <a:r>
              <a:rPr lang="en-US" sz="2000">
                <a:latin typeface="Lato"/>
                <a:ea typeface="Lato"/>
                <a:cs typeface="Lato"/>
                <a:sym typeface="Lato"/>
              </a:rPr>
              <a:t>Note that the </a:t>
            </a:r>
            <a:r>
              <a:rPr b="1" lang="en-US" sz="2000">
                <a:solidFill>
                  <a:srgbClr val="008080"/>
                </a:solidFill>
                <a:latin typeface="Lato"/>
                <a:ea typeface="Lato"/>
                <a:cs typeface="Lato"/>
                <a:sym typeface="Lato"/>
              </a:rPr>
              <a:t>order of parameters does not matter</a:t>
            </a:r>
            <a:r>
              <a:rPr lang="en-US" sz="2000">
                <a:latin typeface="Lato"/>
                <a:ea typeface="Lato"/>
                <a:cs typeface="Lato"/>
                <a:sym typeface="Lato"/>
              </a:rPr>
              <a:t>.</a:t>
            </a:r>
            <a:endParaRPr sz="2000">
              <a:latin typeface="Lato"/>
              <a:ea typeface="Lato"/>
              <a:cs typeface="Lato"/>
              <a:sym typeface="Lato"/>
            </a:endParaRPr>
          </a:p>
        </p:txBody>
      </p:sp>
      <p:sp>
        <p:nvSpPr>
          <p:cNvPr id="1602" name="Shape 160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603" name="Shape 1603"/>
          <p:cNvGrpSpPr/>
          <p:nvPr/>
        </p:nvGrpSpPr>
        <p:grpSpPr>
          <a:xfrm>
            <a:off x="858043" y="241509"/>
            <a:ext cx="10470300" cy="730079"/>
            <a:chOff x="1692324" y="483017"/>
            <a:chExt cx="20940600" cy="1460159"/>
          </a:xfrm>
        </p:grpSpPr>
        <p:sp>
          <p:nvSpPr>
            <p:cNvPr id="1604" name="Shape 160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Keyword Arguments - Example</a:t>
              </a:r>
              <a:endParaRPr b="1" i="0" sz="4400" u="none" cap="none" strike="noStrike">
                <a:solidFill>
                  <a:srgbClr val="17959F"/>
                </a:solidFill>
                <a:latin typeface="Lato"/>
                <a:ea typeface="Lato"/>
                <a:cs typeface="Lato"/>
                <a:sym typeface="Lato"/>
              </a:endParaRPr>
            </a:p>
          </p:txBody>
        </p:sp>
        <p:sp>
          <p:nvSpPr>
            <p:cNvPr id="1605" name="Shape 160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606" name="Shape 1606"/>
          <p:cNvPicPr preferRelativeResize="0"/>
          <p:nvPr/>
        </p:nvPicPr>
        <p:blipFill rotWithShape="1">
          <a:blip r:embed="rId3">
            <a:alphaModFix/>
          </a:blip>
          <a:srcRect b="0" l="0" r="0" t="80937"/>
          <a:stretch/>
        </p:blipFill>
        <p:spPr>
          <a:xfrm>
            <a:off x="2867700" y="4853350"/>
            <a:ext cx="6513350" cy="579300"/>
          </a:xfrm>
          <a:prstGeom prst="rect">
            <a:avLst/>
          </a:prstGeom>
          <a:noFill/>
          <a:ln>
            <a:noFill/>
          </a:ln>
        </p:spPr>
      </p:pic>
      <p:pic>
        <p:nvPicPr>
          <p:cNvPr id="1607" name="Shape 1607"/>
          <p:cNvPicPr preferRelativeResize="0"/>
          <p:nvPr/>
        </p:nvPicPr>
        <p:blipFill rotWithShape="1">
          <a:blip r:embed="rId3">
            <a:alphaModFix/>
          </a:blip>
          <a:srcRect b="22081" l="0" r="0" t="0"/>
          <a:stretch/>
        </p:blipFill>
        <p:spPr>
          <a:xfrm>
            <a:off x="2474788" y="1706600"/>
            <a:ext cx="7262926" cy="26403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1" name="Shape 1611"/>
        <p:cNvGrpSpPr/>
        <p:nvPr/>
      </p:nvGrpSpPr>
      <p:grpSpPr>
        <a:xfrm>
          <a:off x="0" y="0"/>
          <a:ext cx="0" cy="0"/>
          <a:chOff x="0" y="0"/>
          <a:chExt cx="0" cy="0"/>
        </a:xfrm>
      </p:grpSpPr>
      <p:sp>
        <p:nvSpPr>
          <p:cNvPr id="1612" name="Shape 1612"/>
          <p:cNvSpPr txBox="1"/>
          <p:nvPr/>
        </p:nvSpPr>
        <p:spPr>
          <a:xfrm>
            <a:off x="454675" y="1592600"/>
            <a:ext cx="113394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None/>
            </a:pPr>
            <a:r>
              <a:rPr lang="en-US" sz="2000">
                <a:latin typeface="Lato"/>
                <a:ea typeface="Lato"/>
                <a:cs typeface="Lato"/>
                <a:sym typeface="Lato"/>
              </a:rPr>
              <a:t>A default argument is an argument that </a:t>
            </a:r>
            <a:r>
              <a:rPr b="1" lang="en-US" sz="2000">
                <a:solidFill>
                  <a:srgbClr val="008080"/>
                </a:solidFill>
                <a:latin typeface="Lato"/>
                <a:ea typeface="Lato"/>
                <a:cs typeface="Lato"/>
                <a:sym typeface="Lato"/>
              </a:rPr>
              <a:t>assumes a default value if a value is not provided in the function call for that argument</a:t>
            </a:r>
            <a:r>
              <a:rPr lang="en-US" sz="2000">
                <a:latin typeface="Lato"/>
                <a:ea typeface="Lato"/>
                <a:cs typeface="Lato"/>
                <a:sym typeface="Lato"/>
              </a:rPr>
              <a:t>.</a:t>
            </a:r>
            <a:endParaRPr sz="2000">
              <a:latin typeface="Lato"/>
              <a:ea typeface="Lato"/>
              <a:cs typeface="Lato"/>
              <a:sym typeface="Lato"/>
            </a:endParaRPr>
          </a:p>
          <a:p>
            <a:pPr indent="457200" lvl="0" marL="0" marR="0" rtl="0">
              <a:lnSpc>
                <a:spcPct val="150000"/>
              </a:lnSpc>
              <a:spcBef>
                <a:spcPts val="0"/>
              </a:spcBef>
              <a:spcAft>
                <a:spcPts val="0"/>
              </a:spcAft>
              <a:buNone/>
            </a:pPr>
            <a:r>
              <a:rPr lang="en-US" sz="2000">
                <a:latin typeface="Lato"/>
                <a:ea typeface="Lato"/>
                <a:cs typeface="Lato"/>
                <a:sym typeface="Lato"/>
              </a:rPr>
              <a:t>For Example,</a:t>
            </a:r>
            <a:endParaRPr sz="2000">
              <a:latin typeface="Lato"/>
              <a:ea typeface="Lato"/>
              <a:cs typeface="Lato"/>
              <a:sym typeface="Lato"/>
            </a:endParaRPr>
          </a:p>
          <a:p>
            <a:pPr indent="457200" lvl="0" marL="0" marR="0" rtl="0">
              <a:lnSpc>
                <a:spcPct val="150000"/>
              </a:lnSpc>
              <a:spcBef>
                <a:spcPts val="0"/>
              </a:spcBef>
              <a:spcAft>
                <a:spcPts val="0"/>
              </a:spcAft>
              <a:buNone/>
            </a:pPr>
            <a:r>
              <a:t/>
            </a:r>
            <a:endParaRPr sz="2000">
              <a:latin typeface="Lato"/>
              <a:ea typeface="Lato"/>
              <a:cs typeface="Lato"/>
              <a:sym typeface="Lato"/>
            </a:endParaRPr>
          </a:p>
          <a:p>
            <a:pPr indent="457200" lvl="0" marL="0" marR="0" rtl="0">
              <a:lnSpc>
                <a:spcPct val="150000"/>
              </a:lnSpc>
              <a:spcBef>
                <a:spcPts val="0"/>
              </a:spcBef>
              <a:spcAft>
                <a:spcPts val="0"/>
              </a:spcAft>
              <a:buNone/>
            </a:pPr>
            <a:r>
              <a:t/>
            </a:r>
            <a:endParaRPr sz="2000">
              <a:latin typeface="Lato"/>
              <a:ea typeface="Lato"/>
              <a:cs typeface="Lato"/>
              <a:sym typeface="Lato"/>
            </a:endParaRPr>
          </a:p>
          <a:p>
            <a:pPr indent="457200" lvl="0" marL="0" marR="0" rtl="0">
              <a:lnSpc>
                <a:spcPct val="150000"/>
              </a:lnSpc>
              <a:spcBef>
                <a:spcPts val="0"/>
              </a:spcBef>
              <a:spcAft>
                <a:spcPts val="0"/>
              </a:spcAft>
              <a:buNone/>
            </a:pPr>
            <a:r>
              <a:t/>
            </a:r>
            <a:endParaRPr sz="2000">
              <a:latin typeface="Lato"/>
              <a:ea typeface="Lato"/>
              <a:cs typeface="Lato"/>
              <a:sym typeface="Lato"/>
            </a:endParaRPr>
          </a:p>
          <a:p>
            <a:pPr indent="457200" lvl="0" marL="0" marR="0" rtl="0">
              <a:lnSpc>
                <a:spcPct val="150000"/>
              </a:lnSpc>
              <a:spcBef>
                <a:spcPts val="0"/>
              </a:spcBef>
              <a:spcAft>
                <a:spcPts val="0"/>
              </a:spcAft>
              <a:buNone/>
            </a:pPr>
            <a:r>
              <a:t/>
            </a:r>
            <a:endParaRPr sz="2000">
              <a:latin typeface="Lato"/>
              <a:ea typeface="Lato"/>
              <a:cs typeface="Lato"/>
              <a:sym typeface="Lato"/>
            </a:endParaRPr>
          </a:p>
          <a:p>
            <a:pPr indent="457200" lvl="0" marL="0" marR="0" rtl="0">
              <a:lnSpc>
                <a:spcPct val="150000"/>
              </a:lnSpc>
              <a:spcBef>
                <a:spcPts val="0"/>
              </a:spcBef>
              <a:spcAft>
                <a:spcPts val="0"/>
              </a:spcAft>
              <a:buNone/>
            </a:pPr>
            <a:r>
              <a:t/>
            </a:r>
            <a:endParaRPr sz="2000">
              <a:latin typeface="Lato"/>
              <a:ea typeface="Lato"/>
              <a:cs typeface="Lato"/>
              <a:sym typeface="Lato"/>
            </a:endParaRPr>
          </a:p>
          <a:p>
            <a:pPr indent="457200" lvl="0" marL="0" marR="0" rtl="0">
              <a:lnSpc>
                <a:spcPct val="150000"/>
              </a:lnSpc>
              <a:spcBef>
                <a:spcPts val="0"/>
              </a:spcBef>
              <a:spcAft>
                <a:spcPts val="0"/>
              </a:spcAft>
              <a:buNone/>
            </a:pPr>
            <a:r>
              <a:rPr lang="en-US" sz="2000">
                <a:latin typeface="Lato"/>
                <a:ea typeface="Lato"/>
                <a:cs typeface="Lato"/>
                <a:sym typeface="Lato"/>
              </a:rPr>
              <a:t>Output:</a:t>
            </a:r>
            <a:endParaRPr sz="2000">
              <a:latin typeface="Lato"/>
              <a:ea typeface="Lato"/>
              <a:cs typeface="Lato"/>
              <a:sym typeface="Lato"/>
            </a:endParaRPr>
          </a:p>
        </p:txBody>
      </p:sp>
      <p:sp>
        <p:nvSpPr>
          <p:cNvPr id="1613" name="Shape 1613"/>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614" name="Shape 1614"/>
          <p:cNvGrpSpPr/>
          <p:nvPr/>
        </p:nvGrpSpPr>
        <p:grpSpPr>
          <a:xfrm>
            <a:off x="858043" y="241509"/>
            <a:ext cx="10470300" cy="730079"/>
            <a:chOff x="1692324" y="483017"/>
            <a:chExt cx="20940600" cy="1460159"/>
          </a:xfrm>
        </p:grpSpPr>
        <p:sp>
          <p:nvSpPr>
            <p:cNvPr id="1615" name="Shape 1615"/>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Default Arguments</a:t>
              </a:r>
              <a:endParaRPr b="1" i="0" sz="4400" u="none" cap="none" strike="noStrike">
                <a:solidFill>
                  <a:srgbClr val="17959F"/>
                </a:solidFill>
                <a:latin typeface="Lato"/>
                <a:ea typeface="Lato"/>
                <a:cs typeface="Lato"/>
                <a:sym typeface="Lato"/>
              </a:endParaRPr>
            </a:p>
          </p:txBody>
        </p:sp>
        <p:sp>
          <p:nvSpPr>
            <p:cNvPr id="1616" name="Shape 1616"/>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617" name="Shape 1617"/>
          <p:cNvPicPr preferRelativeResize="0"/>
          <p:nvPr/>
        </p:nvPicPr>
        <p:blipFill rotWithShape="1">
          <a:blip r:embed="rId3">
            <a:alphaModFix/>
          </a:blip>
          <a:srcRect b="33342" l="0" r="0" t="0"/>
          <a:stretch/>
        </p:blipFill>
        <p:spPr>
          <a:xfrm>
            <a:off x="2982912" y="2653850"/>
            <a:ext cx="6282924" cy="2432875"/>
          </a:xfrm>
          <a:prstGeom prst="rect">
            <a:avLst/>
          </a:prstGeom>
          <a:noFill/>
          <a:ln>
            <a:noFill/>
          </a:ln>
        </p:spPr>
      </p:pic>
      <p:pic>
        <p:nvPicPr>
          <p:cNvPr id="1618" name="Shape 1618"/>
          <p:cNvPicPr preferRelativeResize="0"/>
          <p:nvPr/>
        </p:nvPicPr>
        <p:blipFill rotWithShape="1">
          <a:blip r:embed="rId3">
            <a:alphaModFix/>
          </a:blip>
          <a:srcRect b="0" l="0" r="0" t="70215"/>
          <a:stretch/>
        </p:blipFill>
        <p:spPr>
          <a:xfrm>
            <a:off x="2000688" y="5305650"/>
            <a:ext cx="8185024" cy="141612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2" name="Shape 1622"/>
        <p:cNvGrpSpPr/>
        <p:nvPr/>
      </p:nvGrpSpPr>
      <p:grpSpPr>
        <a:xfrm>
          <a:off x="0" y="0"/>
          <a:ext cx="0" cy="0"/>
          <a:chOff x="0" y="0"/>
          <a:chExt cx="0" cy="0"/>
        </a:xfrm>
      </p:grpSpPr>
      <p:sp>
        <p:nvSpPr>
          <p:cNvPr id="1623" name="Shape 1623"/>
          <p:cNvSpPr txBox="1"/>
          <p:nvPr/>
        </p:nvSpPr>
        <p:spPr>
          <a:xfrm>
            <a:off x="454675" y="1821200"/>
            <a:ext cx="113394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None/>
            </a:pPr>
            <a:r>
              <a:rPr lang="en-US" sz="2000">
                <a:latin typeface="Lato"/>
                <a:ea typeface="Lato"/>
                <a:cs typeface="Lato"/>
                <a:sym typeface="Lato"/>
              </a:rPr>
              <a:t>You may need to process a function for </a:t>
            </a:r>
            <a:r>
              <a:rPr b="1" lang="en-US" sz="2000">
                <a:solidFill>
                  <a:srgbClr val="008080"/>
                </a:solidFill>
                <a:latin typeface="Lato"/>
                <a:ea typeface="Lato"/>
                <a:cs typeface="Lato"/>
                <a:sym typeface="Lato"/>
              </a:rPr>
              <a:t>more arguments than you specified while defining the function</a:t>
            </a:r>
            <a:r>
              <a:rPr lang="en-US" sz="2000">
                <a:latin typeface="Lato"/>
                <a:ea typeface="Lato"/>
                <a:cs typeface="Lato"/>
                <a:sym typeface="Lato"/>
              </a:rPr>
              <a:t>. These arguments are called variable-length arguments and are not named in the function definition, unlike required and default arguments.</a:t>
            </a:r>
            <a:endParaRPr sz="2000">
              <a:latin typeface="Lato"/>
              <a:ea typeface="Lato"/>
              <a:cs typeface="Lato"/>
              <a:sym typeface="Lato"/>
            </a:endParaRPr>
          </a:p>
          <a:p>
            <a:pPr indent="0" lvl="0" marL="0" marR="0" rtl="0" algn="ctr">
              <a:lnSpc>
                <a:spcPct val="150000"/>
              </a:lnSpc>
              <a:spcBef>
                <a:spcPts val="0"/>
              </a:spcBef>
              <a:spcAft>
                <a:spcPts val="0"/>
              </a:spcAft>
              <a:buNone/>
            </a:pPr>
            <a:r>
              <a:t/>
            </a:r>
            <a:endParaRPr sz="2000">
              <a:latin typeface="Lato"/>
              <a:ea typeface="Lato"/>
              <a:cs typeface="Lato"/>
              <a:sym typeface="Lato"/>
            </a:endParaRPr>
          </a:p>
          <a:p>
            <a:pPr indent="0" lvl="0" marL="0" marR="0" rtl="0" algn="ctr">
              <a:lnSpc>
                <a:spcPct val="150000"/>
              </a:lnSpc>
              <a:spcBef>
                <a:spcPts val="0"/>
              </a:spcBef>
              <a:spcAft>
                <a:spcPts val="0"/>
              </a:spcAft>
              <a:buNone/>
            </a:pPr>
            <a:r>
              <a:rPr lang="en-US" sz="2000">
                <a:latin typeface="Lato"/>
                <a:ea typeface="Lato"/>
                <a:cs typeface="Lato"/>
                <a:sym typeface="Lato"/>
              </a:rPr>
              <a:t>Syntax for a function with non-keyword variable arguments is this</a:t>
            </a:r>
            <a:endParaRPr sz="2000">
              <a:latin typeface="Lato"/>
              <a:ea typeface="Lato"/>
              <a:cs typeface="Lato"/>
              <a:sym typeface="Lato"/>
            </a:endParaRPr>
          </a:p>
          <a:p>
            <a:pPr indent="0" lvl="0" marL="0" marR="0" rtl="0" algn="ctr">
              <a:lnSpc>
                <a:spcPct val="150000"/>
              </a:lnSpc>
              <a:spcBef>
                <a:spcPts val="0"/>
              </a:spcBef>
              <a:spcAft>
                <a:spcPts val="0"/>
              </a:spcAft>
              <a:buNone/>
            </a:pPr>
            <a:r>
              <a:t/>
            </a:r>
            <a:endParaRPr sz="2000">
              <a:latin typeface="Lato"/>
              <a:ea typeface="Lato"/>
              <a:cs typeface="Lato"/>
              <a:sym typeface="Lato"/>
            </a:endParaRPr>
          </a:p>
        </p:txBody>
      </p:sp>
      <p:sp>
        <p:nvSpPr>
          <p:cNvPr id="1624" name="Shape 1624"/>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625" name="Shape 1625"/>
          <p:cNvGrpSpPr/>
          <p:nvPr/>
        </p:nvGrpSpPr>
        <p:grpSpPr>
          <a:xfrm>
            <a:off x="858043" y="241509"/>
            <a:ext cx="10470300" cy="730079"/>
            <a:chOff x="1692324" y="483017"/>
            <a:chExt cx="20940600" cy="1460159"/>
          </a:xfrm>
        </p:grpSpPr>
        <p:sp>
          <p:nvSpPr>
            <p:cNvPr id="1626" name="Shape 1626"/>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Variable-length Arguments</a:t>
              </a:r>
              <a:endParaRPr b="1" i="0" sz="4400" u="none" cap="none" strike="noStrike">
                <a:solidFill>
                  <a:srgbClr val="17959F"/>
                </a:solidFill>
                <a:latin typeface="Lato"/>
                <a:ea typeface="Lato"/>
                <a:cs typeface="Lato"/>
                <a:sym typeface="Lato"/>
              </a:endParaRPr>
            </a:p>
          </p:txBody>
        </p:sp>
        <p:sp>
          <p:nvSpPr>
            <p:cNvPr id="1627" name="Shape 1627"/>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628" name="Shape 1628"/>
          <p:cNvPicPr preferRelativeResize="0"/>
          <p:nvPr/>
        </p:nvPicPr>
        <p:blipFill>
          <a:blip r:embed="rId3">
            <a:alphaModFix/>
          </a:blip>
          <a:stretch>
            <a:fillRect/>
          </a:stretch>
        </p:blipFill>
        <p:spPr>
          <a:xfrm>
            <a:off x="754975" y="4402050"/>
            <a:ext cx="10702551" cy="183272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2" name="Shape 1632"/>
        <p:cNvGrpSpPr/>
        <p:nvPr/>
      </p:nvGrpSpPr>
      <p:grpSpPr>
        <a:xfrm>
          <a:off x="0" y="0"/>
          <a:ext cx="0" cy="0"/>
          <a:chOff x="0" y="0"/>
          <a:chExt cx="0" cy="0"/>
        </a:xfrm>
      </p:grpSpPr>
      <p:sp>
        <p:nvSpPr>
          <p:cNvPr id="1633" name="Shape 1633"/>
          <p:cNvSpPr txBox="1"/>
          <p:nvPr/>
        </p:nvSpPr>
        <p:spPr>
          <a:xfrm>
            <a:off x="454675" y="1821200"/>
            <a:ext cx="113394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lang="en-US" sz="2000">
                <a:latin typeface="Lato"/>
                <a:ea typeface="Lato"/>
                <a:cs typeface="Lato"/>
                <a:sym typeface="Lato"/>
              </a:rPr>
              <a:t>For example, let’s add a list of arguments for sum operation.</a:t>
            </a:r>
            <a:endParaRPr sz="2000">
              <a:latin typeface="Lato"/>
              <a:ea typeface="Lato"/>
              <a:cs typeface="Lato"/>
              <a:sym typeface="Lato"/>
            </a:endParaRPr>
          </a:p>
          <a:p>
            <a:pPr indent="457200" lvl="0" marL="457200" marR="0" rtl="0">
              <a:lnSpc>
                <a:spcPct val="150000"/>
              </a:lnSpc>
              <a:spcBef>
                <a:spcPts val="0"/>
              </a:spcBef>
              <a:spcAft>
                <a:spcPts val="0"/>
              </a:spcAft>
              <a:buNone/>
            </a:pPr>
            <a:r>
              <a:t/>
            </a:r>
            <a:endParaRPr sz="2000">
              <a:latin typeface="Lato"/>
              <a:ea typeface="Lato"/>
              <a:cs typeface="Lato"/>
              <a:sym typeface="Lato"/>
            </a:endParaRPr>
          </a:p>
          <a:p>
            <a:pPr indent="457200" lvl="0" marL="457200" marR="0" rtl="0">
              <a:lnSpc>
                <a:spcPct val="150000"/>
              </a:lnSpc>
              <a:spcBef>
                <a:spcPts val="0"/>
              </a:spcBef>
              <a:spcAft>
                <a:spcPts val="0"/>
              </a:spcAft>
              <a:buNone/>
            </a:pPr>
            <a:r>
              <a:t/>
            </a:r>
            <a:endParaRPr sz="2000">
              <a:latin typeface="Lato"/>
              <a:ea typeface="Lato"/>
              <a:cs typeface="Lato"/>
              <a:sym typeface="Lato"/>
            </a:endParaRPr>
          </a:p>
          <a:p>
            <a:pPr indent="457200" lvl="0" marL="457200" marR="0" rtl="0">
              <a:lnSpc>
                <a:spcPct val="150000"/>
              </a:lnSpc>
              <a:spcBef>
                <a:spcPts val="0"/>
              </a:spcBef>
              <a:spcAft>
                <a:spcPts val="0"/>
              </a:spcAft>
              <a:buNone/>
            </a:pPr>
            <a:r>
              <a:rPr lang="en-US" sz="2000">
                <a:latin typeface="Lato"/>
                <a:ea typeface="Lato"/>
                <a:cs typeface="Lato"/>
                <a:sym typeface="Lato"/>
              </a:rPr>
              <a:t>Code:</a:t>
            </a:r>
            <a:endParaRPr sz="2000">
              <a:latin typeface="Lato"/>
              <a:ea typeface="Lato"/>
              <a:cs typeface="Lato"/>
              <a:sym typeface="Lato"/>
            </a:endParaRPr>
          </a:p>
          <a:p>
            <a:pPr indent="457200" lvl="0" marL="457200" marR="0" rtl="0">
              <a:lnSpc>
                <a:spcPct val="150000"/>
              </a:lnSpc>
              <a:spcBef>
                <a:spcPts val="0"/>
              </a:spcBef>
              <a:spcAft>
                <a:spcPts val="0"/>
              </a:spcAft>
              <a:buNone/>
            </a:pPr>
            <a:r>
              <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457200" lvl="0" marL="457200" marR="0" rtl="0">
              <a:lnSpc>
                <a:spcPct val="150000"/>
              </a:lnSpc>
              <a:spcBef>
                <a:spcPts val="0"/>
              </a:spcBef>
              <a:spcAft>
                <a:spcPts val="0"/>
              </a:spcAft>
              <a:buNone/>
            </a:pPr>
            <a:r>
              <a:rPr lang="en-US" sz="2000">
                <a:latin typeface="Lato"/>
                <a:ea typeface="Lato"/>
                <a:cs typeface="Lato"/>
                <a:sym typeface="Lato"/>
              </a:rPr>
              <a:t>Output: </a:t>
            </a:r>
            <a:endParaRPr sz="2000">
              <a:latin typeface="Lato"/>
              <a:ea typeface="Lato"/>
              <a:cs typeface="Lato"/>
              <a:sym typeface="Lato"/>
            </a:endParaRPr>
          </a:p>
        </p:txBody>
      </p:sp>
      <p:sp>
        <p:nvSpPr>
          <p:cNvPr id="1634" name="Shape 1634"/>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635" name="Shape 1635"/>
          <p:cNvGrpSpPr/>
          <p:nvPr/>
        </p:nvGrpSpPr>
        <p:grpSpPr>
          <a:xfrm>
            <a:off x="858043" y="241509"/>
            <a:ext cx="10470300" cy="730079"/>
            <a:chOff x="1692324" y="483017"/>
            <a:chExt cx="20940600" cy="1460159"/>
          </a:xfrm>
        </p:grpSpPr>
        <p:sp>
          <p:nvSpPr>
            <p:cNvPr id="1636" name="Shape 1636"/>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Variable-length Arguments</a:t>
              </a:r>
              <a:endParaRPr b="1" i="0" sz="4400" u="none" cap="none" strike="noStrike">
                <a:solidFill>
                  <a:srgbClr val="17959F"/>
                </a:solidFill>
                <a:latin typeface="Lato"/>
                <a:ea typeface="Lato"/>
                <a:cs typeface="Lato"/>
                <a:sym typeface="Lato"/>
              </a:endParaRPr>
            </a:p>
          </p:txBody>
        </p:sp>
        <p:sp>
          <p:nvSpPr>
            <p:cNvPr id="1637" name="Shape 1637"/>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638" name="Shape 1638"/>
          <p:cNvPicPr preferRelativeResize="0"/>
          <p:nvPr/>
        </p:nvPicPr>
        <p:blipFill>
          <a:blip r:embed="rId3">
            <a:alphaModFix/>
          </a:blip>
          <a:stretch>
            <a:fillRect/>
          </a:stretch>
        </p:blipFill>
        <p:spPr>
          <a:xfrm>
            <a:off x="2479700" y="3219350"/>
            <a:ext cx="5412800" cy="2045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Shape 427"/>
          <p:cNvSpPr txBox="1"/>
          <p:nvPr/>
        </p:nvSpPr>
        <p:spPr>
          <a:xfrm>
            <a:off x="481600" y="2095900"/>
            <a:ext cx="9936300" cy="2481300"/>
          </a:xfrm>
          <a:prstGeom prst="rect">
            <a:avLst/>
          </a:prstGeom>
          <a:noFill/>
          <a:ln>
            <a:noFill/>
          </a:ln>
        </p:spPr>
        <p:txBody>
          <a:bodyPr anchorCtr="0" anchor="t" bIns="45700" lIns="91400" spcFirstLastPara="1" rIns="91400" wrap="square" tIns="45700">
            <a:noAutofit/>
          </a:bodyPr>
          <a:lstStyle/>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In Python, you can use an </a:t>
            </a:r>
            <a:r>
              <a:rPr b="1" lang="en-US" sz="2000">
                <a:solidFill>
                  <a:srgbClr val="F20253"/>
                </a:solidFill>
                <a:latin typeface="Lato"/>
                <a:ea typeface="Lato"/>
                <a:cs typeface="Lato"/>
                <a:sym typeface="Lato"/>
              </a:rPr>
              <a:t>integer represent numeric data</a:t>
            </a:r>
            <a:r>
              <a:rPr lang="en-US" sz="2000">
                <a:latin typeface="Lato"/>
                <a:ea typeface="Lato"/>
                <a:cs typeface="Lato"/>
                <a:sym typeface="Lato"/>
              </a:rPr>
              <a:t>, and more specifically, whole numbers from negative infinity to infinity, like 4, 5, or -1.</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a:t>
            </a:r>
            <a:r>
              <a:rPr b="1" lang="en-US" sz="2000">
                <a:solidFill>
                  <a:srgbClr val="F20253"/>
                </a:solidFill>
                <a:latin typeface="Lato"/>
                <a:ea typeface="Lato"/>
                <a:cs typeface="Lato"/>
                <a:sym typeface="Lato"/>
              </a:rPr>
              <a:t>Float</a:t>
            </a:r>
            <a:r>
              <a:rPr lang="en-US" sz="2000">
                <a:latin typeface="Lato"/>
                <a:ea typeface="Lato"/>
                <a:cs typeface="Lato"/>
                <a:sym typeface="Lato"/>
              </a:rPr>
              <a:t>" stands for '</a:t>
            </a:r>
            <a:r>
              <a:rPr b="1" lang="en-US" sz="2000">
                <a:solidFill>
                  <a:srgbClr val="F20253"/>
                </a:solidFill>
                <a:latin typeface="Lato"/>
                <a:ea typeface="Lato"/>
                <a:cs typeface="Lato"/>
                <a:sym typeface="Lato"/>
              </a:rPr>
              <a:t>floating point number</a:t>
            </a:r>
            <a:r>
              <a:rPr lang="en-US" sz="2000">
                <a:latin typeface="Lato"/>
                <a:ea typeface="Lato"/>
                <a:cs typeface="Lato"/>
                <a:sym typeface="Lato"/>
              </a:rPr>
              <a:t>'. You can use it for rational numbers, usually </a:t>
            </a:r>
            <a:r>
              <a:rPr b="1" lang="en-US" sz="2000">
                <a:solidFill>
                  <a:srgbClr val="F20253"/>
                </a:solidFill>
                <a:latin typeface="Lato"/>
                <a:ea typeface="Lato"/>
                <a:cs typeface="Lato"/>
                <a:sym typeface="Lato"/>
              </a:rPr>
              <a:t>ending with a decimal figure</a:t>
            </a:r>
            <a:r>
              <a:rPr lang="en-US" sz="2000">
                <a:latin typeface="Lato"/>
                <a:ea typeface="Lato"/>
                <a:cs typeface="Lato"/>
                <a:sym typeface="Lato"/>
              </a:rPr>
              <a:t>, such as 1.11 or 3.14.</a:t>
            </a:r>
            <a:endParaRPr sz="2000">
              <a:latin typeface="Lato"/>
              <a:ea typeface="Lato"/>
              <a:cs typeface="Lato"/>
              <a:sym typeface="Lato"/>
            </a:endParaRPr>
          </a:p>
        </p:txBody>
      </p:sp>
      <p:sp>
        <p:nvSpPr>
          <p:cNvPr id="428" name="Shape 428"/>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429" name="Shape 429"/>
          <p:cNvGrpSpPr/>
          <p:nvPr/>
        </p:nvGrpSpPr>
        <p:grpSpPr>
          <a:xfrm>
            <a:off x="858043" y="241509"/>
            <a:ext cx="10470300" cy="730079"/>
            <a:chOff x="1692324" y="483017"/>
            <a:chExt cx="20940600" cy="1460159"/>
          </a:xfrm>
        </p:grpSpPr>
        <p:sp>
          <p:nvSpPr>
            <p:cNvPr id="430" name="Shape 430"/>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Integer and Float</a:t>
              </a:r>
              <a:endParaRPr b="1" i="0" sz="4400" u="none" cap="none" strike="noStrike">
                <a:solidFill>
                  <a:srgbClr val="17959F"/>
                </a:solidFill>
                <a:latin typeface="Lato"/>
                <a:ea typeface="Lato"/>
                <a:cs typeface="Lato"/>
                <a:sym typeface="Lato"/>
              </a:endParaRPr>
            </a:p>
          </p:txBody>
        </p:sp>
        <p:sp>
          <p:nvSpPr>
            <p:cNvPr id="431" name="Shape 431"/>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2" name="Shape 1642"/>
        <p:cNvGrpSpPr/>
        <p:nvPr/>
      </p:nvGrpSpPr>
      <p:grpSpPr>
        <a:xfrm>
          <a:off x="0" y="0"/>
          <a:ext cx="0" cy="0"/>
          <a:chOff x="0" y="0"/>
          <a:chExt cx="0" cy="0"/>
        </a:xfrm>
      </p:grpSpPr>
      <p:sp>
        <p:nvSpPr>
          <p:cNvPr id="1643" name="Shape 1643"/>
          <p:cNvSpPr txBox="1"/>
          <p:nvPr/>
        </p:nvSpPr>
        <p:spPr>
          <a:xfrm>
            <a:off x="454675" y="2507000"/>
            <a:ext cx="11339400" cy="39897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None/>
            </a:pPr>
            <a:r>
              <a:rPr b="1" lang="en-US" sz="2000">
                <a:solidFill>
                  <a:srgbClr val="F20253"/>
                </a:solidFill>
                <a:latin typeface="Courier New"/>
                <a:ea typeface="Courier New"/>
                <a:cs typeface="Courier New"/>
                <a:sym typeface="Courier New"/>
              </a:rPr>
              <a:t>*args</a:t>
            </a:r>
            <a:r>
              <a:rPr lang="en-US" sz="2000">
                <a:latin typeface="Lato"/>
                <a:ea typeface="Lato"/>
                <a:cs typeface="Lato"/>
                <a:sym typeface="Lato"/>
              </a:rPr>
              <a:t> and </a:t>
            </a:r>
            <a:r>
              <a:rPr b="1" lang="en-US" sz="2000">
                <a:solidFill>
                  <a:srgbClr val="F20253"/>
                </a:solidFill>
                <a:latin typeface="Courier New"/>
                <a:ea typeface="Courier New"/>
                <a:cs typeface="Courier New"/>
                <a:sym typeface="Courier New"/>
              </a:rPr>
              <a:t>**kwargs</a:t>
            </a:r>
            <a:r>
              <a:rPr lang="en-US" sz="2000">
                <a:latin typeface="Lato"/>
                <a:ea typeface="Lato"/>
                <a:cs typeface="Lato"/>
                <a:sym typeface="Lato"/>
              </a:rPr>
              <a:t> are mostly used in function definitions. </a:t>
            </a:r>
            <a:r>
              <a:rPr b="1" lang="en-US" sz="2000">
                <a:solidFill>
                  <a:srgbClr val="F20253"/>
                </a:solidFill>
                <a:latin typeface="Courier New"/>
                <a:ea typeface="Courier New"/>
                <a:cs typeface="Courier New"/>
                <a:sym typeface="Courier New"/>
              </a:rPr>
              <a:t>*args</a:t>
            </a:r>
            <a:r>
              <a:rPr lang="en-US" sz="2000">
                <a:latin typeface="Lato"/>
                <a:ea typeface="Lato"/>
                <a:cs typeface="Lato"/>
                <a:sym typeface="Lato"/>
              </a:rPr>
              <a:t> and </a:t>
            </a:r>
            <a:r>
              <a:rPr b="1" lang="en-US" sz="2000">
                <a:solidFill>
                  <a:srgbClr val="F20253"/>
                </a:solidFill>
                <a:latin typeface="Courier New"/>
                <a:ea typeface="Courier New"/>
                <a:cs typeface="Courier New"/>
                <a:sym typeface="Courier New"/>
              </a:rPr>
              <a:t>**kwargs</a:t>
            </a:r>
            <a:r>
              <a:rPr lang="en-US" sz="2000">
                <a:latin typeface="Lato"/>
                <a:ea typeface="Lato"/>
                <a:cs typeface="Lato"/>
                <a:sym typeface="Lato"/>
              </a:rPr>
              <a:t> allow you to pass a variable number of arguments to a function.</a:t>
            </a:r>
            <a:endParaRPr sz="2000">
              <a:latin typeface="Lato"/>
              <a:ea typeface="Lato"/>
              <a:cs typeface="Lato"/>
              <a:sym typeface="Lato"/>
            </a:endParaRPr>
          </a:p>
          <a:p>
            <a:pPr indent="0" lvl="0" marL="0" marR="0" rtl="0" algn="ctr">
              <a:lnSpc>
                <a:spcPct val="150000"/>
              </a:lnSpc>
              <a:spcBef>
                <a:spcPts val="0"/>
              </a:spcBef>
              <a:spcAft>
                <a:spcPts val="0"/>
              </a:spcAft>
              <a:buNone/>
            </a:pPr>
            <a:r>
              <a:t/>
            </a:r>
            <a:endParaRPr sz="2000">
              <a:latin typeface="Lato"/>
              <a:ea typeface="Lato"/>
              <a:cs typeface="Lato"/>
              <a:sym typeface="Lato"/>
            </a:endParaRPr>
          </a:p>
          <a:p>
            <a:pPr indent="0" lvl="0" marL="0" marR="0" rtl="0" algn="ctr">
              <a:lnSpc>
                <a:spcPct val="150000"/>
              </a:lnSpc>
              <a:spcBef>
                <a:spcPts val="0"/>
              </a:spcBef>
              <a:spcAft>
                <a:spcPts val="0"/>
              </a:spcAft>
              <a:buNone/>
            </a:pPr>
            <a:r>
              <a:rPr lang="en-US" sz="2000">
                <a:latin typeface="Lato"/>
                <a:ea typeface="Lato"/>
                <a:cs typeface="Lato"/>
                <a:sym typeface="Lato"/>
              </a:rPr>
              <a:t>What does variable mean here is that you do not know before-hand that how many arguments can be passed to your function by the user so in this case you use these two keywords.</a:t>
            </a:r>
            <a:endParaRPr sz="2000">
              <a:latin typeface="Lato"/>
              <a:ea typeface="Lato"/>
              <a:cs typeface="Lato"/>
              <a:sym typeface="Lato"/>
            </a:endParaRPr>
          </a:p>
        </p:txBody>
      </p:sp>
      <p:sp>
        <p:nvSpPr>
          <p:cNvPr id="1644" name="Shape 1644"/>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645" name="Shape 1645"/>
          <p:cNvGrpSpPr/>
          <p:nvPr/>
        </p:nvGrpSpPr>
        <p:grpSpPr>
          <a:xfrm>
            <a:off x="858043" y="241509"/>
            <a:ext cx="10470300" cy="730079"/>
            <a:chOff x="1692324" y="483017"/>
            <a:chExt cx="20940600" cy="1460159"/>
          </a:xfrm>
        </p:grpSpPr>
        <p:sp>
          <p:nvSpPr>
            <p:cNvPr id="1646" name="Shape 1646"/>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*args &amp; **kwargs</a:t>
              </a:r>
              <a:endParaRPr b="1" i="0" sz="4400" u="none" cap="none" strike="noStrike">
                <a:solidFill>
                  <a:srgbClr val="17959F"/>
                </a:solidFill>
                <a:latin typeface="Lato"/>
                <a:ea typeface="Lato"/>
                <a:cs typeface="Lato"/>
                <a:sym typeface="Lato"/>
              </a:endParaRPr>
            </a:p>
          </p:txBody>
        </p:sp>
        <p:sp>
          <p:nvSpPr>
            <p:cNvPr id="1647" name="Shape 1647"/>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1" name="Shape 1651"/>
        <p:cNvGrpSpPr/>
        <p:nvPr/>
      </p:nvGrpSpPr>
      <p:grpSpPr>
        <a:xfrm>
          <a:off x="0" y="0"/>
          <a:ext cx="0" cy="0"/>
          <a:chOff x="0" y="0"/>
          <a:chExt cx="0" cy="0"/>
        </a:xfrm>
      </p:grpSpPr>
      <p:sp>
        <p:nvSpPr>
          <p:cNvPr id="1652" name="Shape 1652"/>
          <p:cNvSpPr txBox="1"/>
          <p:nvPr/>
        </p:nvSpPr>
        <p:spPr>
          <a:xfrm>
            <a:off x="454675" y="1745000"/>
            <a:ext cx="11339400" cy="39897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None/>
            </a:pPr>
            <a:r>
              <a:rPr b="1" lang="en-US" sz="2000">
                <a:solidFill>
                  <a:srgbClr val="F20253"/>
                </a:solidFill>
                <a:latin typeface="Courier New"/>
                <a:ea typeface="Courier New"/>
                <a:cs typeface="Courier New"/>
                <a:sym typeface="Courier New"/>
              </a:rPr>
              <a:t>*args</a:t>
            </a:r>
            <a:r>
              <a:rPr lang="en-US" sz="2000">
                <a:latin typeface="Lato"/>
                <a:ea typeface="Lato"/>
                <a:cs typeface="Lato"/>
                <a:sym typeface="Lato"/>
              </a:rPr>
              <a:t> is used to send a non-keyworded variable length argument list to the function.</a:t>
            </a:r>
            <a:endParaRPr sz="2000">
              <a:latin typeface="Lato"/>
              <a:ea typeface="Lato"/>
              <a:cs typeface="Lato"/>
              <a:sym typeface="Lato"/>
            </a:endParaRPr>
          </a:p>
          <a:p>
            <a:pPr indent="0" lvl="0" marL="0" marR="0" rtl="0" algn="ctr">
              <a:lnSpc>
                <a:spcPct val="150000"/>
              </a:lnSpc>
              <a:spcBef>
                <a:spcPts val="0"/>
              </a:spcBef>
              <a:spcAft>
                <a:spcPts val="0"/>
              </a:spcAft>
              <a:buNone/>
            </a:pPr>
            <a:r>
              <a:t/>
            </a:r>
            <a:endParaRPr sz="2000">
              <a:latin typeface="Lato"/>
              <a:ea typeface="Lato"/>
              <a:cs typeface="Lato"/>
              <a:sym typeface="Lato"/>
            </a:endParaRPr>
          </a:p>
          <a:p>
            <a:pPr indent="0" lvl="0" marL="0" marR="0" rtl="0" algn="l">
              <a:lnSpc>
                <a:spcPct val="150000"/>
              </a:lnSpc>
              <a:spcBef>
                <a:spcPts val="0"/>
              </a:spcBef>
              <a:spcAft>
                <a:spcPts val="0"/>
              </a:spcAft>
              <a:buNone/>
            </a:pPr>
            <a:r>
              <a:rPr lang="en-US" sz="2000">
                <a:latin typeface="Lato"/>
                <a:ea typeface="Lato"/>
                <a:cs typeface="Lato"/>
                <a:sym typeface="Lato"/>
              </a:rPr>
              <a:t>		Code:</a:t>
            </a:r>
            <a:endParaRPr sz="2000">
              <a:latin typeface="Lato"/>
              <a:ea typeface="Lato"/>
              <a:cs typeface="Lato"/>
              <a:sym typeface="Lato"/>
            </a:endParaRPr>
          </a:p>
          <a:p>
            <a:pPr indent="0" lvl="0" marL="0" marR="0" rtl="0" algn="l">
              <a:lnSpc>
                <a:spcPct val="150000"/>
              </a:lnSpc>
              <a:spcBef>
                <a:spcPts val="0"/>
              </a:spcBef>
              <a:spcAft>
                <a:spcPts val="0"/>
              </a:spcAft>
              <a:buNone/>
            </a:pPr>
            <a:r>
              <a:t/>
            </a:r>
            <a:endParaRPr sz="2000">
              <a:latin typeface="Lato"/>
              <a:ea typeface="Lato"/>
              <a:cs typeface="Lato"/>
              <a:sym typeface="Lato"/>
            </a:endParaRPr>
          </a:p>
          <a:p>
            <a:pPr indent="0" lvl="0" marL="0" marR="0" rtl="0" algn="l">
              <a:lnSpc>
                <a:spcPct val="150000"/>
              </a:lnSpc>
              <a:spcBef>
                <a:spcPts val="0"/>
              </a:spcBef>
              <a:spcAft>
                <a:spcPts val="0"/>
              </a:spcAft>
              <a:buNone/>
            </a:pPr>
            <a:r>
              <a:t/>
            </a:r>
            <a:endParaRPr sz="2000">
              <a:latin typeface="Lato"/>
              <a:ea typeface="Lato"/>
              <a:cs typeface="Lato"/>
              <a:sym typeface="Lato"/>
            </a:endParaRPr>
          </a:p>
          <a:p>
            <a:pPr indent="0" lvl="0" marL="0" marR="0" rtl="0" algn="l">
              <a:lnSpc>
                <a:spcPct val="150000"/>
              </a:lnSpc>
              <a:spcBef>
                <a:spcPts val="0"/>
              </a:spcBef>
              <a:spcAft>
                <a:spcPts val="0"/>
              </a:spcAft>
              <a:buNone/>
            </a:pPr>
            <a:r>
              <a:t/>
            </a:r>
            <a:endParaRPr sz="2000">
              <a:latin typeface="Lato"/>
              <a:ea typeface="Lato"/>
              <a:cs typeface="Lato"/>
              <a:sym typeface="Lato"/>
            </a:endParaRPr>
          </a:p>
          <a:p>
            <a:pPr indent="0" lvl="0" marL="0" marR="0" rtl="0" algn="l">
              <a:lnSpc>
                <a:spcPct val="150000"/>
              </a:lnSpc>
              <a:spcBef>
                <a:spcPts val="0"/>
              </a:spcBef>
              <a:spcAft>
                <a:spcPts val="0"/>
              </a:spcAft>
              <a:buNone/>
            </a:pPr>
            <a:r>
              <a:rPr lang="en-US" sz="2000">
                <a:latin typeface="Lato"/>
                <a:ea typeface="Lato"/>
                <a:cs typeface="Lato"/>
                <a:sym typeface="Lato"/>
              </a:rPr>
              <a:t>		Output:</a:t>
            </a:r>
            <a:endParaRPr sz="2000">
              <a:latin typeface="Lato"/>
              <a:ea typeface="Lato"/>
              <a:cs typeface="Lato"/>
              <a:sym typeface="Lato"/>
            </a:endParaRPr>
          </a:p>
        </p:txBody>
      </p:sp>
      <p:sp>
        <p:nvSpPr>
          <p:cNvPr id="1653" name="Shape 1653"/>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654" name="Shape 1654"/>
          <p:cNvGrpSpPr/>
          <p:nvPr/>
        </p:nvGrpSpPr>
        <p:grpSpPr>
          <a:xfrm>
            <a:off x="858043" y="241509"/>
            <a:ext cx="10470300" cy="730079"/>
            <a:chOff x="1692324" y="483017"/>
            <a:chExt cx="20940600" cy="1460159"/>
          </a:xfrm>
        </p:grpSpPr>
        <p:sp>
          <p:nvSpPr>
            <p:cNvPr id="1655" name="Shape 1655"/>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*args Example</a:t>
              </a:r>
              <a:endParaRPr b="1" i="0" sz="4400" u="none" cap="none" strike="noStrike">
                <a:solidFill>
                  <a:srgbClr val="17959F"/>
                </a:solidFill>
                <a:latin typeface="Lato"/>
                <a:ea typeface="Lato"/>
                <a:cs typeface="Lato"/>
                <a:sym typeface="Lato"/>
              </a:endParaRPr>
            </a:p>
          </p:txBody>
        </p:sp>
        <p:sp>
          <p:nvSpPr>
            <p:cNvPr id="1656" name="Shape 1656"/>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657" name="Shape 1657"/>
          <p:cNvPicPr preferRelativeResize="0"/>
          <p:nvPr/>
        </p:nvPicPr>
        <p:blipFill>
          <a:blip r:embed="rId3">
            <a:alphaModFix/>
          </a:blip>
          <a:stretch>
            <a:fillRect/>
          </a:stretch>
        </p:blipFill>
        <p:spPr>
          <a:xfrm>
            <a:off x="2692925" y="2518556"/>
            <a:ext cx="7410150" cy="33620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1" name="Shape 1661"/>
        <p:cNvGrpSpPr/>
        <p:nvPr/>
      </p:nvGrpSpPr>
      <p:grpSpPr>
        <a:xfrm>
          <a:off x="0" y="0"/>
          <a:ext cx="0" cy="0"/>
          <a:chOff x="0" y="0"/>
          <a:chExt cx="0" cy="0"/>
        </a:xfrm>
      </p:grpSpPr>
      <p:sp>
        <p:nvSpPr>
          <p:cNvPr id="1662" name="Shape 166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sp>
        <p:nvSpPr>
          <p:cNvPr id="1663" name="Shape 1663"/>
          <p:cNvSpPr txBox="1"/>
          <p:nvPr/>
        </p:nvSpPr>
        <p:spPr>
          <a:xfrm>
            <a:off x="454675" y="1440200"/>
            <a:ext cx="11339400" cy="39897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None/>
            </a:pPr>
            <a:r>
              <a:rPr b="1" lang="en-US" sz="2000">
                <a:solidFill>
                  <a:srgbClr val="F20253"/>
                </a:solidFill>
                <a:latin typeface="Courier New"/>
                <a:ea typeface="Courier New"/>
                <a:cs typeface="Courier New"/>
                <a:sym typeface="Courier New"/>
              </a:rPr>
              <a:t>**kwargs</a:t>
            </a:r>
            <a:r>
              <a:rPr lang="en-US" sz="2000">
                <a:latin typeface="Lato"/>
                <a:ea typeface="Lato"/>
                <a:cs typeface="Lato"/>
                <a:sym typeface="Lato"/>
              </a:rPr>
              <a:t> allows you to pass keyworded variable length of arguments to a function. </a:t>
            </a:r>
            <a:endParaRPr sz="2000">
              <a:latin typeface="Lato"/>
              <a:ea typeface="Lato"/>
              <a:cs typeface="Lato"/>
              <a:sym typeface="Lato"/>
            </a:endParaRPr>
          </a:p>
          <a:p>
            <a:pPr indent="0" lvl="0" marL="0" marR="0" rtl="0" algn="ctr">
              <a:lnSpc>
                <a:spcPct val="150000"/>
              </a:lnSpc>
              <a:spcBef>
                <a:spcPts val="0"/>
              </a:spcBef>
              <a:spcAft>
                <a:spcPts val="0"/>
              </a:spcAft>
              <a:buNone/>
            </a:pPr>
            <a:r>
              <a:rPr lang="en-US" sz="2000">
                <a:latin typeface="Lato"/>
                <a:ea typeface="Lato"/>
                <a:cs typeface="Lato"/>
                <a:sym typeface="Lato"/>
              </a:rPr>
              <a:t>You should use </a:t>
            </a:r>
            <a:r>
              <a:rPr b="1" lang="en-US" sz="2000">
                <a:solidFill>
                  <a:srgbClr val="F20253"/>
                </a:solidFill>
                <a:latin typeface="Courier New"/>
                <a:ea typeface="Courier New"/>
                <a:cs typeface="Courier New"/>
                <a:sym typeface="Courier New"/>
              </a:rPr>
              <a:t>**kwargs</a:t>
            </a:r>
            <a:r>
              <a:rPr lang="en-US" sz="2000">
                <a:latin typeface="Lato"/>
                <a:ea typeface="Lato"/>
                <a:cs typeface="Lato"/>
                <a:sym typeface="Lato"/>
              </a:rPr>
              <a:t> if you want to handle named arguments in a function.</a:t>
            </a:r>
            <a:endParaRPr sz="2000">
              <a:latin typeface="Lato"/>
              <a:ea typeface="Lato"/>
              <a:cs typeface="Lato"/>
              <a:sym typeface="Lato"/>
            </a:endParaRPr>
          </a:p>
          <a:p>
            <a:pPr indent="0" lvl="0" marL="0" marR="0" rtl="0" algn="ctr">
              <a:lnSpc>
                <a:spcPct val="150000"/>
              </a:lnSpc>
              <a:spcBef>
                <a:spcPts val="0"/>
              </a:spcBef>
              <a:spcAft>
                <a:spcPts val="0"/>
              </a:spcAft>
              <a:buNone/>
            </a:pPr>
            <a:r>
              <a:t/>
            </a:r>
            <a:endParaRPr sz="2000">
              <a:latin typeface="Lato"/>
              <a:ea typeface="Lato"/>
              <a:cs typeface="Lato"/>
              <a:sym typeface="Lato"/>
            </a:endParaRPr>
          </a:p>
          <a:p>
            <a:pPr indent="0" lvl="0" marL="0" marR="0" rtl="0" algn="l">
              <a:lnSpc>
                <a:spcPct val="150000"/>
              </a:lnSpc>
              <a:spcBef>
                <a:spcPts val="0"/>
              </a:spcBef>
              <a:spcAft>
                <a:spcPts val="0"/>
              </a:spcAft>
              <a:buNone/>
            </a:pPr>
            <a:r>
              <a:rPr lang="en-US" sz="2000">
                <a:latin typeface="Lato"/>
                <a:ea typeface="Lato"/>
                <a:cs typeface="Lato"/>
                <a:sym typeface="Lato"/>
              </a:rPr>
              <a:t>		Code:</a:t>
            </a:r>
            <a:endParaRPr sz="2000">
              <a:latin typeface="Lato"/>
              <a:ea typeface="Lato"/>
              <a:cs typeface="Lato"/>
              <a:sym typeface="Lato"/>
            </a:endParaRPr>
          </a:p>
          <a:p>
            <a:pPr indent="0" lvl="0" marL="0" marR="0" rtl="0" algn="l">
              <a:lnSpc>
                <a:spcPct val="150000"/>
              </a:lnSpc>
              <a:spcBef>
                <a:spcPts val="0"/>
              </a:spcBef>
              <a:spcAft>
                <a:spcPts val="0"/>
              </a:spcAft>
              <a:buNone/>
            </a:pPr>
            <a:r>
              <a:t/>
            </a:r>
            <a:endParaRPr sz="2000">
              <a:latin typeface="Lato"/>
              <a:ea typeface="Lato"/>
              <a:cs typeface="Lato"/>
              <a:sym typeface="Lato"/>
            </a:endParaRPr>
          </a:p>
          <a:p>
            <a:pPr indent="0" lvl="0" marL="0" marR="0" rtl="0" algn="l">
              <a:lnSpc>
                <a:spcPct val="150000"/>
              </a:lnSpc>
              <a:spcBef>
                <a:spcPts val="0"/>
              </a:spcBef>
              <a:spcAft>
                <a:spcPts val="0"/>
              </a:spcAft>
              <a:buNone/>
            </a:pPr>
            <a:r>
              <a:t/>
            </a:r>
            <a:endParaRPr sz="2000">
              <a:latin typeface="Lato"/>
              <a:ea typeface="Lato"/>
              <a:cs typeface="Lato"/>
              <a:sym typeface="Lato"/>
            </a:endParaRPr>
          </a:p>
          <a:p>
            <a:pPr indent="0" lvl="0" marL="0" marR="0" rtl="0" algn="l">
              <a:lnSpc>
                <a:spcPct val="150000"/>
              </a:lnSpc>
              <a:spcBef>
                <a:spcPts val="0"/>
              </a:spcBef>
              <a:spcAft>
                <a:spcPts val="0"/>
              </a:spcAft>
              <a:buNone/>
            </a:pPr>
            <a:r>
              <a:t/>
            </a:r>
            <a:endParaRPr sz="2000">
              <a:latin typeface="Lato"/>
              <a:ea typeface="Lato"/>
              <a:cs typeface="Lato"/>
              <a:sym typeface="Lato"/>
            </a:endParaRPr>
          </a:p>
          <a:p>
            <a:pPr indent="0" lvl="0" marL="0" marR="0" rtl="0" algn="l">
              <a:lnSpc>
                <a:spcPct val="150000"/>
              </a:lnSpc>
              <a:spcBef>
                <a:spcPts val="0"/>
              </a:spcBef>
              <a:spcAft>
                <a:spcPts val="0"/>
              </a:spcAft>
              <a:buNone/>
            </a:pPr>
            <a:r>
              <a:rPr lang="en-US" sz="2000">
                <a:latin typeface="Lato"/>
                <a:ea typeface="Lato"/>
                <a:cs typeface="Lato"/>
                <a:sym typeface="Lato"/>
              </a:rPr>
              <a:t>		Output:</a:t>
            </a:r>
            <a:endParaRPr sz="2000">
              <a:latin typeface="Lato"/>
              <a:ea typeface="Lato"/>
              <a:cs typeface="Lato"/>
              <a:sym typeface="Lato"/>
            </a:endParaRPr>
          </a:p>
          <a:p>
            <a:pPr indent="0" lvl="0" marL="0" marR="0" rtl="0" algn="l">
              <a:lnSpc>
                <a:spcPct val="150000"/>
              </a:lnSpc>
              <a:spcBef>
                <a:spcPts val="0"/>
              </a:spcBef>
              <a:spcAft>
                <a:spcPts val="0"/>
              </a:spcAft>
              <a:buNone/>
            </a:pPr>
            <a:r>
              <a:t/>
            </a:r>
            <a:endParaRPr sz="2000">
              <a:latin typeface="Lato"/>
              <a:ea typeface="Lato"/>
              <a:cs typeface="Lato"/>
              <a:sym typeface="Lato"/>
            </a:endParaRPr>
          </a:p>
          <a:p>
            <a:pPr indent="0" lvl="0" marL="0" marR="0" rtl="0" algn="l">
              <a:lnSpc>
                <a:spcPct val="150000"/>
              </a:lnSpc>
              <a:spcBef>
                <a:spcPts val="0"/>
              </a:spcBef>
              <a:spcAft>
                <a:spcPts val="0"/>
              </a:spcAft>
              <a:buNone/>
            </a:pPr>
            <a:r>
              <a:rPr lang="en-US" sz="2000">
                <a:latin typeface="Lato"/>
                <a:ea typeface="Lato"/>
                <a:cs typeface="Lato"/>
                <a:sym typeface="Lato"/>
              </a:rPr>
              <a:t>If you want to use all three of these(</a:t>
            </a:r>
            <a:r>
              <a:rPr b="1" lang="en-US" sz="2000">
                <a:solidFill>
                  <a:srgbClr val="F20253"/>
                </a:solidFill>
                <a:latin typeface="Courier New"/>
                <a:ea typeface="Courier New"/>
                <a:cs typeface="Courier New"/>
                <a:sym typeface="Courier New"/>
              </a:rPr>
              <a:t>*args</a:t>
            </a:r>
            <a:r>
              <a:rPr lang="en-US" sz="2000">
                <a:latin typeface="Lato"/>
                <a:ea typeface="Lato"/>
                <a:cs typeface="Lato"/>
                <a:sym typeface="Lato"/>
              </a:rPr>
              <a:t>, </a:t>
            </a:r>
            <a:r>
              <a:rPr b="1" lang="en-US" sz="2000">
                <a:solidFill>
                  <a:srgbClr val="F20253"/>
                </a:solidFill>
                <a:latin typeface="Courier New"/>
                <a:ea typeface="Courier New"/>
                <a:cs typeface="Courier New"/>
                <a:sym typeface="Courier New"/>
              </a:rPr>
              <a:t>**kwargs</a:t>
            </a:r>
            <a:r>
              <a:rPr lang="en-US" sz="2000">
                <a:latin typeface="Lato"/>
                <a:ea typeface="Lato"/>
                <a:cs typeface="Lato"/>
                <a:sym typeface="Lato"/>
              </a:rPr>
              <a:t>, formal args) in function, the order is: </a:t>
            </a:r>
            <a:endParaRPr sz="2000">
              <a:latin typeface="Lato"/>
              <a:ea typeface="Lato"/>
              <a:cs typeface="Lato"/>
              <a:sym typeface="Lato"/>
            </a:endParaRPr>
          </a:p>
          <a:p>
            <a:pPr indent="0" lvl="0" marL="0" marR="0" rtl="0" algn="ctr">
              <a:lnSpc>
                <a:spcPct val="150000"/>
              </a:lnSpc>
              <a:spcBef>
                <a:spcPts val="0"/>
              </a:spcBef>
              <a:spcAft>
                <a:spcPts val="0"/>
              </a:spcAft>
              <a:buNone/>
            </a:pPr>
            <a:r>
              <a:rPr b="1" lang="en-US" sz="2000">
                <a:solidFill>
                  <a:srgbClr val="F20253"/>
                </a:solidFill>
                <a:latin typeface="Courier New"/>
                <a:ea typeface="Courier New"/>
                <a:cs typeface="Courier New"/>
                <a:sym typeface="Courier New"/>
              </a:rPr>
              <a:t>some_func(fargs, *args, **kwargs)</a:t>
            </a:r>
            <a:endParaRPr b="1" sz="2000">
              <a:solidFill>
                <a:srgbClr val="F20253"/>
              </a:solidFill>
              <a:latin typeface="Courier New"/>
              <a:ea typeface="Courier New"/>
              <a:cs typeface="Courier New"/>
              <a:sym typeface="Courier New"/>
            </a:endParaRPr>
          </a:p>
        </p:txBody>
      </p:sp>
      <p:grpSp>
        <p:nvGrpSpPr>
          <p:cNvPr id="1664" name="Shape 1664"/>
          <p:cNvGrpSpPr/>
          <p:nvPr/>
        </p:nvGrpSpPr>
        <p:grpSpPr>
          <a:xfrm>
            <a:off x="858043" y="241509"/>
            <a:ext cx="10470300" cy="730079"/>
            <a:chOff x="1692324" y="483017"/>
            <a:chExt cx="20940600" cy="1460159"/>
          </a:xfrm>
        </p:grpSpPr>
        <p:sp>
          <p:nvSpPr>
            <p:cNvPr id="1665" name="Shape 1665"/>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a:t>
              </a:r>
              <a:r>
                <a:rPr b="1" lang="en-US" sz="4400">
                  <a:solidFill>
                    <a:srgbClr val="17959F"/>
                  </a:solidFill>
                  <a:latin typeface="Lato"/>
                  <a:ea typeface="Lato"/>
                  <a:cs typeface="Lato"/>
                  <a:sym typeface="Lato"/>
                </a:rPr>
                <a:t>*kwargs Example</a:t>
              </a:r>
              <a:endParaRPr b="1" i="0" sz="4400" u="none" cap="none" strike="noStrike">
                <a:solidFill>
                  <a:srgbClr val="17959F"/>
                </a:solidFill>
                <a:latin typeface="Lato"/>
                <a:ea typeface="Lato"/>
                <a:cs typeface="Lato"/>
                <a:sym typeface="Lato"/>
              </a:endParaRPr>
            </a:p>
          </p:txBody>
        </p:sp>
        <p:sp>
          <p:nvSpPr>
            <p:cNvPr id="1666" name="Shape 1666"/>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667" name="Shape 1667"/>
          <p:cNvPicPr preferRelativeResize="0"/>
          <p:nvPr/>
        </p:nvPicPr>
        <p:blipFill>
          <a:blip r:embed="rId3">
            <a:alphaModFix/>
          </a:blip>
          <a:stretch>
            <a:fillRect/>
          </a:stretch>
        </p:blipFill>
        <p:spPr>
          <a:xfrm>
            <a:off x="2565950" y="2702700"/>
            <a:ext cx="7054500" cy="26348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1" name="Shape 1671"/>
        <p:cNvGrpSpPr/>
        <p:nvPr/>
      </p:nvGrpSpPr>
      <p:grpSpPr>
        <a:xfrm>
          <a:off x="0" y="0"/>
          <a:ext cx="0" cy="0"/>
          <a:chOff x="0" y="0"/>
          <a:chExt cx="0" cy="0"/>
        </a:xfrm>
      </p:grpSpPr>
      <p:sp>
        <p:nvSpPr>
          <p:cNvPr id="1672" name="Shape 1672"/>
          <p:cNvSpPr txBox="1"/>
          <p:nvPr/>
        </p:nvSpPr>
        <p:spPr>
          <a:xfrm>
            <a:off x="454675" y="1897400"/>
            <a:ext cx="11339400" cy="39897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lang="en-US" sz="2000">
                <a:latin typeface="Lato"/>
                <a:ea typeface="Lato"/>
                <a:cs typeface="Lato"/>
                <a:sym typeface="Lato"/>
              </a:rPr>
              <a:t>All variables in a program may not be accessible at all locations in that program. This depends on where you have declared a variable.</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0" lvl="0" marL="0" marR="0" rtl="0">
              <a:lnSpc>
                <a:spcPct val="150000"/>
              </a:lnSpc>
              <a:spcBef>
                <a:spcPts val="0"/>
              </a:spcBef>
              <a:spcAft>
                <a:spcPts val="0"/>
              </a:spcAft>
              <a:buNone/>
            </a:pPr>
            <a:r>
              <a:rPr lang="en-US" sz="2000">
                <a:latin typeface="Lato"/>
                <a:ea typeface="Lato"/>
                <a:cs typeface="Lato"/>
                <a:sym typeface="Lato"/>
              </a:rPr>
              <a:t>The scope of a variable </a:t>
            </a:r>
            <a:r>
              <a:rPr b="1" lang="en-US" sz="2000">
                <a:solidFill>
                  <a:srgbClr val="F20253"/>
                </a:solidFill>
                <a:latin typeface="Lato"/>
                <a:ea typeface="Lato"/>
                <a:cs typeface="Lato"/>
                <a:sym typeface="Lato"/>
              </a:rPr>
              <a:t>determines the portion of the program where you can access a particular identifier</a:t>
            </a:r>
            <a:r>
              <a:rPr lang="en-US" sz="2000">
                <a:latin typeface="Lato"/>
                <a:ea typeface="Lato"/>
                <a:cs typeface="Lato"/>
                <a:sym typeface="Lato"/>
              </a:rPr>
              <a:t>. There are two basic scopes of variables in Python −</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355600" lvl="0" marL="914400" marR="0" rtl="0">
              <a:lnSpc>
                <a:spcPct val="150000"/>
              </a:lnSpc>
              <a:spcBef>
                <a:spcPts val="0"/>
              </a:spcBef>
              <a:spcAft>
                <a:spcPts val="0"/>
              </a:spcAft>
              <a:buSzPts val="2000"/>
              <a:buFont typeface="Lato"/>
              <a:buChar char="●"/>
            </a:pPr>
            <a:r>
              <a:rPr b="1" lang="en-US" sz="2000">
                <a:solidFill>
                  <a:srgbClr val="F20253"/>
                </a:solidFill>
                <a:latin typeface="Lato"/>
                <a:ea typeface="Lato"/>
                <a:cs typeface="Lato"/>
                <a:sym typeface="Lato"/>
              </a:rPr>
              <a:t>Global</a:t>
            </a:r>
            <a:r>
              <a:rPr lang="en-US" sz="2000">
                <a:latin typeface="Lato"/>
                <a:ea typeface="Lato"/>
                <a:cs typeface="Lato"/>
                <a:sym typeface="Lato"/>
              </a:rPr>
              <a:t> variables</a:t>
            </a:r>
            <a:endParaRPr sz="2000">
              <a:latin typeface="Lato"/>
              <a:ea typeface="Lato"/>
              <a:cs typeface="Lato"/>
              <a:sym typeface="Lato"/>
            </a:endParaRPr>
          </a:p>
          <a:p>
            <a:pPr indent="-355600" lvl="0" marL="914400" marR="0" rtl="0">
              <a:lnSpc>
                <a:spcPct val="150000"/>
              </a:lnSpc>
              <a:spcBef>
                <a:spcPts val="0"/>
              </a:spcBef>
              <a:spcAft>
                <a:spcPts val="0"/>
              </a:spcAft>
              <a:buSzPts val="2000"/>
              <a:buFont typeface="Lato"/>
              <a:buChar char="●"/>
            </a:pPr>
            <a:r>
              <a:rPr b="1" lang="en-US" sz="2000">
                <a:solidFill>
                  <a:srgbClr val="F20253"/>
                </a:solidFill>
                <a:latin typeface="Lato"/>
                <a:ea typeface="Lato"/>
                <a:cs typeface="Lato"/>
                <a:sym typeface="Lato"/>
              </a:rPr>
              <a:t>Local</a:t>
            </a:r>
            <a:r>
              <a:rPr lang="en-US" sz="2000">
                <a:latin typeface="Lato"/>
                <a:ea typeface="Lato"/>
                <a:cs typeface="Lato"/>
                <a:sym typeface="Lato"/>
              </a:rPr>
              <a:t> variables</a:t>
            </a:r>
            <a:endParaRPr sz="2000">
              <a:latin typeface="Lato"/>
              <a:ea typeface="Lato"/>
              <a:cs typeface="Lato"/>
              <a:sym typeface="Lato"/>
            </a:endParaRPr>
          </a:p>
        </p:txBody>
      </p:sp>
      <p:sp>
        <p:nvSpPr>
          <p:cNvPr id="1673" name="Shape 1673"/>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674" name="Shape 1674"/>
          <p:cNvGrpSpPr/>
          <p:nvPr/>
        </p:nvGrpSpPr>
        <p:grpSpPr>
          <a:xfrm>
            <a:off x="858043" y="241509"/>
            <a:ext cx="10470300" cy="730079"/>
            <a:chOff x="1692324" y="483017"/>
            <a:chExt cx="20940600" cy="1460159"/>
          </a:xfrm>
        </p:grpSpPr>
        <p:sp>
          <p:nvSpPr>
            <p:cNvPr id="1675" name="Shape 1675"/>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Scope of Variables</a:t>
              </a:r>
              <a:endParaRPr b="1" i="0" sz="4400" u="none" cap="none" strike="noStrike">
                <a:solidFill>
                  <a:srgbClr val="17959F"/>
                </a:solidFill>
                <a:latin typeface="Lato"/>
                <a:ea typeface="Lato"/>
                <a:cs typeface="Lato"/>
                <a:sym typeface="Lato"/>
              </a:endParaRPr>
            </a:p>
          </p:txBody>
        </p:sp>
        <p:sp>
          <p:nvSpPr>
            <p:cNvPr id="1676" name="Shape 1676"/>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0" name="Shape 1680"/>
        <p:cNvGrpSpPr/>
        <p:nvPr/>
      </p:nvGrpSpPr>
      <p:grpSpPr>
        <a:xfrm>
          <a:off x="0" y="0"/>
          <a:ext cx="0" cy="0"/>
          <a:chOff x="0" y="0"/>
          <a:chExt cx="0" cy="0"/>
        </a:xfrm>
      </p:grpSpPr>
      <p:sp>
        <p:nvSpPr>
          <p:cNvPr id="1681" name="Shape 1681"/>
          <p:cNvSpPr txBox="1"/>
          <p:nvPr/>
        </p:nvSpPr>
        <p:spPr>
          <a:xfrm>
            <a:off x="454675" y="2202200"/>
            <a:ext cx="11339400" cy="1477200"/>
          </a:xfrm>
          <a:prstGeom prst="rect">
            <a:avLst/>
          </a:prstGeom>
          <a:noFill/>
          <a:ln>
            <a:noFill/>
          </a:ln>
        </p:spPr>
        <p:txBody>
          <a:bodyPr anchorCtr="0" anchor="t" bIns="45700" lIns="91400" spcFirstLastPara="1" rIns="91400" wrap="square" tIns="45700">
            <a:noAutofit/>
          </a:bodyPr>
          <a:lstStyle/>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Variables that are </a:t>
            </a:r>
            <a:r>
              <a:rPr b="1" lang="en-US" sz="2000">
                <a:solidFill>
                  <a:srgbClr val="008080"/>
                </a:solidFill>
                <a:latin typeface="Lato"/>
                <a:ea typeface="Lato"/>
                <a:cs typeface="Lato"/>
                <a:sym typeface="Lato"/>
              </a:rPr>
              <a:t>defined inside a function body have a local scope</a:t>
            </a:r>
            <a:r>
              <a:rPr lang="en-US" sz="2000">
                <a:latin typeface="Lato"/>
                <a:ea typeface="Lato"/>
                <a:cs typeface="Lato"/>
                <a:sym typeface="Lato"/>
              </a:rPr>
              <a:t>, and those defined </a:t>
            </a:r>
            <a:r>
              <a:rPr b="1" lang="en-US" sz="2000">
                <a:solidFill>
                  <a:srgbClr val="008080"/>
                </a:solidFill>
                <a:latin typeface="Lato"/>
                <a:ea typeface="Lato"/>
                <a:cs typeface="Lato"/>
                <a:sym typeface="Lato"/>
              </a:rPr>
              <a:t>outside have a global scope</a:t>
            </a:r>
            <a:r>
              <a:rPr lang="en-US" sz="2000">
                <a:latin typeface="Lato"/>
                <a:ea typeface="Lato"/>
                <a:cs typeface="Lato"/>
                <a:sym typeface="Lato"/>
              </a:rPr>
              <a:t>.</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This means that local variables can be accessed only inside the function in which they are declared, whereas global variables can be accessed throughout the program body by all functions. </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When you call a function, the variables declared inside it are brought into scope. </a:t>
            </a:r>
            <a:endParaRPr sz="2000">
              <a:latin typeface="Lato"/>
              <a:ea typeface="Lato"/>
              <a:cs typeface="Lato"/>
              <a:sym typeface="Lato"/>
            </a:endParaRPr>
          </a:p>
        </p:txBody>
      </p:sp>
      <p:sp>
        <p:nvSpPr>
          <p:cNvPr id="1682" name="Shape 168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683" name="Shape 1683"/>
          <p:cNvGrpSpPr/>
          <p:nvPr/>
        </p:nvGrpSpPr>
        <p:grpSpPr>
          <a:xfrm>
            <a:off x="858043" y="241509"/>
            <a:ext cx="10470300" cy="730079"/>
            <a:chOff x="1692324" y="483017"/>
            <a:chExt cx="20940600" cy="1460159"/>
          </a:xfrm>
        </p:grpSpPr>
        <p:sp>
          <p:nvSpPr>
            <p:cNvPr id="1684" name="Shape 168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Global vs. Local variables</a:t>
              </a:r>
              <a:endParaRPr b="1" i="0" sz="4400" u="none" cap="none" strike="noStrike">
                <a:solidFill>
                  <a:srgbClr val="17959F"/>
                </a:solidFill>
                <a:latin typeface="Lato"/>
                <a:ea typeface="Lato"/>
                <a:cs typeface="Lato"/>
                <a:sym typeface="Lato"/>
              </a:endParaRPr>
            </a:p>
          </p:txBody>
        </p:sp>
        <p:sp>
          <p:nvSpPr>
            <p:cNvPr id="1685" name="Shape 168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9" name="Shape 1689"/>
        <p:cNvGrpSpPr/>
        <p:nvPr/>
      </p:nvGrpSpPr>
      <p:grpSpPr>
        <a:xfrm>
          <a:off x="0" y="0"/>
          <a:ext cx="0" cy="0"/>
          <a:chOff x="0" y="0"/>
          <a:chExt cx="0" cy="0"/>
        </a:xfrm>
      </p:grpSpPr>
      <p:sp>
        <p:nvSpPr>
          <p:cNvPr id="1690" name="Shape 1690"/>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691" name="Shape 1691"/>
          <p:cNvGrpSpPr/>
          <p:nvPr/>
        </p:nvGrpSpPr>
        <p:grpSpPr>
          <a:xfrm>
            <a:off x="858043" y="241509"/>
            <a:ext cx="10470300" cy="730079"/>
            <a:chOff x="1692324" y="483017"/>
            <a:chExt cx="20940600" cy="1460159"/>
          </a:xfrm>
        </p:grpSpPr>
        <p:sp>
          <p:nvSpPr>
            <p:cNvPr id="1692" name="Shape 1692"/>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Global vs. Local variables</a:t>
              </a:r>
              <a:endParaRPr b="1" i="0" sz="4400" u="none" cap="none" strike="noStrike">
                <a:solidFill>
                  <a:srgbClr val="17959F"/>
                </a:solidFill>
                <a:latin typeface="Lato"/>
                <a:ea typeface="Lato"/>
                <a:cs typeface="Lato"/>
                <a:sym typeface="Lato"/>
              </a:endParaRPr>
            </a:p>
          </p:txBody>
        </p:sp>
        <p:sp>
          <p:nvSpPr>
            <p:cNvPr id="1693" name="Shape 1693"/>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694" name="Shape 1694"/>
          <p:cNvPicPr preferRelativeResize="0"/>
          <p:nvPr/>
        </p:nvPicPr>
        <p:blipFill>
          <a:blip r:embed="rId3">
            <a:alphaModFix/>
          </a:blip>
          <a:stretch>
            <a:fillRect/>
          </a:stretch>
        </p:blipFill>
        <p:spPr>
          <a:xfrm>
            <a:off x="2003475" y="1094200"/>
            <a:ext cx="7690200" cy="56097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8" name="Shape 1698"/>
        <p:cNvGrpSpPr/>
        <p:nvPr/>
      </p:nvGrpSpPr>
      <p:grpSpPr>
        <a:xfrm>
          <a:off x="0" y="0"/>
          <a:ext cx="0" cy="0"/>
          <a:chOff x="0" y="0"/>
          <a:chExt cx="0" cy="0"/>
        </a:xfrm>
      </p:grpSpPr>
      <p:sp>
        <p:nvSpPr>
          <p:cNvPr id="1699" name="Shape 1699"/>
          <p:cNvSpPr txBox="1"/>
          <p:nvPr/>
        </p:nvSpPr>
        <p:spPr>
          <a:xfrm>
            <a:off x="454675" y="1364000"/>
            <a:ext cx="113394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lang="en-US" sz="2000">
                <a:latin typeface="Lato"/>
                <a:ea typeface="Lato"/>
                <a:cs typeface="Lato"/>
                <a:sym typeface="Lato"/>
              </a:rPr>
              <a:t>Let’s see an Example.</a:t>
            </a:r>
            <a:endParaRPr sz="2000">
              <a:latin typeface="Lato"/>
              <a:ea typeface="Lato"/>
              <a:cs typeface="Lato"/>
              <a:sym typeface="Lato"/>
            </a:endParaRPr>
          </a:p>
          <a:p>
            <a:pPr indent="0" lvl="0" marL="0" marR="0" rtl="0">
              <a:lnSpc>
                <a:spcPct val="150000"/>
              </a:lnSpc>
              <a:spcBef>
                <a:spcPts val="0"/>
              </a:spcBef>
              <a:spcAft>
                <a:spcPts val="0"/>
              </a:spcAft>
              <a:buNone/>
            </a:pPr>
            <a:r>
              <a:rPr lang="en-US" sz="2000">
                <a:latin typeface="Lato"/>
                <a:ea typeface="Lato"/>
                <a:cs typeface="Lato"/>
                <a:sym typeface="Lato"/>
              </a:rPr>
              <a:t>Code:</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0" lvl="0" marL="0" marR="0" rtl="0">
              <a:lnSpc>
                <a:spcPct val="150000"/>
              </a:lnSpc>
              <a:spcBef>
                <a:spcPts val="0"/>
              </a:spcBef>
              <a:spcAft>
                <a:spcPts val="0"/>
              </a:spcAft>
              <a:buNone/>
            </a:pPr>
            <a:r>
              <a:rPr lang="en-US" sz="2000">
                <a:latin typeface="Lato"/>
                <a:ea typeface="Lato"/>
                <a:cs typeface="Lato"/>
                <a:sym typeface="Lato"/>
              </a:rPr>
              <a:t>Output:</a:t>
            </a:r>
            <a:endParaRPr sz="2000">
              <a:latin typeface="Lato"/>
              <a:ea typeface="Lato"/>
              <a:cs typeface="Lato"/>
              <a:sym typeface="Lato"/>
            </a:endParaRPr>
          </a:p>
        </p:txBody>
      </p:sp>
      <p:sp>
        <p:nvSpPr>
          <p:cNvPr id="1700" name="Shape 1700"/>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701" name="Shape 1701"/>
          <p:cNvGrpSpPr/>
          <p:nvPr/>
        </p:nvGrpSpPr>
        <p:grpSpPr>
          <a:xfrm>
            <a:off x="858043" y="241509"/>
            <a:ext cx="10470300" cy="730079"/>
            <a:chOff x="1692324" y="483017"/>
            <a:chExt cx="20940600" cy="1460159"/>
          </a:xfrm>
        </p:grpSpPr>
        <p:sp>
          <p:nvSpPr>
            <p:cNvPr id="1702" name="Shape 1702"/>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Global vs. Local variables - Example</a:t>
              </a:r>
              <a:endParaRPr b="1" i="0" sz="4400" u="none" cap="none" strike="noStrike">
                <a:solidFill>
                  <a:srgbClr val="17959F"/>
                </a:solidFill>
                <a:latin typeface="Lato"/>
                <a:ea typeface="Lato"/>
                <a:cs typeface="Lato"/>
                <a:sym typeface="Lato"/>
              </a:endParaRPr>
            </a:p>
          </p:txBody>
        </p:sp>
        <p:sp>
          <p:nvSpPr>
            <p:cNvPr id="1703" name="Shape 1703"/>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704" name="Shape 1704"/>
          <p:cNvPicPr preferRelativeResize="0"/>
          <p:nvPr/>
        </p:nvPicPr>
        <p:blipFill rotWithShape="1">
          <a:blip r:embed="rId3">
            <a:alphaModFix/>
          </a:blip>
          <a:srcRect b="21408" l="0" r="0" t="0"/>
          <a:stretch/>
        </p:blipFill>
        <p:spPr>
          <a:xfrm>
            <a:off x="1991013" y="1909325"/>
            <a:ext cx="8204375" cy="3220300"/>
          </a:xfrm>
          <a:prstGeom prst="rect">
            <a:avLst/>
          </a:prstGeom>
          <a:noFill/>
          <a:ln>
            <a:noFill/>
          </a:ln>
        </p:spPr>
      </p:pic>
      <p:pic>
        <p:nvPicPr>
          <p:cNvPr id="1705" name="Shape 1705"/>
          <p:cNvPicPr preferRelativeResize="0"/>
          <p:nvPr/>
        </p:nvPicPr>
        <p:blipFill rotWithShape="1">
          <a:blip r:embed="rId3">
            <a:alphaModFix/>
          </a:blip>
          <a:srcRect b="0" l="0" r="0" t="82181"/>
          <a:stretch/>
        </p:blipFill>
        <p:spPr>
          <a:xfrm>
            <a:off x="2004063" y="5688875"/>
            <a:ext cx="8204375" cy="7301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0" name="Shape 1710"/>
        <p:cNvGrpSpPr/>
        <p:nvPr/>
      </p:nvGrpSpPr>
      <p:grpSpPr>
        <a:xfrm>
          <a:off x="0" y="0"/>
          <a:ext cx="0" cy="0"/>
          <a:chOff x="0" y="0"/>
          <a:chExt cx="0" cy="0"/>
        </a:xfrm>
      </p:grpSpPr>
      <p:cxnSp>
        <p:nvCxnSpPr>
          <p:cNvPr id="1711" name="Shape 1711"/>
          <p:cNvCxnSpPr/>
          <p:nvPr/>
        </p:nvCxnSpPr>
        <p:spPr>
          <a:xfrm>
            <a:off x="5805926" y="4129382"/>
            <a:ext cx="596400" cy="0"/>
          </a:xfrm>
          <a:prstGeom prst="straightConnector1">
            <a:avLst/>
          </a:prstGeom>
          <a:noFill/>
          <a:ln cap="flat" cmpd="sng" w="57150">
            <a:solidFill>
              <a:schemeClr val="accent1"/>
            </a:solidFill>
            <a:prstDash val="solid"/>
            <a:miter lim="800000"/>
            <a:headEnd len="sm" w="sm" type="none"/>
            <a:tailEnd len="sm" w="sm" type="none"/>
          </a:ln>
        </p:spPr>
      </p:cxnSp>
      <p:sp>
        <p:nvSpPr>
          <p:cNvPr id="1712" name="Shape 1712"/>
          <p:cNvSpPr txBox="1"/>
          <p:nvPr/>
        </p:nvSpPr>
        <p:spPr>
          <a:xfrm>
            <a:off x="2256900" y="3074200"/>
            <a:ext cx="7678200" cy="73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45469"/>
              </a:buClr>
              <a:buSzPts val="4200"/>
              <a:buFont typeface="Lato Black"/>
              <a:buNone/>
            </a:pPr>
            <a:r>
              <a:rPr b="1" lang="en-US" sz="4200">
                <a:solidFill>
                  <a:srgbClr val="445469"/>
                </a:solidFill>
                <a:latin typeface="Lato Black"/>
                <a:ea typeface="Lato Black"/>
                <a:cs typeface="Lato Black"/>
                <a:sym typeface="Lato Black"/>
              </a:rPr>
              <a:t>Classes/Objects</a:t>
            </a:r>
            <a:endParaRPr/>
          </a:p>
        </p:txBody>
      </p:sp>
      <p:grpSp>
        <p:nvGrpSpPr>
          <p:cNvPr id="1713" name="Shape 1713"/>
          <p:cNvGrpSpPr/>
          <p:nvPr/>
        </p:nvGrpSpPr>
        <p:grpSpPr>
          <a:xfrm>
            <a:off x="5521358" y="1570219"/>
            <a:ext cx="1187400" cy="1187400"/>
            <a:chOff x="5521358" y="1570219"/>
            <a:chExt cx="1187400" cy="1187400"/>
          </a:xfrm>
        </p:grpSpPr>
        <p:sp>
          <p:nvSpPr>
            <p:cNvPr id="1714" name="Shape 1714"/>
            <p:cNvSpPr/>
            <p:nvPr/>
          </p:nvSpPr>
          <p:spPr>
            <a:xfrm>
              <a:off x="5521358" y="1570219"/>
              <a:ext cx="1187400" cy="1187400"/>
            </a:xfrm>
            <a:prstGeom prst="diamond">
              <a:avLst/>
            </a:prstGeom>
            <a:noFill/>
            <a:ln cap="flat" cmpd="sng" w="381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Lato Light"/>
                <a:buNone/>
              </a:pPr>
              <a:r>
                <a:t/>
              </a:r>
              <a:endParaRPr b="0" i="0" sz="900" u="none" cap="none" strike="noStrike">
                <a:solidFill>
                  <a:schemeClr val="lt1"/>
                </a:solidFill>
                <a:latin typeface="Lato Light"/>
                <a:ea typeface="Lato Light"/>
                <a:cs typeface="Lato Light"/>
                <a:sym typeface="Lato Light"/>
              </a:endParaRPr>
            </a:p>
          </p:txBody>
        </p:sp>
        <p:sp>
          <p:nvSpPr>
            <p:cNvPr id="1715" name="Shape 1715"/>
            <p:cNvSpPr/>
            <p:nvPr/>
          </p:nvSpPr>
          <p:spPr>
            <a:xfrm>
              <a:off x="5850128" y="1903525"/>
              <a:ext cx="520500" cy="520800"/>
            </a:xfrm>
            <a:custGeom>
              <a:pathLst>
                <a:path extrusionOk="0" h="120000" w="120000">
                  <a:moveTo>
                    <a:pt x="65457" y="57272"/>
                  </a:moveTo>
                  <a:cubicBezTo>
                    <a:pt x="66965" y="57272"/>
                    <a:pt x="68183" y="56055"/>
                    <a:pt x="68183" y="54544"/>
                  </a:cubicBezTo>
                  <a:cubicBezTo>
                    <a:pt x="68183" y="53038"/>
                    <a:pt x="66965" y="51816"/>
                    <a:pt x="65457" y="51816"/>
                  </a:cubicBezTo>
                  <a:cubicBezTo>
                    <a:pt x="63949" y="51816"/>
                    <a:pt x="62725" y="53038"/>
                    <a:pt x="62725" y="54544"/>
                  </a:cubicBezTo>
                  <a:cubicBezTo>
                    <a:pt x="62725" y="56055"/>
                    <a:pt x="63949" y="57272"/>
                    <a:pt x="65457" y="57272"/>
                  </a:cubicBezTo>
                  <a:moveTo>
                    <a:pt x="90019" y="27272"/>
                  </a:moveTo>
                  <a:cubicBezTo>
                    <a:pt x="91528" y="27272"/>
                    <a:pt x="92745" y="28494"/>
                    <a:pt x="92745" y="30000"/>
                  </a:cubicBezTo>
                  <a:cubicBezTo>
                    <a:pt x="92745" y="31511"/>
                    <a:pt x="91528" y="32727"/>
                    <a:pt x="90019" y="32727"/>
                  </a:cubicBezTo>
                  <a:cubicBezTo>
                    <a:pt x="88511" y="32727"/>
                    <a:pt x="87288" y="31511"/>
                    <a:pt x="87288" y="30000"/>
                  </a:cubicBezTo>
                  <a:cubicBezTo>
                    <a:pt x="87288" y="28494"/>
                    <a:pt x="88511" y="27272"/>
                    <a:pt x="90019" y="27272"/>
                  </a:cubicBezTo>
                  <a:moveTo>
                    <a:pt x="90019" y="38183"/>
                  </a:moveTo>
                  <a:cubicBezTo>
                    <a:pt x="94538" y="38183"/>
                    <a:pt x="98203" y="34516"/>
                    <a:pt x="98203" y="30000"/>
                  </a:cubicBezTo>
                  <a:cubicBezTo>
                    <a:pt x="98203" y="25483"/>
                    <a:pt x="94538" y="21822"/>
                    <a:pt x="90019" y="21822"/>
                  </a:cubicBezTo>
                  <a:cubicBezTo>
                    <a:pt x="85495" y="21822"/>
                    <a:pt x="81830" y="25483"/>
                    <a:pt x="81830" y="30000"/>
                  </a:cubicBezTo>
                  <a:cubicBezTo>
                    <a:pt x="81830" y="34516"/>
                    <a:pt x="85495" y="38183"/>
                    <a:pt x="90019" y="38183"/>
                  </a:cubicBezTo>
                  <a:moveTo>
                    <a:pt x="73646" y="65455"/>
                  </a:moveTo>
                  <a:cubicBezTo>
                    <a:pt x="75155" y="65455"/>
                    <a:pt x="76372" y="64233"/>
                    <a:pt x="76372" y="62727"/>
                  </a:cubicBezTo>
                  <a:cubicBezTo>
                    <a:pt x="76372" y="61222"/>
                    <a:pt x="75155" y="60000"/>
                    <a:pt x="73646" y="60000"/>
                  </a:cubicBezTo>
                  <a:cubicBezTo>
                    <a:pt x="72133" y="60000"/>
                    <a:pt x="70915" y="61222"/>
                    <a:pt x="70915" y="62727"/>
                  </a:cubicBezTo>
                  <a:cubicBezTo>
                    <a:pt x="70915" y="64233"/>
                    <a:pt x="72133" y="65455"/>
                    <a:pt x="73646" y="65455"/>
                  </a:cubicBezTo>
                  <a:moveTo>
                    <a:pt x="57268" y="43638"/>
                  </a:moveTo>
                  <a:cubicBezTo>
                    <a:pt x="55760" y="43638"/>
                    <a:pt x="54542" y="44855"/>
                    <a:pt x="54542" y="46366"/>
                  </a:cubicBezTo>
                  <a:cubicBezTo>
                    <a:pt x="54542" y="47872"/>
                    <a:pt x="55760" y="49088"/>
                    <a:pt x="57268" y="49088"/>
                  </a:cubicBezTo>
                  <a:cubicBezTo>
                    <a:pt x="58776" y="49088"/>
                    <a:pt x="59999" y="47872"/>
                    <a:pt x="59999" y="46366"/>
                  </a:cubicBezTo>
                  <a:cubicBezTo>
                    <a:pt x="59999" y="44855"/>
                    <a:pt x="58776" y="43638"/>
                    <a:pt x="57268" y="43638"/>
                  </a:cubicBezTo>
                  <a:moveTo>
                    <a:pt x="9777" y="110233"/>
                  </a:moveTo>
                  <a:lnTo>
                    <a:pt x="19639" y="85511"/>
                  </a:lnTo>
                  <a:cubicBezTo>
                    <a:pt x="20965" y="87966"/>
                    <a:pt x="22610" y="90294"/>
                    <a:pt x="24539" y="92455"/>
                  </a:cubicBezTo>
                  <a:cubicBezTo>
                    <a:pt x="27453" y="95722"/>
                    <a:pt x="30833" y="98394"/>
                    <a:pt x="34493" y="100377"/>
                  </a:cubicBezTo>
                  <a:cubicBezTo>
                    <a:pt x="34493" y="100377"/>
                    <a:pt x="9777" y="110233"/>
                    <a:pt x="9777" y="110233"/>
                  </a:cubicBezTo>
                  <a:close/>
                  <a:moveTo>
                    <a:pt x="21153" y="67000"/>
                  </a:moveTo>
                  <a:lnTo>
                    <a:pt x="0" y="120000"/>
                  </a:lnTo>
                  <a:lnTo>
                    <a:pt x="53034" y="98861"/>
                  </a:lnTo>
                  <a:cubicBezTo>
                    <a:pt x="52089" y="98972"/>
                    <a:pt x="51144" y="99022"/>
                    <a:pt x="50205" y="99022"/>
                  </a:cubicBezTo>
                  <a:cubicBezTo>
                    <a:pt x="33980" y="99022"/>
                    <a:pt x="19286" y="83344"/>
                    <a:pt x="21153" y="67000"/>
                  </a:cubicBezTo>
                  <a:moveTo>
                    <a:pt x="91710" y="59205"/>
                  </a:moveTo>
                  <a:cubicBezTo>
                    <a:pt x="90628" y="60283"/>
                    <a:pt x="88932" y="62061"/>
                    <a:pt x="86958" y="64122"/>
                  </a:cubicBezTo>
                  <a:cubicBezTo>
                    <a:pt x="83441" y="67800"/>
                    <a:pt x="78034" y="73450"/>
                    <a:pt x="74819" y="76405"/>
                  </a:cubicBezTo>
                  <a:lnTo>
                    <a:pt x="43621" y="45227"/>
                  </a:lnTo>
                  <a:cubicBezTo>
                    <a:pt x="46580" y="42016"/>
                    <a:pt x="52237" y="36611"/>
                    <a:pt x="55913" y="33100"/>
                  </a:cubicBezTo>
                  <a:cubicBezTo>
                    <a:pt x="57979" y="31127"/>
                    <a:pt x="59755" y="29433"/>
                    <a:pt x="60836" y="28350"/>
                  </a:cubicBezTo>
                  <a:cubicBezTo>
                    <a:pt x="75598" y="13594"/>
                    <a:pt x="103979" y="5516"/>
                    <a:pt x="114593" y="5455"/>
                  </a:cubicBezTo>
                  <a:cubicBezTo>
                    <a:pt x="114570" y="14288"/>
                    <a:pt x="107127" y="43800"/>
                    <a:pt x="91710" y="59205"/>
                  </a:cubicBezTo>
                  <a:moveTo>
                    <a:pt x="71006" y="80905"/>
                  </a:moveTo>
                  <a:cubicBezTo>
                    <a:pt x="69014" y="88183"/>
                    <a:pt x="66385" y="94844"/>
                    <a:pt x="63477" y="100194"/>
                  </a:cubicBezTo>
                  <a:cubicBezTo>
                    <a:pt x="62276" y="96966"/>
                    <a:pt x="60563" y="93322"/>
                    <a:pt x="58127" y="89500"/>
                  </a:cubicBezTo>
                  <a:cubicBezTo>
                    <a:pt x="57108" y="87905"/>
                    <a:pt x="55361" y="86977"/>
                    <a:pt x="53523" y="86977"/>
                  </a:cubicBezTo>
                  <a:cubicBezTo>
                    <a:pt x="53091" y="86977"/>
                    <a:pt x="52652" y="87027"/>
                    <a:pt x="52220" y="87133"/>
                  </a:cubicBezTo>
                  <a:cubicBezTo>
                    <a:pt x="51161" y="87394"/>
                    <a:pt x="50074" y="87527"/>
                    <a:pt x="48999" y="87527"/>
                  </a:cubicBezTo>
                  <a:cubicBezTo>
                    <a:pt x="44987" y="87527"/>
                    <a:pt x="41071" y="85733"/>
                    <a:pt x="37679" y="82344"/>
                  </a:cubicBezTo>
                  <a:cubicBezTo>
                    <a:pt x="33354" y="78022"/>
                    <a:pt x="31647" y="72855"/>
                    <a:pt x="32888" y="67811"/>
                  </a:cubicBezTo>
                  <a:cubicBezTo>
                    <a:pt x="33445" y="65538"/>
                    <a:pt x="32489" y="63166"/>
                    <a:pt x="30520" y="61911"/>
                  </a:cubicBezTo>
                  <a:cubicBezTo>
                    <a:pt x="26690" y="59477"/>
                    <a:pt x="23048" y="57766"/>
                    <a:pt x="19815" y="56572"/>
                  </a:cubicBezTo>
                  <a:cubicBezTo>
                    <a:pt x="25171" y="53655"/>
                    <a:pt x="31835" y="51033"/>
                    <a:pt x="39119" y="49038"/>
                  </a:cubicBezTo>
                  <a:cubicBezTo>
                    <a:pt x="39267" y="49000"/>
                    <a:pt x="39387" y="48905"/>
                    <a:pt x="39529" y="48850"/>
                  </a:cubicBezTo>
                  <a:lnTo>
                    <a:pt x="71194" y="80500"/>
                  </a:lnTo>
                  <a:cubicBezTo>
                    <a:pt x="71142" y="80638"/>
                    <a:pt x="71046" y="80755"/>
                    <a:pt x="71006" y="80905"/>
                  </a:cubicBezTo>
                  <a:moveTo>
                    <a:pt x="119066" y="927"/>
                  </a:moveTo>
                  <a:cubicBezTo>
                    <a:pt x="118446" y="305"/>
                    <a:pt x="116921" y="0"/>
                    <a:pt x="114713" y="0"/>
                  </a:cubicBezTo>
                  <a:cubicBezTo>
                    <a:pt x="103183" y="0"/>
                    <a:pt x="73083" y="8394"/>
                    <a:pt x="56978" y="24494"/>
                  </a:cubicBezTo>
                  <a:cubicBezTo>
                    <a:pt x="53182" y="28288"/>
                    <a:pt x="40599" y="39861"/>
                    <a:pt x="37679" y="43777"/>
                  </a:cubicBezTo>
                  <a:cubicBezTo>
                    <a:pt x="28232" y="46366"/>
                    <a:pt x="14477" y="51538"/>
                    <a:pt x="6806" y="59205"/>
                  </a:cubicBezTo>
                  <a:cubicBezTo>
                    <a:pt x="6806" y="59205"/>
                    <a:pt x="16168" y="59238"/>
                    <a:pt x="27589" y="66511"/>
                  </a:cubicBezTo>
                  <a:cubicBezTo>
                    <a:pt x="25928" y="73277"/>
                    <a:pt x="28033" y="80416"/>
                    <a:pt x="33821" y="86200"/>
                  </a:cubicBezTo>
                  <a:cubicBezTo>
                    <a:pt x="38328" y="90705"/>
                    <a:pt x="43661" y="92983"/>
                    <a:pt x="48999" y="92983"/>
                  </a:cubicBezTo>
                  <a:cubicBezTo>
                    <a:pt x="50513" y="92983"/>
                    <a:pt x="52026" y="92800"/>
                    <a:pt x="53523" y="92427"/>
                  </a:cubicBezTo>
                  <a:cubicBezTo>
                    <a:pt x="60796" y="103844"/>
                    <a:pt x="60836" y="113200"/>
                    <a:pt x="60836" y="113200"/>
                  </a:cubicBezTo>
                  <a:cubicBezTo>
                    <a:pt x="68508" y="105533"/>
                    <a:pt x="73686" y="91783"/>
                    <a:pt x="76270" y="82344"/>
                  </a:cubicBezTo>
                  <a:cubicBezTo>
                    <a:pt x="80191" y="79427"/>
                    <a:pt x="91772" y="66855"/>
                    <a:pt x="95568" y="63061"/>
                  </a:cubicBezTo>
                  <a:cubicBezTo>
                    <a:pt x="114752" y="43888"/>
                    <a:pt x="122925" y="4783"/>
                    <a:pt x="119066" y="927"/>
                  </a:cubicBezTo>
                </a:path>
              </a:pathLst>
            </a:custGeom>
            <a:solidFill>
              <a:schemeClr val="accent1"/>
            </a:solidFill>
            <a:ln>
              <a:noFill/>
            </a:ln>
          </p:spPr>
          <p:txBody>
            <a:bodyPr anchorCtr="0" anchor="ctr" bIns="19025" lIns="19025" spcFirstLastPara="1" rIns="19025" wrap="square" tIns="19025">
              <a:noAutofit/>
            </a:bodyPr>
            <a:lstStyle/>
            <a:p>
              <a:pPr indent="0" lvl="0" marL="0" marR="0" rtl="0" algn="l">
                <a:spcBef>
                  <a:spcPts val="0"/>
                </a:spcBef>
                <a:spcAft>
                  <a:spcPts val="0"/>
                </a:spcAft>
                <a:buClr>
                  <a:schemeClr val="dk1"/>
                </a:buClr>
                <a:buSzPts val="1499"/>
                <a:buFont typeface="Lato Light"/>
                <a:buNone/>
              </a:pPr>
              <a:r>
                <a:t/>
              </a:r>
              <a:endParaRPr b="0" i="0" sz="1499" u="none" cap="none" strike="noStrike">
                <a:solidFill>
                  <a:schemeClr val="dk1"/>
                </a:solidFill>
                <a:latin typeface="Lato Light"/>
                <a:ea typeface="Lato Light"/>
                <a:cs typeface="Lato Light"/>
                <a:sym typeface="Lato Light"/>
              </a:endParaRPr>
            </a:p>
          </p:txBody>
        </p:sp>
      </p:gr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9" name="Shape 1719"/>
        <p:cNvGrpSpPr/>
        <p:nvPr/>
      </p:nvGrpSpPr>
      <p:grpSpPr>
        <a:xfrm>
          <a:off x="0" y="0"/>
          <a:ext cx="0" cy="0"/>
          <a:chOff x="0" y="0"/>
          <a:chExt cx="0" cy="0"/>
        </a:xfrm>
      </p:grpSpPr>
      <p:sp>
        <p:nvSpPr>
          <p:cNvPr id="1720" name="Shape 1720"/>
          <p:cNvSpPr txBox="1"/>
          <p:nvPr/>
        </p:nvSpPr>
        <p:spPr>
          <a:xfrm>
            <a:off x="494677" y="2811800"/>
            <a:ext cx="8366700" cy="1477200"/>
          </a:xfrm>
          <a:prstGeom prst="rect">
            <a:avLst/>
          </a:prstGeom>
          <a:noFill/>
          <a:ln>
            <a:noFill/>
          </a:ln>
        </p:spPr>
        <p:txBody>
          <a:bodyPr anchorCtr="0" anchor="t" bIns="45700" lIns="91400" spcFirstLastPara="1" rIns="91400" wrap="square" tIns="45700">
            <a:noAutofit/>
          </a:bodyPr>
          <a:lstStyle/>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A </a:t>
            </a:r>
            <a:r>
              <a:rPr b="1" lang="en-US" sz="2000">
                <a:solidFill>
                  <a:srgbClr val="008080"/>
                </a:solidFill>
                <a:latin typeface="Lato"/>
                <a:ea typeface="Lato"/>
                <a:cs typeface="Lato"/>
                <a:sym typeface="Lato"/>
              </a:rPr>
              <a:t>user-defined prototype for an object that defines a set of attributes that characterize any object of the class.</a:t>
            </a:r>
            <a:r>
              <a:rPr lang="en-US" sz="2000">
                <a:latin typeface="Lato"/>
                <a:ea typeface="Lato"/>
                <a:cs typeface="Lato"/>
                <a:sym typeface="Lato"/>
              </a:rPr>
              <a:t> </a:t>
            </a:r>
            <a:endParaRPr sz="2000">
              <a:latin typeface="Lato"/>
              <a:ea typeface="Lato"/>
              <a:cs typeface="Lato"/>
              <a:sym typeface="Lato"/>
            </a:endParaRPr>
          </a:p>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The attributes are data members (class variables and instance variables) and methods, accessed via dot notation.</a:t>
            </a:r>
            <a:endParaRPr sz="2000">
              <a:latin typeface="Lato"/>
              <a:ea typeface="Lato"/>
              <a:cs typeface="Lato"/>
              <a:sym typeface="Lato"/>
            </a:endParaRPr>
          </a:p>
        </p:txBody>
      </p:sp>
      <p:sp>
        <p:nvSpPr>
          <p:cNvPr id="1721" name="Shape 1721"/>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722" name="Shape 1722"/>
          <p:cNvGrpSpPr/>
          <p:nvPr/>
        </p:nvGrpSpPr>
        <p:grpSpPr>
          <a:xfrm>
            <a:off x="858043" y="241509"/>
            <a:ext cx="10470300" cy="730079"/>
            <a:chOff x="1692324" y="483017"/>
            <a:chExt cx="20940600" cy="1460159"/>
          </a:xfrm>
        </p:grpSpPr>
        <p:sp>
          <p:nvSpPr>
            <p:cNvPr id="1723" name="Shape 1723"/>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Class</a:t>
              </a:r>
              <a:endParaRPr b="1" i="0" sz="4400" u="none" cap="none" strike="noStrike">
                <a:solidFill>
                  <a:srgbClr val="17959F"/>
                </a:solidFill>
                <a:latin typeface="Lato"/>
                <a:ea typeface="Lato"/>
                <a:cs typeface="Lato"/>
                <a:sym typeface="Lato"/>
              </a:endParaRPr>
            </a:p>
          </p:txBody>
        </p:sp>
        <p:sp>
          <p:nvSpPr>
            <p:cNvPr id="1724" name="Shape 1724"/>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725" name="Shape 1725"/>
          <p:cNvPicPr preferRelativeResize="0"/>
          <p:nvPr/>
        </p:nvPicPr>
        <p:blipFill rotWithShape="1">
          <a:blip r:embed="rId3">
            <a:alphaModFix/>
          </a:blip>
          <a:srcRect b="10112" l="17885" r="18959" t="8856"/>
          <a:stretch/>
        </p:blipFill>
        <p:spPr>
          <a:xfrm>
            <a:off x="9163675" y="3498350"/>
            <a:ext cx="2934150" cy="303602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9" name="Shape 1729"/>
        <p:cNvGrpSpPr/>
        <p:nvPr/>
      </p:nvGrpSpPr>
      <p:grpSpPr>
        <a:xfrm>
          <a:off x="0" y="0"/>
          <a:ext cx="0" cy="0"/>
          <a:chOff x="0" y="0"/>
          <a:chExt cx="0" cy="0"/>
        </a:xfrm>
      </p:grpSpPr>
      <p:sp>
        <p:nvSpPr>
          <p:cNvPr id="1730" name="Shape 1730"/>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731" name="Shape 1731"/>
          <p:cNvGrpSpPr/>
          <p:nvPr/>
        </p:nvGrpSpPr>
        <p:grpSpPr>
          <a:xfrm>
            <a:off x="858043" y="241509"/>
            <a:ext cx="10470300" cy="730079"/>
            <a:chOff x="1692324" y="483017"/>
            <a:chExt cx="20940600" cy="1460159"/>
          </a:xfrm>
        </p:grpSpPr>
        <p:sp>
          <p:nvSpPr>
            <p:cNvPr id="1732" name="Shape 1732"/>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Class</a:t>
              </a:r>
              <a:endParaRPr b="1" i="0" sz="4400" u="none" cap="none" strike="noStrike">
                <a:solidFill>
                  <a:srgbClr val="17959F"/>
                </a:solidFill>
                <a:latin typeface="Lato"/>
                <a:ea typeface="Lato"/>
                <a:cs typeface="Lato"/>
                <a:sym typeface="Lato"/>
              </a:endParaRPr>
            </a:p>
          </p:txBody>
        </p:sp>
        <p:sp>
          <p:nvSpPr>
            <p:cNvPr id="1733" name="Shape 1733"/>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734" name="Shape 1734"/>
          <p:cNvPicPr preferRelativeResize="0"/>
          <p:nvPr/>
        </p:nvPicPr>
        <p:blipFill>
          <a:blip r:embed="rId3">
            <a:alphaModFix/>
          </a:blip>
          <a:stretch>
            <a:fillRect/>
          </a:stretch>
        </p:blipFill>
        <p:spPr>
          <a:xfrm>
            <a:off x="1453563" y="1525380"/>
            <a:ext cx="9279275" cy="438147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Shape 437"/>
          <p:cNvSpPr txBox="1"/>
          <p:nvPr/>
        </p:nvSpPr>
        <p:spPr>
          <a:xfrm>
            <a:off x="481600" y="2095900"/>
            <a:ext cx="11143200" cy="3221100"/>
          </a:xfrm>
          <a:prstGeom prst="rect">
            <a:avLst/>
          </a:prstGeom>
          <a:noFill/>
          <a:ln>
            <a:noFill/>
          </a:ln>
        </p:spPr>
        <p:txBody>
          <a:bodyPr anchorCtr="0" anchor="t" bIns="45700" lIns="91400" spcFirstLastPara="1" rIns="91400" wrap="square" tIns="45700">
            <a:noAutofit/>
          </a:bodyPr>
          <a:lstStyle/>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In Python, you </a:t>
            </a:r>
            <a:r>
              <a:rPr b="1" lang="en-US" sz="2000">
                <a:solidFill>
                  <a:srgbClr val="F20253"/>
                </a:solidFill>
                <a:latin typeface="Lato"/>
                <a:ea typeface="Lato"/>
                <a:cs typeface="Lato"/>
                <a:sym typeface="Lato"/>
              </a:rPr>
              <a:t>do not have to explicitly state the type of the variable or your data</a:t>
            </a:r>
            <a:r>
              <a:rPr lang="en-US" sz="2000">
                <a:latin typeface="Lato"/>
                <a:ea typeface="Lato"/>
                <a:cs typeface="Lato"/>
                <a:sym typeface="Lato"/>
              </a:rPr>
              <a:t>. That is because it is a dynamically typed language. </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Dynamically typed languages are the </a:t>
            </a:r>
            <a:r>
              <a:rPr b="1" lang="en-US" sz="2000">
                <a:solidFill>
                  <a:srgbClr val="F20253"/>
                </a:solidFill>
                <a:latin typeface="Lato"/>
                <a:ea typeface="Lato"/>
                <a:cs typeface="Lato"/>
                <a:sym typeface="Lato"/>
              </a:rPr>
              <a:t>languages where the type of data an object can store is mutable</a:t>
            </a:r>
            <a:r>
              <a:rPr lang="en-US" sz="2000">
                <a:latin typeface="Lato"/>
                <a:ea typeface="Lato"/>
                <a:cs typeface="Lato"/>
                <a:sym typeface="Lato"/>
              </a:rPr>
              <a:t>.</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That is, you need not explicitly state that a value is an integer. The typing is allotted automatically by python.</a:t>
            </a:r>
            <a:endParaRPr sz="2000">
              <a:latin typeface="Lato"/>
              <a:ea typeface="Lato"/>
              <a:cs typeface="Lato"/>
              <a:sym typeface="Lato"/>
            </a:endParaRPr>
          </a:p>
        </p:txBody>
      </p:sp>
      <p:sp>
        <p:nvSpPr>
          <p:cNvPr id="438" name="Shape 438"/>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439" name="Shape 439"/>
          <p:cNvGrpSpPr/>
          <p:nvPr/>
        </p:nvGrpSpPr>
        <p:grpSpPr>
          <a:xfrm>
            <a:off x="858043" y="241509"/>
            <a:ext cx="10470300" cy="730079"/>
            <a:chOff x="1692324" y="483017"/>
            <a:chExt cx="20940600" cy="1460159"/>
          </a:xfrm>
        </p:grpSpPr>
        <p:sp>
          <p:nvSpPr>
            <p:cNvPr id="440" name="Shape 440"/>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Python is Dynamically Typed</a:t>
              </a:r>
              <a:endParaRPr b="1" i="0" sz="4400" u="none" cap="none" strike="noStrike">
                <a:solidFill>
                  <a:srgbClr val="17959F"/>
                </a:solidFill>
                <a:latin typeface="Lato"/>
                <a:ea typeface="Lato"/>
                <a:cs typeface="Lato"/>
                <a:sym typeface="Lato"/>
              </a:endParaRPr>
            </a:p>
          </p:txBody>
        </p:sp>
        <p:sp>
          <p:nvSpPr>
            <p:cNvPr id="441" name="Shape 441"/>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8" name="Shape 1738"/>
        <p:cNvGrpSpPr/>
        <p:nvPr/>
      </p:nvGrpSpPr>
      <p:grpSpPr>
        <a:xfrm>
          <a:off x="0" y="0"/>
          <a:ext cx="0" cy="0"/>
          <a:chOff x="0" y="0"/>
          <a:chExt cx="0" cy="0"/>
        </a:xfrm>
      </p:grpSpPr>
      <p:sp>
        <p:nvSpPr>
          <p:cNvPr id="1739" name="Shape 1739"/>
          <p:cNvSpPr txBox="1"/>
          <p:nvPr/>
        </p:nvSpPr>
        <p:spPr>
          <a:xfrm>
            <a:off x="494681" y="1745005"/>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The class statement creates a new class definition. The name of the class immediately follows the keyword </a:t>
            </a:r>
            <a:r>
              <a:rPr b="1" lang="en-US" sz="2000">
                <a:solidFill>
                  <a:srgbClr val="F20253"/>
                </a:solidFill>
                <a:latin typeface="Courier New"/>
                <a:ea typeface="Courier New"/>
                <a:cs typeface="Courier New"/>
                <a:sym typeface="Courier New"/>
              </a:rPr>
              <a:t>class</a:t>
            </a:r>
            <a:r>
              <a:rPr lang="en-US" sz="2000">
                <a:latin typeface="Lato"/>
                <a:ea typeface="Lato"/>
                <a:cs typeface="Lato"/>
                <a:sym typeface="Lato"/>
              </a:rPr>
              <a:t>.</a:t>
            </a:r>
            <a:endParaRPr sz="2000">
              <a:latin typeface="Lato"/>
              <a:ea typeface="Lato"/>
              <a:cs typeface="Lato"/>
              <a:sym typeface="Lato"/>
            </a:endParaRPr>
          </a:p>
          <a:p>
            <a:pPr indent="45720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Syntax:</a:t>
            </a:r>
            <a:endParaRPr sz="2000">
              <a:latin typeface="Lato"/>
              <a:ea typeface="Lato"/>
              <a:cs typeface="Lato"/>
              <a:sym typeface="Lato"/>
            </a:endParaRPr>
          </a:p>
          <a:p>
            <a:pPr indent="45720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45720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45720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45720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The class has a documentation string, which can be accessed via </a:t>
            </a:r>
            <a:r>
              <a:rPr b="1" lang="en-US" sz="2000">
                <a:solidFill>
                  <a:srgbClr val="F20253"/>
                </a:solidFill>
                <a:latin typeface="Courier New"/>
                <a:ea typeface="Courier New"/>
                <a:cs typeface="Courier New"/>
                <a:sym typeface="Courier New"/>
              </a:rPr>
              <a:t>ClassName.__doc__.</a:t>
            </a:r>
            <a:endParaRPr b="1" sz="2000">
              <a:solidFill>
                <a:srgbClr val="F20253"/>
              </a:solidFill>
              <a:latin typeface="Courier New"/>
              <a:ea typeface="Courier New"/>
              <a:cs typeface="Courier New"/>
              <a:sym typeface="Courier New"/>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The class_suite consists of all the component statements defining class members, data attributes and functions.</a:t>
            </a:r>
            <a:endParaRPr sz="2000">
              <a:latin typeface="Lato"/>
              <a:ea typeface="Lato"/>
              <a:cs typeface="Lato"/>
              <a:sym typeface="Lato"/>
            </a:endParaRPr>
          </a:p>
          <a:p>
            <a:pPr indent="45720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p:txBody>
      </p:sp>
      <p:sp>
        <p:nvSpPr>
          <p:cNvPr id="1740" name="Shape 1740"/>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741" name="Shape 1741"/>
          <p:cNvGrpSpPr/>
          <p:nvPr/>
        </p:nvGrpSpPr>
        <p:grpSpPr>
          <a:xfrm>
            <a:off x="858043" y="241509"/>
            <a:ext cx="10470300" cy="730079"/>
            <a:chOff x="1692324" y="483017"/>
            <a:chExt cx="20940600" cy="1460159"/>
          </a:xfrm>
        </p:grpSpPr>
        <p:sp>
          <p:nvSpPr>
            <p:cNvPr id="1742" name="Shape 1742"/>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Creating a </a:t>
              </a:r>
              <a:r>
                <a:rPr b="1" lang="en-US" sz="4400">
                  <a:solidFill>
                    <a:srgbClr val="17959F"/>
                  </a:solidFill>
                  <a:latin typeface="Lato"/>
                  <a:ea typeface="Lato"/>
                  <a:cs typeface="Lato"/>
                  <a:sym typeface="Lato"/>
                </a:rPr>
                <a:t>Class</a:t>
              </a:r>
              <a:endParaRPr b="1" i="0" sz="4400" u="none" cap="none" strike="noStrike">
                <a:solidFill>
                  <a:srgbClr val="17959F"/>
                </a:solidFill>
                <a:latin typeface="Lato"/>
                <a:ea typeface="Lato"/>
                <a:cs typeface="Lato"/>
                <a:sym typeface="Lato"/>
              </a:endParaRPr>
            </a:p>
          </p:txBody>
        </p:sp>
        <p:sp>
          <p:nvSpPr>
            <p:cNvPr id="1743" name="Shape 1743"/>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744" name="Shape 1744"/>
          <p:cNvPicPr preferRelativeResize="0"/>
          <p:nvPr/>
        </p:nvPicPr>
        <p:blipFill>
          <a:blip r:embed="rId3">
            <a:alphaModFix/>
          </a:blip>
          <a:stretch>
            <a:fillRect/>
          </a:stretch>
        </p:blipFill>
        <p:spPr>
          <a:xfrm>
            <a:off x="1659525" y="3222198"/>
            <a:ext cx="8893575" cy="13033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8" name="Shape 1748"/>
        <p:cNvGrpSpPr/>
        <p:nvPr/>
      </p:nvGrpSpPr>
      <p:grpSpPr>
        <a:xfrm>
          <a:off x="0" y="0"/>
          <a:ext cx="0" cy="0"/>
          <a:chOff x="0" y="0"/>
          <a:chExt cx="0" cy="0"/>
        </a:xfrm>
      </p:grpSpPr>
      <p:sp>
        <p:nvSpPr>
          <p:cNvPr id="1749" name="Shape 1749"/>
          <p:cNvSpPr txBox="1"/>
          <p:nvPr/>
        </p:nvSpPr>
        <p:spPr>
          <a:xfrm>
            <a:off x="494681" y="5174005"/>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The variable </a:t>
            </a:r>
            <a:r>
              <a:rPr b="1" lang="en-US" sz="2000">
                <a:solidFill>
                  <a:srgbClr val="F20253"/>
                </a:solidFill>
                <a:latin typeface="Lato"/>
                <a:ea typeface="Lato"/>
                <a:cs typeface="Lato"/>
                <a:sym typeface="Lato"/>
              </a:rPr>
              <a:t>empCount is a class variable whose value is shared among all instances of a this class.</a:t>
            </a:r>
            <a:r>
              <a:rPr lang="en-US" sz="2000">
                <a:latin typeface="Lato"/>
                <a:ea typeface="Lato"/>
                <a:cs typeface="Lato"/>
                <a:sym typeface="Lato"/>
              </a:rPr>
              <a:t> This can be accessed as </a:t>
            </a:r>
            <a:r>
              <a:rPr b="1" lang="en-US" sz="2000">
                <a:solidFill>
                  <a:srgbClr val="F20253"/>
                </a:solidFill>
                <a:latin typeface="Courier New"/>
                <a:ea typeface="Courier New"/>
                <a:cs typeface="Courier New"/>
                <a:sym typeface="Courier New"/>
              </a:rPr>
              <a:t>Employee.empCount</a:t>
            </a:r>
            <a:r>
              <a:rPr lang="en-US" sz="2000">
                <a:latin typeface="Lato"/>
                <a:ea typeface="Lato"/>
                <a:cs typeface="Lato"/>
                <a:sym typeface="Lato"/>
              </a:rPr>
              <a:t> from inside the class or outside the class.</a:t>
            </a:r>
            <a:endParaRPr sz="2000">
              <a:latin typeface="Lato"/>
              <a:ea typeface="Lato"/>
              <a:cs typeface="Lato"/>
              <a:sym typeface="Lato"/>
            </a:endParaRPr>
          </a:p>
        </p:txBody>
      </p:sp>
      <p:sp>
        <p:nvSpPr>
          <p:cNvPr id="1750" name="Shape 1750"/>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751" name="Shape 1751"/>
          <p:cNvGrpSpPr/>
          <p:nvPr/>
        </p:nvGrpSpPr>
        <p:grpSpPr>
          <a:xfrm>
            <a:off x="858043" y="241509"/>
            <a:ext cx="10470300" cy="730079"/>
            <a:chOff x="1692324" y="483017"/>
            <a:chExt cx="20940600" cy="1460159"/>
          </a:xfrm>
        </p:grpSpPr>
        <p:sp>
          <p:nvSpPr>
            <p:cNvPr id="1752" name="Shape 1752"/>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Creating a Class - Example</a:t>
              </a:r>
              <a:endParaRPr b="1" i="0" sz="4400" u="none" cap="none" strike="noStrike">
                <a:solidFill>
                  <a:srgbClr val="17959F"/>
                </a:solidFill>
                <a:latin typeface="Lato"/>
                <a:ea typeface="Lato"/>
                <a:cs typeface="Lato"/>
                <a:sym typeface="Lato"/>
              </a:endParaRPr>
            </a:p>
          </p:txBody>
        </p:sp>
        <p:sp>
          <p:nvSpPr>
            <p:cNvPr id="1753" name="Shape 1753"/>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754" name="Shape 1754"/>
          <p:cNvPicPr preferRelativeResize="0"/>
          <p:nvPr/>
        </p:nvPicPr>
        <p:blipFill>
          <a:blip r:embed="rId3">
            <a:alphaModFix/>
          </a:blip>
          <a:stretch>
            <a:fillRect/>
          </a:stretch>
        </p:blipFill>
        <p:spPr>
          <a:xfrm>
            <a:off x="1997825" y="1184875"/>
            <a:ext cx="8196350" cy="36323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8" name="Shape 1758"/>
        <p:cNvGrpSpPr/>
        <p:nvPr/>
      </p:nvGrpSpPr>
      <p:grpSpPr>
        <a:xfrm>
          <a:off x="0" y="0"/>
          <a:ext cx="0" cy="0"/>
          <a:chOff x="0" y="0"/>
          <a:chExt cx="0" cy="0"/>
        </a:xfrm>
      </p:grpSpPr>
      <p:sp>
        <p:nvSpPr>
          <p:cNvPr id="1759" name="Shape 1759"/>
          <p:cNvSpPr txBox="1"/>
          <p:nvPr/>
        </p:nvSpPr>
        <p:spPr>
          <a:xfrm>
            <a:off x="494681" y="5174005"/>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The first method </a:t>
            </a:r>
            <a:r>
              <a:rPr b="1" lang="en-US" sz="2000">
                <a:solidFill>
                  <a:srgbClr val="F20253"/>
                </a:solidFill>
                <a:latin typeface="Courier New"/>
                <a:ea typeface="Courier New"/>
                <a:cs typeface="Courier New"/>
                <a:sym typeface="Courier New"/>
              </a:rPr>
              <a:t>__init__()</a:t>
            </a:r>
            <a:r>
              <a:rPr lang="en-US" sz="2000">
                <a:latin typeface="Lato"/>
                <a:ea typeface="Lato"/>
                <a:cs typeface="Lato"/>
                <a:sym typeface="Lato"/>
              </a:rPr>
              <a:t> is a special method, which is called class constructor or initialization method that Python calls when you create a new instance of this class.</a:t>
            </a:r>
            <a:endParaRPr sz="2000">
              <a:latin typeface="Lato"/>
              <a:ea typeface="Lato"/>
              <a:cs typeface="Lato"/>
              <a:sym typeface="Lato"/>
            </a:endParaRPr>
          </a:p>
        </p:txBody>
      </p:sp>
      <p:sp>
        <p:nvSpPr>
          <p:cNvPr id="1760" name="Shape 1760"/>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761" name="Shape 1761"/>
          <p:cNvGrpSpPr/>
          <p:nvPr/>
        </p:nvGrpSpPr>
        <p:grpSpPr>
          <a:xfrm>
            <a:off x="858043" y="241509"/>
            <a:ext cx="10470300" cy="730079"/>
            <a:chOff x="1692324" y="483017"/>
            <a:chExt cx="20940600" cy="1460159"/>
          </a:xfrm>
        </p:grpSpPr>
        <p:sp>
          <p:nvSpPr>
            <p:cNvPr id="1762" name="Shape 1762"/>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Creating a Class - Example</a:t>
              </a:r>
              <a:endParaRPr b="1" i="0" sz="4400" u="none" cap="none" strike="noStrike">
                <a:solidFill>
                  <a:srgbClr val="17959F"/>
                </a:solidFill>
                <a:latin typeface="Lato"/>
                <a:ea typeface="Lato"/>
                <a:cs typeface="Lato"/>
                <a:sym typeface="Lato"/>
              </a:endParaRPr>
            </a:p>
          </p:txBody>
        </p:sp>
        <p:sp>
          <p:nvSpPr>
            <p:cNvPr id="1763" name="Shape 1763"/>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764" name="Shape 1764"/>
          <p:cNvPicPr preferRelativeResize="0"/>
          <p:nvPr/>
        </p:nvPicPr>
        <p:blipFill>
          <a:blip r:embed="rId3">
            <a:alphaModFix/>
          </a:blip>
          <a:stretch>
            <a:fillRect/>
          </a:stretch>
        </p:blipFill>
        <p:spPr>
          <a:xfrm>
            <a:off x="1997825" y="1184875"/>
            <a:ext cx="8196350" cy="363237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8" name="Shape 1768"/>
        <p:cNvGrpSpPr/>
        <p:nvPr/>
      </p:nvGrpSpPr>
      <p:grpSpPr>
        <a:xfrm>
          <a:off x="0" y="0"/>
          <a:ext cx="0" cy="0"/>
          <a:chOff x="0" y="0"/>
          <a:chExt cx="0" cy="0"/>
        </a:xfrm>
      </p:grpSpPr>
      <p:sp>
        <p:nvSpPr>
          <p:cNvPr id="1769" name="Shape 1769"/>
          <p:cNvSpPr txBox="1"/>
          <p:nvPr/>
        </p:nvSpPr>
        <p:spPr>
          <a:xfrm>
            <a:off x="277400" y="5174000"/>
            <a:ext cx="11743500" cy="1477200"/>
          </a:xfrm>
          <a:prstGeom prst="rect">
            <a:avLst/>
          </a:prstGeom>
          <a:noFill/>
          <a:ln>
            <a:noFill/>
          </a:ln>
        </p:spPr>
        <p:txBody>
          <a:bodyPr anchorCtr="0" anchor="t" bIns="45700" lIns="91400" spcFirstLastPara="1" rIns="91400" wrap="square" tIns="45700">
            <a:noAutofit/>
          </a:bodyPr>
          <a:lstStyle/>
          <a:p>
            <a:pPr indent="-342900" lvl="0" marL="457200" marR="0" rtl="0">
              <a:lnSpc>
                <a:spcPct val="150000"/>
              </a:lnSpc>
              <a:spcBef>
                <a:spcPts val="0"/>
              </a:spcBef>
              <a:spcAft>
                <a:spcPts val="0"/>
              </a:spcAft>
              <a:buSzPts val="1800"/>
              <a:buFont typeface="Lato"/>
              <a:buChar char="●"/>
            </a:pPr>
            <a:r>
              <a:rPr lang="en-US" sz="1800">
                <a:latin typeface="Lato"/>
                <a:ea typeface="Lato"/>
                <a:cs typeface="Lato"/>
                <a:sym typeface="Lato"/>
              </a:rPr>
              <a:t>You declare other class methods like normal functions with the exception that the first argument to each method is self. </a:t>
            </a:r>
            <a:endParaRPr sz="1800">
              <a:latin typeface="Lato"/>
              <a:ea typeface="Lato"/>
              <a:cs typeface="Lato"/>
              <a:sym typeface="Lato"/>
            </a:endParaRPr>
          </a:p>
          <a:p>
            <a:pPr indent="-342900" lvl="0" marL="457200" marR="0" rtl="0">
              <a:lnSpc>
                <a:spcPct val="150000"/>
              </a:lnSpc>
              <a:spcBef>
                <a:spcPts val="0"/>
              </a:spcBef>
              <a:spcAft>
                <a:spcPts val="0"/>
              </a:spcAft>
              <a:buSzPts val="1800"/>
              <a:buFont typeface="Lato"/>
              <a:buChar char="●"/>
            </a:pPr>
            <a:r>
              <a:rPr lang="en-US" sz="1800">
                <a:latin typeface="Lato"/>
                <a:ea typeface="Lato"/>
                <a:cs typeface="Lato"/>
                <a:sym typeface="Lato"/>
              </a:rPr>
              <a:t>Python adds the self argument to the list for you; you do not need to include it when you call the methods.</a:t>
            </a:r>
            <a:endParaRPr sz="1800">
              <a:latin typeface="Lato"/>
              <a:ea typeface="Lato"/>
              <a:cs typeface="Lato"/>
              <a:sym typeface="Lato"/>
            </a:endParaRPr>
          </a:p>
        </p:txBody>
      </p:sp>
      <p:sp>
        <p:nvSpPr>
          <p:cNvPr id="1770" name="Shape 1770"/>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771" name="Shape 1771"/>
          <p:cNvGrpSpPr/>
          <p:nvPr/>
        </p:nvGrpSpPr>
        <p:grpSpPr>
          <a:xfrm>
            <a:off x="858043" y="241509"/>
            <a:ext cx="10470300" cy="730079"/>
            <a:chOff x="1692324" y="483017"/>
            <a:chExt cx="20940600" cy="1460159"/>
          </a:xfrm>
        </p:grpSpPr>
        <p:sp>
          <p:nvSpPr>
            <p:cNvPr id="1772" name="Shape 1772"/>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Creating a Class - Example</a:t>
              </a:r>
              <a:endParaRPr b="1" i="0" sz="4400" u="none" cap="none" strike="noStrike">
                <a:solidFill>
                  <a:srgbClr val="17959F"/>
                </a:solidFill>
                <a:latin typeface="Lato"/>
                <a:ea typeface="Lato"/>
                <a:cs typeface="Lato"/>
                <a:sym typeface="Lato"/>
              </a:endParaRPr>
            </a:p>
          </p:txBody>
        </p:sp>
        <p:sp>
          <p:nvSpPr>
            <p:cNvPr id="1773" name="Shape 1773"/>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774" name="Shape 1774"/>
          <p:cNvPicPr preferRelativeResize="0"/>
          <p:nvPr/>
        </p:nvPicPr>
        <p:blipFill>
          <a:blip r:embed="rId3">
            <a:alphaModFix/>
          </a:blip>
          <a:stretch>
            <a:fillRect/>
          </a:stretch>
        </p:blipFill>
        <p:spPr>
          <a:xfrm>
            <a:off x="1997825" y="1184875"/>
            <a:ext cx="8196350" cy="363237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8" name="Shape 1778"/>
        <p:cNvGrpSpPr/>
        <p:nvPr/>
      </p:nvGrpSpPr>
      <p:grpSpPr>
        <a:xfrm>
          <a:off x="0" y="0"/>
          <a:ext cx="0" cy="0"/>
          <a:chOff x="0" y="0"/>
          <a:chExt cx="0" cy="0"/>
        </a:xfrm>
      </p:grpSpPr>
      <p:sp>
        <p:nvSpPr>
          <p:cNvPr id="1779" name="Shape 1779"/>
          <p:cNvSpPr txBox="1"/>
          <p:nvPr/>
        </p:nvSpPr>
        <p:spPr>
          <a:xfrm>
            <a:off x="494606" y="3070355"/>
            <a:ext cx="11223300" cy="1477200"/>
          </a:xfrm>
          <a:prstGeom prst="rect">
            <a:avLst/>
          </a:prstGeom>
          <a:noFill/>
          <a:ln>
            <a:noFill/>
          </a:ln>
        </p:spPr>
        <p:txBody>
          <a:bodyPr anchorCtr="0" anchor="t" bIns="45700" lIns="91400" spcFirstLastPara="1" rIns="91400" wrap="square" tIns="45700">
            <a:noAutofit/>
          </a:bodyPr>
          <a:lstStyle/>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Python has been an </a:t>
            </a:r>
            <a:r>
              <a:rPr b="1" lang="en-US" sz="2000">
                <a:solidFill>
                  <a:srgbClr val="008080"/>
                </a:solidFill>
                <a:latin typeface="Lato"/>
                <a:ea typeface="Lato"/>
                <a:cs typeface="Lato"/>
                <a:sym typeface="Lato"/>
              </a:rPr>
              <a:t>object-oriented language </a:t>
            </a:r>
            <a:r>
              <a:rPr lang="en-US" sz="2000">
                <a:latin typeface="Lato"/>
                <a:ea typeface="Lato"/>
                <a:cs typeface="Lato"/>
                <a:sym typeface="Lato"/>
              </a:rPr>
              <a:t>since it existed. </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A unique instance of a data structure that's defined by its class. </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An object comprises both data members (class variables and instance variables) and methods.</a:t>
            </a:r>
            <a:endParaRPr sz="2000">
              <a:latin typeface="Lato"/>
              <a:ea typeface="Lato"/>
              <a:cs typeface="Lato"/>
              <a:sym typeface="Lato"/>
            </a:endParaRPr>
          </a:p>
        </p:txBody>
      </p:sp>
      <p:sp>
        <p:nvSpPr>
          <p:cNvPr id="1780" name="Shape 1780"/>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781" name="Shape 1781"/>
          <p:cNvGrpSpPr/>
          <p:nvPr/>
        </p:nvGrpSpPr>
        <p:grpSpPr>
          <a:xfrm>
            <a:off x="858043" y="241509"/>
            <a:ext cx="10470300" cy="730079"/>
            <a:chOff x="1692324" y="483017"/>
            <a:chExt cx="20940600" cy="1460159"/>
          </a:xfrm>
        </p:grpSpPr>
        <p:sp>
          <p:nvSpPr>
            <p:cNvPr id="1782" name="Shape 1782"/>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Object</a:t>
              </a:r>
              <a:endParaRPr b="1" i="0" sz="4400" u="none" cap="none" strike="noStrike">
                <a:solidFill>
                  <a:srgbClr val="17959F"/>
                </a:solidFill>
                <a:latin typeface="Lato"/>
                <a:ea typeface="Lato"/>
                <a:cs typeface="Lato"/>
                <a:sym typeface="Lato"/>
              </a:endParaRPr>
            </a:p>
          </p:txBody>
        </p:sp>
        <p:sp>
          <p:nvSpPr>
            <p:cNvPr id="1783" name="Shape 1783"/>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7" name="Shape 1787"/>
        <p:cNvGrpSpPr/>
        <p:nvPr/>
      </p:nvGrpSpPr>
      <p:grpSpPr>
        <a:xfrm>
          <a:off x="0" y="0"/>
          <a:ext cx="0" cy="0"/>
          <a:chOff x="0" y="0"/>
          <a:chExt cx="0" cy="0"/>
        </a:xfrm>
      </p:grpSpPr>
      <p:sp>
        <p:nvSpPr>
          <p:cNvPr id="1788" name="Shape 1788"/>
          <p:cNvSpPr txBox="1"/>
          <p:nvPr/>
        </p:nvSpPr>
        <p:spPr>
          <a:xfrm>
            <a:off x="494681" y="1745005"/>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To create instances of a class, you call the class using class name and pass in whatever arguments its </a:t>
            </a:r>
            <a:r>
              <a:rPr b="1" lang="en-US" sz="2000">
                <a:solidFill>
                  <a:srgbClr val="F20253"/>
                </a:solidFill>
                <a:latin typeface="Courier New"/>
                <a:ea typeface="Courier New"/>
                <a:cs typeface="Courier New"/>
                <a:sym typeface="Courier New"/>
              </a:rPr>
              <a:t>__init__</a:t>
            </a:r>
            <a:r>
              <a:rPr lang="en-US" sz="2000">
                <a:latin typeface="Lato"/>
                <a:ea typeface="Lato"/>
                <a:cs typeface="Lato"/>
                <a:sym typeface="Lato"/>
              </a:rPr>
              <a:t> method accepts.</a:t>
            </a:r>
            <a:endParaRPr sz="2000">
              <a:latin typeface="Lato"/>
              <a:ea typeface="Lato"/>
              <a:cs typeface="Lato"/>
              <a:sym typeface="Lato"/>
            </a:endParaRPr>
          </a:p>
        </p:txBody>
      </p:sp>
      <p:sp>
        <p:nvSpPr>
          <p:cNvPr id="1789" name="Shape 1789"/>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790" name="Shape 1790"/>
          <p:cNvGrpSpPr/>
          <p:nvPr/>
        </p:nvGrpSpPr>
        <p:grpSpPr>
          <a:xfrm>
            <a:off x="858043" y="241509"/>
            <a:ext cx="10470300" cy="730079"/>
            <a:chOff x="1692324" y="483017"/>
            <a:chExt cx="20940600" cy="1460159"/>
          </a:xfrm>
        </p:grpSpPr>
        <p:sp>
          <p:nvSpPr>
            <p:cNvPr id="1791" name="Shape 1791"/>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Creating Instance Objects</a:t>
              </a:r>
              <a:endParaRPr b="1" i="0" sz="4400" u="none" cap="none" strike="noStrike">
                <a:solidFill>
                  <a:srgbClr val="17959F"/>
                </a:solidFill>
                <a:latin typeface="Lato"/>
                <a:ea typeface="Lato"/>
                <a:cs typeface="Lato"/>
                <a:sym typeface="Lato"/>
              </a:endParaRPr>
            </a:p>
          </p:txBody>
        </p:sp>
        <p:sp>
          <p:nvSpPr>
            <p:cNvPr id="1792" name="Shape 1792"/>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793" name="Shape 1793"/>
          <p:cNvPicPr preferRelativeResize="0"/>
          <p:nvPr/>
        </p:nvPicPr>
        <p:blipFill>
          <a:blip r:embed="rId3">
            <a:alphaModFix/>
          </a:blip>
          <a:stretch>
            <a:fillRect/>
          </a:stretch>
        </p:blipFill>
        <p:spPr>
          <a:xfrm>
            <a:off x="860850" y="3435148"/>
            <a:ext cx="10470299" cy="1850118"/>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7" name="Shape 1797"/>
        <p:cNvGrpSpPr/>
        <p:nvPr/>
      </p:nvGrpSpPr>
      <p:grpSpPr>
        <a:xfrm>
          <a:off x="0" y="0"/>
          <a:ext cx="0" cy="0"/>
          <a:chOff x="0" y="0"/>
          <a:chExt cx="0" cy="0"/>
        </a:xfrm>
      </p:grpSpPr>
      <p:sp>
        <p:nvSpPr>
          <p:cNvPr id="1798" name="Shape 1798"/>
          <p:cNvSpPr txBox="1"/>
          <p:nvPr/>
        </p:nvSpPr>
        <p:spPr>
          <a:xfrm>
            <a:off x="494681" y="2202205"/>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You access the object's attributes using the </a:t>
            </a:r>
            <a:r>
              <a:rPr b="1" lang="en-US" sz="2000">
                <a:solidFill>
                  <a:srgbClr val="F20253"/>
                </a:solidFill>
                <a:latin typeface="Lato"/>
                <a:ea typeface="Lato"/>
                <a:cs typeface="Lato"/>
                <a:sym typeface="Lato"/>
              </a:rPr>
              <a:t>dot operator</a:t>
            </a:r>
            <a:r>
              <a:rPr lang="en-US" sz="2000">
                <a:latin typeface="Lato"/>
                <a:ea typeface="Lato"/>
                <a:cs typeface="Lato"/>
                <a:sym typeface="Lato"/>
              </a:rPr>
              <a:t> with object. </a:t>
            </a:r>
            <a:r>
              <a:rPr b="1" lang="en-US" sz="2000">
                <a:solidFill>
                  <a:srgbClr val="008080"/>
                </a:solidFill>
                <a:latin typeface="Lato"/>
                <a:ea typeface="Lato"/>
                <a:cs typeface="Lato"/>
                <a:sym typeface="Lato"/>
              </a:rPr>
              <a:t>Class variable would be accessed using class name</a:t>
            </a:r>
            <a:r>
              <a:rPr lang="en-US" sz="2000">
                <a:latin typeface="Lato"/>
                <a:ea typeface="Lato"/>
                <a:cs typeface="Lato"/>
                <a:sym typeface="Lato"/>
              </a:rPr>
              <a:t>.</a:t>
            </a:r>
            <a:endParaRPr sz="2000">
              <a:latin typeface="Lato"/>
              <a:ea typeface="Lato"/>
              <a:cs typeface="Lato"/>
              <a:sym typeface="Lato"/>
            </a:endParaRPr>
          </a:p>
        </p:txBody>
      </p:sp>
      <p:sp>
        <p:nvSpPr>
          <p:cNvPr id="1799" name="Shape 1799"/>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800" name="Shape 1800"/>
          <p:cNvGrpSpPr/>
          <p:nvPr/>
        </p:nvGrpSpPr>
        <p:grpSpPr>
          <a:xfrm>
            <a:off x="858043" y="241509"/>
            <a:ext cx="10470300" cy="730079"/>
            <a:chOff x="1692324" y="483017"/>
            <a:chExt cx="20940600" cy="1460159"/>
          </a:xfrm>
        </p:grpSpPr>
        <p:sp>
          <p:nvSpPr>
            <p:cNvPr id="1801" name="Shape 1801"/>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Accessing Attributes</a:t>
              </a:r>
              <a:endParaRPr b="1" i="0" sz="4400" u="none" cap="none" strike="noStrike">
                <a:solidFill>
                  <a:srgbClr val="17959F"/>
                </a:solidFill>
                <a:latin typeface="Lato"/>
                <a:ea typeface="Lato"/>
                <a:cs typeface="Lato"/>
                <a:sym typeface="Lato"/>
              </a:endParaRPr>
            </a:p>
          </p:txBody>
        </p:sp>
        <p:sp>
          <p:nvSpPr>
            <p:cNvPr id="1802" name="Shape 1802"/>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803" name="Shape 1803"/>
          <p:cNvPicPr preferRelativeResize="0"/>
          <p:nvPr/>
        </p:nvPicPr>
        <p:blipFill>
          <a:blip r:embed="rId3">
            <a:alphaModFix/>
          </a:blip>
          <a:stretch>
            <a:fillRect/>
          </a:stretch>
        </p:blipFill>
        <p:spPr>
          <a:xfrm>
            <a:off x="1019288" y="3755597"/>
            <a:ext cx="10173926" cy="15456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7" name="Shape 1807"/>
        <p:cNvGrpSpPr/>
        <p:nvPr/>
      </p:nvGrpSpPr>
      <p:grpSpPr>
        <a:xfrm>
          <a:off x="0" y="0"/>
          <a:ext cx="0" cy="0"/>
          <a:chOff x="0" y="0"/>
          <a:chExt cx="0" cy="0"/>
        </a:xfrm>
      </p:grpSpPr>
      <p:sp>
        <p:nvSpPr>
          <p:cNvPr id="1808" name="Shape 1808"/>
          <p:cNvSpPr txBox="1"/>
          <p:nvPr/>
        </p:nvSpPr>
        <p:spPr>
          <a:xfrm>
            <a:off x="494681" y="1440205"/>
            <a:ext cx="112233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Let’s try an example to understand it better.</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p:txBody>
      </p:sp>
      <p:sp>
        <p:nvSpPr>
          <p:cNvPr id="1809" name="Shape 1809"/>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810" name="Shape 1810"/>
          <p:cNvGrpSpPr/>
          <p:nvPr/>
        </p:nvGrpSpPr>
        <p:grpSpPr>
          <a:xfrm>
            <a:off x="858043" y="241509"/>
            <a:ext cx="10470300" cy="730079"/>
            <a:chOff x="1692324" y="483017"/>
            <a:chExt cx="20940600" cy="1460159"/>
          </a:xfrm>
        </p:grpSpPr>
        <p:sp>
          <p:nvSpPr>
            <p:cNvPr id="1811" name="Shape 1811"/>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Example</a:t>
              </a:r>
              <a:endParaRPr b="1" i="0" sz="4400" u="none" cap="none" strike="noStrike">
                <a:solidFill>
                  <a:srgbClr val="17959F"/>
                </a:solidFill>
                <a:latin typeface="Lato"/>
                <a:ea typeface="Lato"/>
                <a:cs typeface="Lato"/>
                <a:sym typeface="Lato"/>
              </a:endParaRPr>
            </a:p>
          </p:txBody>
        </p:sp>
        <p:sp>
          <p:nvSpPr>
            <p:cNvPr id="1812" name="Shape 1812"/>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813" name="Shape 1813"/>
          <p:cNvPicPr preferRelativeResize="0"/>
          <p:nvPr/>
        </p:nvPicPr>
        <p:blipFill>
          <a:blip r:embed="rId3">
            <a:alphaModFix/>
          </a:blip>
          <a:stretch>
            <a:fillRect/>
          </a:stretch>
        </p:blipFill>
        <p:spPr>
          <a:xfrm>
            <a:off x="2865250" y="1965148"/>
            <a:ext cx="6482150" cy="46960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7" name="Shape 1817"/>
        <p:cNvGrpSpPr/>
        <p:nvPr/>
      </p:nvGrpSpPr>
      <p:grpSpPr>
        <a:xfrm>
          <a:off x="0" y="0"/>
          <a:ext cx="0" cy="0"/>
          <a:chOff x="0" y="0"/>
          <a:chExt cx="0" cy="0"/>
        </a:xfrm>
      </p:grpSpPr>
      <p:sp>
        <p:nvSpPr>
          <p:cNvPr id="1818" name="Shape 1818"/>
          <p:cNvSpPr txBox="1"/>
          <p:nvPr/>
        </p:nvSpPr>
        <p:spPr>
          <a:xfrm>
            <a:off x="494681" y="1440205"/>
            <a:ext cx="112233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The output for the code is:</a:t>
            </a:r>
            <a:endParaRPr sz="2000">
              <a:latin typeface="Lato"/>
              <a:ea typeface="Lato"/>
              <a:cs typeface="Lato"/>
              <a:sym typeface="Lato"/>
            </a:endParaRPr>
          </a:p>
        </p:txBody>
      </p:sp>
      <p:sp>
        <p:nvSpPr>
          <p:cNvPr id="1819" name="Shape 1819"/>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820" name="Shape 1820"/>
          <p:cNvGrpSpPr/>
          <p:nvPr/>
        </p:nvGrpSpPr>
        <p:grpSpPr>
          <a:xfrm>
            <a:off x="858043" y="241509"/>
            <a:ext cx="10470300" cy="730079"/>
            <a:chOff x="1692324" y="483017"/>
            <a:chExt cx="20940600" cy="1460159"/>
          </a:xfrm>
        </p:grpSpPr>
        <p:sp>
          <p:nvSpPr>
            <p:cNvPr id="1821" name="Shape 1821"/>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Example</a:t>
              </a:r>
              <a:endParaRPr b="1" i="0" sz="4400" u="none" cap="none" strike="noStrike">
                <a:solidFill>
                  <a:srgbClr val="17959F"/>
                </a:solidFill>
                <a:latin typeface="Lato"/>
                <a:ea typeface="Lato"/>
                <a:cs typeface="Lato"/>
                <a:sym typeface="Lato"/>
              </a:endParaRPr>
            </a:p>
          </p:txBody>
        </p:sp>
        <p:sp>
          <p:nvSpPr>
            <p:cNvPr id="1822" name="Shape 1822"/>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823" name="Shape 1823"/>
          <p:cNvPicPr preferRelativeResize="0"/>
          <p:nvPr/>
        </p:nvPicPr>
        <p:blipFill>
          <a:blip r:embed="rId3">
            <a:alphaModFix/>
          </a:blip>
          <a:stretch>
            <a:fillRect/>
          </a:stretch>
        </p:blipFill>
        <p:spPr>
          <a:xfrm>
            <a:off x="1896650" y="2800318"/>
            <a:ext cx="8419200" cy="175957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7" name="Shape 1827"/>
        <p:cNvGrpSpPr/>
        <p:nvPr/>
      </p:nvGrpSpPr>
      <p:grpSpPr>
        <a:xfrm>
          <a:off x="0" y="0"/>
          <a:ext cx="0" cy="0"/>
          <a:chOff x="0" y="0"/>
          <a:chExt cx="0" cy="0"/>
        </a:xfrm>
      </p:grpSpPr>
      <p:sp>
        <p:nvSpPr>
          <p:cNvPr id="1828" name="Shape 1828"/>
          <p:cNvSpPr txBox="1"/>
          <p:nvPr/>
        </p:nvSpPr>
        <p:spPr>
          <a:xfrm>
            <a:off x="494681" y="1821205"/>
            <a:ext cx="112233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Instead of starting from scratch,</a:t>
            </a:r>
            <a:r>
              <a:rPr lang="en-US" sz="2000">
                <a:solidFill>
                  <a:srgbClr val="F20253"/>
                </a:solidFill>
                <a:latin typeface="Lato"/>
                <a:ea typeface="Lato"/>
                <a:cs typeface="Lato"/>
                <a:sym typeface="Lato"/>
              </a:rPr>
              <a:t> y</a:t>
            </a:r>
            <a:r>
              <a:rPr b="1" lang="en-US" sz="2000">
                <a:solidFill>
                  <a:srgbClr val="F20253"/>
                </a:solidFill>
                <a:latin typeface="Lato"/>
                <a:ea typeface="Lato"/>
                <a:cs typeface="Lato"/>
                <a:sym typeface="Lato"/>
              </a:rPr>
              <a:t>ou can create a class by deriving it from a preexisting class by listing the parent class in parentheses</a:t>
            </a:r>
            <a:r>
              <a:rPr lang="en-US" sz="2000">
                <a:latin typeface="Lato"/>
                <a:ea typeface="Lato"/>
                <a:cs typeface="Lato"/>
                <a:sym typeface="Lato"/>
              </a:rPr>
              <a:t> after the new class name.</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The </a:t>
            </a:r>
            <a:r>
              <a:rPr b="1" lang="en-US" sz="2000">
                <a:solidFill>
                  <a:srgbClr val="F20253"/>
                </a:solidFill>
                <a:latin typeface="Lato"/>
                <a:ea typeface="Lato"/>
                <a:cs typeface="Lato"/>
                <a:sym typeface="Lato"/>
              </a:rPr>
              <a:t>child class inherits the attributes of its parent class</a:t>
            </a:r>
            <a:r>
              <a:rPr lang="en-US" sz="2000">
                <a:latin typeface="Lato"/>
                <a:ea typeface="Lato"/>
                <a:cs typeface="Lato"/>
                <a:sym typeface="Lato"/>
              </a:rPr>
              <a:t>.</a:t>
            </a:r>
            <a:endParaRPr sz="2000">
              <a:latin typeface="Lato"/>
              <a:ea typeface="Lato"/>
              <a:cs typeface="Lato"/>
              <a:sym typeface="Lato"/>
            </a:endParaRPr>
          </a:p>
        </p:txBody>
      </p:sp>
      <p:sp>
        <p:nvSpPr>
          <p:cNvPr id="1829" name="Shape 1829"/>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830" name="Shape 1830"/>
          <p:cNvGrpSpPr/>
          <p:nvPr/>
        </p:nvGrpSpPr>
        <p:grpSpPr>
          <a:xfrm>
            <a:off x="858043" y="241509"/>
            <a:ext cx="10470300" cy="730079"/>
            <a:chOff x="1692324" y="483017"/>
            <a:chExt cx="20940600" cy="1460159"/>
          </a:xfrm>
        </p:grpSpPr>
        <p:sp>
          <p:nvSpPr>
            <p:cNvPr id="1831" name="Shape 1831"/>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Class Inheritance</a:t>
              </a:r>
              <a:endParaRPr b="1" i="0" sz="4400" u="none" cap="none" strike="noStrike">
                <a:solidFill>
                  <a:srgbClr val="17959F"/>
                </a:solidFill>
                <a:latin typeface="Lato"/>
                <a:ea typeface="Lato"/>
                <a:cs typeface="Lato"/>
                <a:sym typeface="Lato"/>
              </a:endParaRPr>
            </a:p>
          </p:txBody>
        </p:sp>
        <p:sp>
          <p:nvSpPr>
            <p:cNvPr id="1832" name="Shape 1832"/>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833" name="Shape 1833"/>
          <p:cNvPicPr preferRelativeResize="0"/>
          <p:nvPr/>
        </p:nvPicPr>
        <p:blipFill>
          <a:blip r:embed="rId3">
            <a:alphaModFix/>
          </a:blip>
          <a:stretch>
            <a:fillRect/>
          </a:stretch>
        </p:blipFill>
        <p:spPr>
          <a:xfrm>
            <a:off x="858050" y="3918098"/>
            <a:ext cx="10470299" cy="132121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Shape 447"/>
          <p:cNvSpPr txBox="1"/>
          <p:nvPr/>
        </p:nvSpPr>
        <p:spPr>
          <a:xfrm>
            <a:off x="481600" y="1494900"/>
            <a:ext cx="7177800" cy="4623300"/>
          </a:xfrm>
          <a:prstGeom prst="rect">
            <a:avLst/>
          </a:prstGeom>
          <a:noFill/>
          <a:ln>
            <a:noFill/>
          </a:ln>
        </p:spPr>
        <p:txBody>
          <a:bodyPr anchorCtr="0" anchor="t" bIns="45700" lIns="91400" spcFirstLastPara="1" rIns="91400" wrap="square" tIns="45700">
            <a:noAutofit/>
          </a:bodyPr>
          <a:lstStyle/>
          <a:p>
            <a:pPr indent="-355600" lvl="0" marL="457200" marR="0" rtl="0">
              <a:lnSpc>
                <a:spcPct val="150000"/>
              </a:lnSpc>
              <a:spcBef>
                <a:spcPts val="0"/>
              </a:spcBef>
              <a:spcAft>
                <a:spcPts val="0"/>
              </a:spcAft>
              <a:buSzPts val="2000"/>
              <a:buFont typeface="Lato"/>
              <a:buChar char="●"/>
            </a:pPr>
            <a:r>
              <a:rPr b="1" lang="en-US" sz="2000">
                <a:solidFill>
                  <a:srgbClr val="F20253"/>
                </a:solidFill>
                <a:latin typeface="Lato"/>
                <a:ea typeface="Lato"/>
                <a:cs typeface="Lato"/>
                <a:sym typeface="Lato"/>
              </a:rPr>
              <a:t>Assigning a value </a:t>
            </a:r>
            <a:r>
              <a:rPr lang="en-US" sz="2000">
                <a:latin typeface="Lato"/>
                <a:ea typeface="Lato"/>
                <a:cs typeface="Lato"/>
                <a:sym typeface="Lato"/>
              </a:rPr>
              <a:t>(either integer or float) to a variable in python is </a:t>
            </a:r>
            <a:r>
              <a:rPr b="1" lang="en-US" sz="2000">
                <a:solidFill>
                  <a:srgbClr val="F20253"/>
                </a:solidFill>
                <a:latin typeface="Lato"/>
                <a:ea typeface="Lato"/>
                <a:cs typeface="Lato"/>
                <a:sym typeface="Lato"/>
              </a:rPr>
              <a:t>relatively easy.</a:t>
            </a:r>
            <a:r>
              <a:rPr lang="en-US" sz="2000">
                <a:latin typeface="Lato"/>
                <a:ea typeface="Lato"/>
                <a:cs typeface="Lato"/>
                <a:sym typeface="Lato"/>
              </a:rPr>
              <a:t> </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You just have to </a:t>
            </a:r>
            <a:r>
              <a:rPr b="1" lang="en-US" sz="2000">
                <a:solidFill>
                  <a:srgbClr val="008080"/>
                </a:solidFill>
                <a:latin typeface="Lato"/>
                <a:ea typeface="Lato"/>
                <a:cs typeface="Lato"/>
                <a:sym typeface="Lato"/>
              </a:rPr>
              <a:t>type the variable name followed by an “=” sign and the value</a:t>
            </a:r>
            <a:r>
              <a:rPr lang="en-US" sz="2000">
                <a:latin typeface="Lato"/>
                <a:ea typeface="Lato"/>
                <a:cs typeface="Lato"/>
                <a:sym typeface="Lato"/>
              </a:rPr>
              <a:t>. </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For example: </a:t>
            </a:r>
            <a:endParaRPr sz="2000">
              <a:latin typeface="Lato"/>
              <a:ea typeface="Lato"/>
              <a:cs typeface="Lato"/>
              <a:sym typeface="Lato"/>
            </a:endParaRPr>
          </a:p>
          <a:p>
            <a:pPr indent="-381000" lvl="1" marL="914400" marR="0" rtl="0">
              <a:lnSpc>
                <a:spcPct val="150000"/>
              </a:lnSpc>
              <a:spcBef>
                <a:spcPts val="0"/>
              </a:spcBef>
              <a:spcAft>
                <a:spcPts val="0"/>
              </a:spcAft>
              <a:buClr>
                <a:srgbClr val="008080"/>
              </a:buClr>
              <a:buSzPts val="2400"/>
              <a:buFont typeface="Courier New"/>
              <a:buChar char="●"/>
            </a:pPr>
            <a:r>
              <a:rPr b="1" lang="en-US" sz="2400">
                <a:solidFill>
                  <a:srgbClr val="008080"/>
                </a:solidFill>
                <a:latin typeface="Courier New"/>
                <a:ea typeface="Courier New"/>
                <a:cs typeface="Courier New"/>
                <a:sym typeface="Courier New"/>
              </a:rPr>
              <a:t>integer = 1 </a:t>
            </a:r>
            <a:endParaRPr b="1" sz="2400">
              <a:solidFill>
                <a:srgbClr val="008080"/>
              </a:solidFill>
              <a:latin typeface="Courier New"/>
              <a:ea typeface="Courier New"/>
              <a:cs typeface="Courier New"/>
              <a:sym typeface="Courier New"/>
            </a:endParaRPr>
          </a:p>
          <a:p>
            <a:pPr indent="-381000" lvl="1" marL="914400" marR="0" rtl="0">
              <a:lnSpc>
                <a:spcPct val="150000"/>
              </a:lnSpc>
              <a:spcBef>
                <a:spcPts val="0"/>
              </a:spcBef>
              <a:spcAft>
                <a:spcPts val="0"/>
              </a:spcAft>
              <a:buClr>
                <a:srgbClr val="008080"/>
              </a:buClr>
              <a:buSzPts val="2400"/>
              <a:buFont typeface="Courier New"/>
              <a:buChar char="●"/>
            </a:pPr>
            <a:r>
              <a:rPr b="1" lang="en-US" sz="2400">
                <a:solidFill>
                  <a:srgbClr val="008080"/>
                </a:solidFill>
                <a:latin typeface="Courier New"/>
                <a:ea typeface="Courier New"/>
                <a:cs typeface="Courier New"/>
                <a:sym typeface="Courier New"/>
              </a:rPr>
              <a:t>float = 3.1415</a:t>
            </a:r>
            <a:endParaRPr b="1" sz="2400">
              <a:solidFill>
                <a:srgbClr val="008080"/>
              </a:solidFill>
              <a:latin typeface="Courier New"/>
              <a:ea typeface="Courier New"/>
              <a:cs typeface="Courier New"/>
              <a:sym typeface="Courier New"/>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The image shows an example of the same. </a:t>
            </a:r>
            <a:endParaRPr sz="2000">
              <a:latin typeface="Lato"/>
              <a:ea typeface="Lato"/>
              <a:cs typeface="Lato"/>
              <a:sym typeface="Lato"/>
            </a:endParaRPr>
          </a:p>
        </p:txBody>
      </p:sp>
      <p:sp>
        <p:nvSpPr>
          <p:cNvPr id="448" name="Shape 448"/>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449" name="Shape 449"/>
          <p:cNvGrpSpPr/>
          <p:nvPr/>
        </p:nvGrpSpPr>
        <p:grpSpPr>
          <a:xfrm>
            <a:off x="858043" y="241509"/>
            <a:ext cx="10470300" cy="730079"/>
            <a:chOff x="1692324" y="483017"/>
            <a:chExt cx="20940600" cy="1460159"/>
          </a:xfrm>
        </p:grpSpPr>
        <p:sp>
          <p:nvSpPr>
            <p:cNvPr id="450" name="Shape 450"/>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Integer and Float</a:t>
              </a:r>
              <a:endParaRPr b="1" i="0" sz="4400" u="none" cap="none" strike="noStrike">
                <a:solidFill>
                  <a:srgbClr val="17959F"/>
                </a:solidFill>
                <a:latin typeface="Lato"/>
                <a:ea typeface="Lato"/>
                <a:cs typeface="Lato"/>
                <a:sym typeface="Lato"/>
              </a:endParaRPr>
            </a:p>
          </p:txBody>
        </p:sp>
        <p:sp>
          <p:nvSpPr>
            <p:cNvPr id="451" name="Shape 451"/>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452" name="Shape 452"/>
          <p:cNvPicPr preferRelativeResize="0"/>
          <p:nvPr/>
        </p:nvPicPr>
        <p:blipFill rotWithShape="1">
          <a:blip r:embed="rId3">
            <a:alphaModFix/>
          </a:blip>
          <a:srcRect b="0" l="26090" r="0" t="8917"/>
          <a:stretch/>
        </p:blipFill>
        <p:spPr>
          <a:xfrm>
            <a:off x="8334150" y="2337275"/>
            <a:ext cx="3484275" cy="313232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7" name="Shape 1837"/>
        <p:cNvGrpSpPr/>
        <p:nvPr/>
      </p:nvGrpSpPr>
      <p:grpSpPr>
        <a:xfrm>
          <a:off x="0" y="0"/>
          <a:ext cx="0" cy="0"/>
          <a:chOff x="0" y="0"/>
          <a:chExt cx="0" cy="0"/>
        </a:xfrm>
      </p:grpSpPr>
      <p:sp>
        <p:nvSpPr>
          <p:cNvPr id="1838" name="Shape 1838"/>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839" name="Shape 1839"/>
          <p:cNvGrpSpPr/>
          <p:nvPr/>
        </p:nvGrpSpPr>
        <p:grpSpPr>
          <a:xfrm>
            <a:off x="858043" y="241509"/>
            <a:ext cx="10470300" cy="730079"/>
            <a:chOff x="1692324" y="483017"/>
            <a:chExt cx="20940600" cy="1460159"/>
          </a:xfrm>
        </p:grpSpPr>
        <p:sp>
          <p:nvSpPr>
            <p:cNvPr id="1840" name="Shape 1840"/>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Class Inheritance</a:t>
              </a:r>
              <a:endParaRPr b="1" i="0" sz="4400" u="none" cap="none" strike="noStrike">
                <a:solidFill>
                  <a:srgbClr val="17959F"/>
                </a:solidFill>
                <a:latin typeface="Lato"/>
                <a:ea typeface="Lato"/>
                <a:cs typeface="Lato"/>
                <a:sym typeface="Lato"/>
              </a:endParaRPr>
            </a:p>
          </p:txBody>
        </p:sp>
        <p:sp>
          <p:nvSpPr>
            <p:cNvPr id="1841" name="Shape 1841"/>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842" name="Shape 1842"/>
          <p:cNvPicPr preferRelativeResize="0"/>
          <p:nvPr/>
        </p:nvPicPr>
        <p:blipFill rotWithShape="1">
          <a:blip r:embed="rId3">
            <a:alphaModFix/>
          </a:blip>
          <a:srcRect b="0" l="20973" r="19795" t="22922"/>
          <a:stretch/>
        </p:blipFill>
        <p:spPr>
          <a:xfrm>
            <a:off x="2824502" y="1621975"/>
            <a:ext cx="6227651" cy="417265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6" name="Shape 1846"/>
        <p:cNvGrpSpPr/>
        <p:nvPr/>
      </p:nvGrpSpPr>
      <p:grpSpPr>
        <a:xfrm>
          <a:off x="0" y="0"/>
          <a:ext cx="0" cy="0"/>
          <a:chOff x="0" y="0"/>
          <a:chExt cx="0" cy="0"/>
        </a:xfrm>
      </p:grpSpPr>
      <p:sp>
        <p:nvSpPr>
          <p:cNvPr id="1847" name="Shape 1847"/>
          <p:cNvSpPr txBox="1"/>
          <p:nvPr/>
        </p:nvSpPr>
        <p:spPr>
          <a:xfrm>
            <a:off x="494681" y="1211605"/>
            <a:ext cx="112233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Example:</a:t>
            </a:r>
            <a:r>
              <a:rPr lang="en-US" sz="2000">
                <a:latin typeface="Lato"/>
                <a:ea typeface="Lato"/>
                <a:cs typeface="Lato"/>
                <a:sym typeface="Lato"/>
              </a:rPr>
              <a:t> </a:t>
            </a:r>
            <a:endParaRPr sz="2000">
              <a:latin typeface="Lato"/>
              <a:ea typeface="Lato"/>
              <a:cs typeface="Lato"/>
              <a:sym typeface="Lato"/>
            </a:endParaRPr>
          </a:p>
        </p:txBody>
      </p:sp>
      <p:sp>
        <p:nvSpPr>
          <p:cNvPr id="1848" name="Shape 1848"/>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849" name="Shape 1849"/>
          <p:cNvGrpSpPr/>
          <p:nvPr/>
        </p:nvGrpSpPr>
        <p:grpSpPr>
          <a:xfrm>
            <a:off x="858043" y="241509"/>
            <a:ext cx="10470300" cy="730079"/>
            <a:chOff x="1692324" y="483017"/>
            <a:chExt cx="20940600" cy="1460159"/>
          </a:xfrm>
        </p:grpSpPr>
        <p:sp>
          <p:nvSpPr>
            <p:cNvPr id="1850" name="Shape 1850"/>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Class Inheritance - Example</a:t>
              </a:r>
              <a:endParaRPr b="1" i="0" sz="4400" u="none" cap="none" strike="noStrike">
                <a:solidFill>
                  <a:srgbClr val="17959F"/>
                </a:solidFill>
                <a:latin typeface="Lato"/>
                <a:ea typeface="Lato"/>
                <a:cs typeface="Lato"/>
                <a:sym typeface="Lato"/>
              </a:endParaRPr>
            </a:p>
          </p:txBody>
        </p:sp>
        <p:sp>
          <p:nvSpPr>
            <p:cNvPr id="1851" name="Shape 1851"/>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852" name="Shape 1852"/>
          <p:cNvPicPr preferRelativeResize="0"/>
          <p:nvPr/>
        </p:nvPicPr>
        <p:blipFill>
          <a:blip r:embed="rId3">
            <a:alphaModFix/>
          </a:blip>
          <a:stretch>
            <a:fillRect/>
          </a:stretch>
        </p:blipFill>
        <p:spPr>
          <a:xfrm>
            <a:off x="2558863" y="1285800"/>
            <a:ext cx="7068675" cy="52674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6" name="Shape 1856"/>
        <p:cNvGrpSpPr/>
        <p:nvPr/>
      </p:nvGrpSpPr>
      <p:grpSpPr>
        <a:xfrm>
          <a:off x="0" y="0"/>
          <a:ext cx="0" cy="0"/>
          <a:chOff x="0" y="0"/>
          <a:chExt cx="0" cy="0"/>
        </a:xfrm>
      </p:grpSpPr>
      <p:sp>
        <p:nvSpPr>
          <p:cNvPr id="1857" name="Shape 1857"/>
          <p:cNvSpPr txBox="1"/>
          <p:nvPr/>
        </p:nvSpPr>
        <p:spPr>
          <a:xfrm>
            <a:off x="494681" y="2742680"/>
            <a:ext cx="11223300" cy="1477200"/>
          </a:xfrm>
          <a:prstGeom prst="rect">
            <a:avLst/>
          </a:prstGeom>
          <a:noFill/>
          <a:ln>
            <a:noFill/>
          </a:ln>
        </p:spPr>
        <p:txBody>
          <a:bodyPr anchorCtr="0" anchor="t" bIns="45700" lIns="91400" spcFirstLastPara="1" rIns="91400" wrap="square" tIns="45700">
            <a:noAutofit/>
          </a:bodyPr>
          <a:lstStyle/>
          <a:p>
            <a:pPr indent="457200" lvl="0" marL="137160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When the code is executed, it produces the following result:</a:t>
            </a:r>
            <a:endParaRPr sz="2000">
              <a:latin typeface="Lato"/>
              <a:ea typeface="Lato"/>
              <a:cs typeface="Lato"/>
              <a:sym typeface="Lato"/>
            </a:endParaRPr>
          </a:p>
        </p:txBody>
      </p:sp>
      <p:sp>
        <p:nvSpPr>
          <p:cNvPr id="1858" name="Shape 1858"/>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859" name="Shape 1859"/>
          <p:cNvGrpSpPr/>
          <p:nvPr/>
        </p:nvGrpSpPr>
        <p:grpSpPr>
          <a:xfrm>
            <a:off x="858043" y="241509"/>
            <a:ext cx="10470300" cy="730079"/>
            <a:chOff x="1692324" y="483017"/>
            <a:chExt cx="20940600" cy="1460159"/>
          </a:xfrm>
        </p:grpSpPr>
        <p:sp>
          <p:nvSpPr>
            <p:cNvPr id="1860" name="Shape 1860"/>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Class Inheritance - Example</a:t>
              </a:r>
              <a:endParaRPr b="1" i="0" sz="4400" u="none" cap="none" strike="noStrike">
                <a:solidFill>
                  <a:srgbClr val="17959F"/>
                </a:solidFill>
                <a:latin typeface="Lato"/>
                <a:ea typeface="Lato"/>
                <a:cs typeface="Lato"/>
                <a:sym typeface="Lato"/>
              </a:endParaRPr>
            </a:p>
          </p:txBody>
        </p:sp>
        <p:sp>
          <p:nvSpPr>
            <p:cNvPr id="1861" name="Shape 1861"/>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862" name="Shape 1862"/>
          <p:cNvPicPr preferRelativeResize="0"/>
          <p:nvPr/>
        </p:nvPicPr>
        <p:blipFill>
          <a:blip r:embed="rId3">
            <a:alphaModFix/>
          </a:blip>
          <a:stretch>
            <a:fillRect/>
          </a:stretch>
        </p:blipFill>
        <p:spPr>
          <a:xfrm>
            <a:off x="3601313" y="3431624"/>
            <a:ext cx="5010025" cy="131512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6" name="Shape 1866"/>
        <p:cNvGrpSpPr/>
        <p:nvPr/>
      </p:nvGrpSpPr>
      <p:grpSpPr>
        <a:xfrm>
          <a:off x="0" y="0"/>
          <a:ext cx="0" cy="0"/>
          <a:chOff x="0" y="0"/>
          <a:chExt cx="0" cy="0"/>
        </a:xfrm>
      </p:grpSpPr>
      <p:sp>
        <p:nvSpPr>
          <p:cNvPr id="1867" name="Shape 1867"/>
          <p:cNvSpPr txBox="1"/>
          <p:nvPr/>
        </p:nvSpPr>
        <p:spPr>
          <a:xfrm>
            <a:off x="494675" y="1202076"/>
            <a:ext cx="11223300" cy="53391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Clr>
                <a:srgbClr val="000000"/>
              </a:buClr>
              <a:buSzPts val="1100"/>
              <a:buFont typeface="Arial"/>
              <a:buNone/>
            </a:pPr>
            <a:r>
              <a:rPr b="1" lang="en-US" sz="2000">
                <a:solidFill>
                  <a:srgbClr val="F20253"/>
                </a:solidFill>
                <a:latin typeface="Lato"/>
                <a:ea typeface="Lato"/>
                <a:cs typeface="Lato"/>
                <a:sym typeface="Lato"/>
              </a:rPr>
              <a:t>You can always override your parent class methods. </a:t>
            </a:r>
            <a:endParaRPr b="1" sz="2000">
              <a:solidFill>
                <a:srgbClr val="F20253"/>
              </a:solidFill>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One reason for overriding parent's methods is because you may want special or different functionality in your subclass.</a:t>
            </a:r>
            <a:endParaRPr sz="2000">
              <a:latin typeface="Lato"/>
              <a:ea typeface="Lato"/>
              <a:cs typeface="Lato"/>
              <a:sym typeface="Lato"/>
            </a:endParaRPr>
          </a:p>
          <a:p>
            <a:pPr indent="457200" lvl="0" marL="45720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457200" lvl="0" marL="45720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Example:</a:t>
            </a:r>
            <a:endParaRPr sz="2000">
              <a:latin typeface="Lato"/>
              <a:ea typeface="Lato"/>
              <a:cs typeface="Lato"/>
              <a:sym typeface="Lato"/>
            </a:endParaRPr>
          </a:p>
          <a:p>
            <a:pPr indent="457200" lvl="0" marL="45720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457200" lvl="0" marL="45720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457200" lvl="0" marL="45720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457200" lvl="0" marL="45720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457200" lvl="0" marL="45720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457200" lvl="0" marL="45720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Output:</a:t>
            </a:r>
            <a:endParaRPr sz="2000">
              <a:latin typeface="Lato"/>
              <a:ea typeface="Lato"/>
              <a:cs typeface="Lato"/>
              <a:sym typeface="Lato"/>
            </a:endParaRPr>
          </a:p>
        </p:txBody>
      </p:sp>
      <p:sp>
        <p:nvSpPr>
          <p:cNvPr id="1868" name="Shape 1868"/>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869" name="Shape 1869"/>
          <p:cNvGrpSpPr/>
          <p:nvPr/>
        </p:nvGrpSpPr>
        <p:grpSpPr>
          <a:xfrm>
            <a:off x="858043" y="241509"/>
            <a:ext cx="10470300" cy="730079"/>
            <a:chOff x="1692324" y="483017"/>
            <a:chExt cx="20940600" cy="1460159"/>
          </a:xfrm>
        </p:grpSpPr>
        <p:sp>
          <p:nvSpPr>
            <p:cNvPr id="1870" name="Shape 1870"/>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Overriding Methods</a:t>
              </a:r>
              <a:endParaRPr b="1" i="0" sz="4400" u="none" cap="none" strike="noStrike">
                <a:solidFill>
                  <a:srgbClr val="17959F"/>
                </a:solidFill>
                <a:latin typeface="Lato"/>
                <a:ea typeface="Lato"/>
                <a:cs typeface="Lato"/>
                <a:sym typeface="Lato"/>
              </a:endParaRPr>
            </a:p>
          </p:txBody>
        </p:sp>
        <p:sp>
          <p:nvSpPr>
            <p:cNvPr id="1871" name="Shape 1871"/>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872" name="Shape 1872"/>
          <p:cNvPicPr preferRelativeResize="0"/>
          <p:nvPr/>
        </p:nvPicPr>
        <p:blipFill>
          <a:blip r:embed="rId3">
            <a:alphaModFix/>
          </a:blip>
          <a:stretch>
            <a:fillRect/>
          </a:stretch>
        </p:blipFill>
        <p:spPr>
          <a:xfrm>
            <a:off x="3054800" y="2820250"/>
            <a:ext cx="7054975" cy="2703949"/>
          </a:xfrm>
          <a:prstGeom prst="rect">
            <a:avLst/>
          </a:prstGeom>
          <a:noFill/>
          <a:ln>
            <a:noFill/>
          </a:ln>
        </p:spPr>
      </p:pic>
      <p:pic>
        <p:nvPicPr>
          <p:cNvPr id="1873" name="Shape 1873"/>
          <p:cNvPicPr preferRelativeResize="0"/>
          <p:nvPr/>
        </p:nvPicPr>
        <p:blipFill>
          <a:blip r:embed="rId4">
            <a:alphaModFix/>
          </a:blip>
          <a:stretch>
            <a:fillRect/>
          </a:stretch>
        </p:blipFill>
        <p:spPr>
          <a:xfrm>
            <a:off x="3054800" y="5988629"/>
            <a:ext cx="5079762" cy="552696"/>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8" name="Shape 1878"/>
        <p:cNvGrpSpPr/>
        <p:nvPr/>
      </p:nvGrpSpPr>
      <p:grpSpPr>
        <a:xfrm>
          <a:off x="0" y="0"/>
          <a:ext cx="0" cy="0"/>
          <a:chOff x="0" y="0"/>
          <a:chExt cx="0" cy="0"/>
        </a:xfrm>
      </p:grpSpPr>
      <p:cxnSp>
        <p:nvCxnSpPr>
          <p:cNvPr id="1879" name="Shape 1879"/>
          <p:cNvCxnSpPr/>
          <p:nvPr/>
        </p:nvCxnSpPr>
        <p:spPr>
          <a:xfrm>
            <a:off x="5805926" y="4129382"/>
            <a:ext cx="596400" cy="0"/>
          </a:xfrm>
          <a:prstGeom prst="straightConnector1">
            <a:avLst/>
          </a:prstGeom>
          <a:noFill/>
          <a:ln cap="flat" cmpd="sng" w="57150">
            <a:solidFill>
              <a:schemeClr val="accent1"/>
            </a:solidFill>
            <a:prstDash val="solid"/>
            <a:miter lim="800000"/>
            <a:headEnd len="sm" w="sm" type="none"/>
            <a:tailEnd len="sm" w="sm" type="none"/>
          </a:ln>
        </p:spPr>
      </p:cxnSp>
      <p:sp>
        <p:nvSpPr>
          <p:cNvPr id="1880" name="Shape 1880"/>
          <p:cNvSpPr txBox="1"/>
          <p:nvPr/>
        </p:nvSpPr>
        <p:spPr>
          <a:xfrm>
            <a:off x="2256900" y="3074200"/>
            <a:ext cx="7678200" cy="73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45469"/>
              </a:buClr>
              <a:buSzPts val="4200"/>
              <a:buFont typeface="Lato Black"/>
              <a:buNone/>
            </a:pPr>
            <a:r>
              <a:rPr b="1" lang="en-US" sz="4200">
                <a:solidFill>
                  <a:srgbClr val="445469"/>
                </a:solidFill>
                <a:latin typeface="Lato Black"/>
                <a:ea typeface="Lato Black"/>
                <a:cs typeface="Lato Black"/>
                <a:sym typeface="Lato Black"/>
              </a:rPr>
              <a:t>Method Types</a:t>
            </a:r>
            <a:endParaRPr/>
          </a:p>
        </p:txBody>
      </p:sp>
      <p:grpSp>
        <p:nvGrpSpPr>
          <p:cNvPr id="1881" name="Shape 1881"/>
          <p:cNvGrpSpPr/>
          <p:nvPr/>
        </p:nvGrpSpPr>
        <p:grpSpPr>
          <a:xfrm>
            <a:off x="5521358" y="1570219"/>
            <a:ext cx="1187400" cy="1187400"/>
            <a:chOff x="5521358" y="1570219"/>
            <a:chExt cx="1187400" cy="1187400"/>
          </a:xfrm>
        </p:grpSpPr>
        <p:sp>
          <p:nvSpPr>
            <p:cNvPr id="1882" name="Shape 1882"/>
            <p:cNvSpPr/>
            <p:nvPr/>
          </p:nvSpPr>
          <p:spPr>
            <a:xfrm>
              <a:off x="5521358" y="1570219"/>
              <a:ext cx="1187400" cy="1187400"/>
            </a:xfrm>
            <a:prstGeom prst="diamond">
              <a:avLst/>
            </a:prstGeom>
            <a:noFill/>
            <a:ln cap="flat" cmpd="sng" w="381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Lato Light"/>
                <a:buNone/>
              </a:pPr>
              <a:r>
                <a:t/>
              </a:r>
              <a:endParaRPr b="0" i="0" sz="900" u="none" cap="none" strike="noStrike">
                <a:solidFill>
                  <a:schemeClr val="lt1"/>
                </a:solidFill>
                <a:latin typeface="Lato Light"/>
                <a:ea typeface="Lato Light"/>
                <a:cs typeface="Lato Light"/>
                <a:sym typeface="Lato Light"/>
              </a:endParaRPr>
            </a:p>
          </p:txBody>
        </p:sp>
        <p:sp>
          <p:nvSpPr>
            <p:cNvPr id="1883" name="Shape 1883"/>
            <p:cNvSpPr/>
            <p:nvPr/>
          </p:nvSpPr>
          <p:spPr>
            <a:xfrm>
              <a:off x="5850128" y="1903525"/>
              <a:ext cx="520500" cy="520800"/>
            </a:xfrm>
            <a:custGeom>
              <a:pathLst>
                <a:path extrusionOk="0" h="120000" w="120000">
                  <a:moveTo>
                    <a:pt x="65457" y="57272"/>
                  </a:moveTo>
                  <a:cubicBezTo>
                    <a:pt x="66965" y="57272"/>
                    <a:pt x="68183" y="56055"/>
                    <a:pt x="68183" y="54544"/>
                  </a:cubicBezTo>
                  <a:cubicBezTo>
                    <a:pt x="68183" y="53038"/>
                    <a:pt x="66965" y="51816"/>
                    <a:pt x="65457" y="51816"/>
                  </a:cubicBezTo>
                  <a:cubicBezTo>
                    <a:pt x="63949" y="51816"/>
                    <a:pt x="62725" y="53038"/>
                    <a:pt x="62725" y="54544"/>
                  </a:cubicBezTo>
                  <a:cubicBezTo>
                    <a:pt x="62725" y="56055"/>
                    <a:pt x="63949" y="57272"/>
                    <a:pt x="65457" y="57272"/>
                  </a:cubicBezTo>
                  <a:moveTo>
                    <a:pt x="90019" y="27272"/>
                  </a:moveTo>
                  <a:cubicBezTo>
                    <a:pt x="91528" y="27272"/>
                    <a:pt x="92745" y="28494"/>
                    <a:pt x="92745" y="30000"/>
                  </a:cubicBezTo>
                  <a:cubicBezTo>
                    <a:pt x="92745" y="31511"/>
                    <a:pt x="91528" y="32727"/>
                    <a:pt x="90019" y="32727"/>
                  </a:cubicBezTo>
                  <a:cubicBezTo>
                    <a:pt x="88511" y="32727"/>
                    <a:pt x="87288" y="31511"/>
                    <a:pt x="87288" y="30000"/>
                  </a:cubicBezTo>
                  <a:cubicBezTo>
                    <a:pt x="87288" y="28494"/>
                    <a:pt x="88511" y="27272"/>
                    <a:pt x="90019" y="27272"/>
                  </a:cubicBezTo>
                  <a:moveTo>
                    <a:pt x="90019" y="38183"/>
                  </a:moveTo>
                  <a:cubicBezTo>
                    <a:pt x="94538" y="38183"/>
                    <a:pt x="98203" y="34516"/>
                    <a:pt x="98203" y="30000"/>
                  </a:cubicBezTo>
                  <a:cubicBezTo>
                    <a:pt x="98203" y="25483"/>
                    <a:pt x="94538" y="21822"/>
                    <a:pt x="90019" y="21822"/>
                  </a:cubicBezTo>
                  <a:cubicBezTo>
                    <a:pt x="85495" y="21822"/>
                    <a:pt x="81830" y="25483"/>
                    <a:pt x="81830" y="30000"/>
                  </a:cubicBezTo>
                  <a:cubicBezTo>
                    <a:pt x="81830" y="34516"/>
                    <a:pt x="85495" y="38183"/>
                    <a:pt x="90019" y="38183"/>
                  </a:cubicBezTo>
                  <a:moveTo>
                    <a:pt x="73646" y="65455"/>
                  </a:moveTo>
                  <a:cubicBezTo>
                    <a:pt x="75155" y="65455"/>
                    <a:pt x="76372" y="64233"/>
                    <a:pt x="76372" y="62727"/>
                  </a:cubicBezTo>
                  <a:cubicBezTo>
                    <a:pt x="76372" y="61222"/>
                    <a:pt x="75155" y="60000"/>
                    <a:pt x="73646" y="60000"/>
                  </a:cubicBezTo>
                  <a:cubicBezTo>
                    <a:pt x="72133" y="60000"/>
                    <a:pt x="70915" y="61222"/>
                    <a:pt x="70915" y="62727"/>
                  </a:cubicBezTo>
                  <a:cubicBezTo>
                    <a:pt x="70915" y="64233"/>
                    <a:pt x="72133" y="65455"/>
                    <a:pt x="73646" y="65455"/>
                  </a:cubicBezTo>
                  <a:moveTo>
                    <a:pt x="57268" y="43638"/>
                  </a:moveTo>
                  <a:cubicBezTo>
                    <a:pt x="55760" y="43638"/>
                    <a:pt x="54542" y="44855"/>
                    <a:pt x="54542" y="46366"/>
                  </a:cubicBezTo>
                  <a:cubicBezTo>
                    <a:pt x="54542" y="47872"/>
                    <a:pt x="55760" y="49088"/>
                    <a:pt x="57268" y="49088"/>
                  </a:cubicBezTo>
                  <a:cubicBezTo>
                    <a:pt x="58776" y="49088"/>
                    <a:pt x="59999" y="47872"/>
                    <a:pt x="59999" y="46366"/>
                  </a:cubicBezTo>
                  <a:cubicBezTo>
                    <a:pt x="59999" y="44855"/>
                    <a:pt x="58776" y="43638"/>
                    <a:pt x="57268" y="43638"/>
                  </a:cubicBezTo>
                  <a:moveTo>
                    <a:pt x="9777" y="110233"/>
                  </a:moveTo>
                  <a:lnTo>
                    <a:pt x="19639" y="85511"/>
                  </a:lnTo>
                  <a:cubicBezTo>
                    <a:pt x="20965" y="87966"/>
                    <a:pt x="22610" y="90294"/>
                    <a:pt x="24539" y="92455"/>
                  </a:cubicBezTo>
                  <a:cubicBezTo>
                    <a:pt x="27453" y="95722"/>
                    <a:pt x="30833" y="98394"/>
                    <a:pt x="34493" y="100377"/>
                  </a:cubicBezTo>
                  <a:cubicBezTo>
                    <a:pt x="34493" y="100377"/>
                    <a:pt x="9777" y="110233"/>
                    <a:pt x="9777" y="110233"/>
                  </a:cubicBezTo>
                  <a:close/>
                  <a:moveTo>
                    <a:pt x="21153" y="67000"/>
                  </a:moveTo>
                  <a:lnTo>
                    <a:pt x="0" y="120000"/>
                  </a:lnTo>
                  <a:lnTo>
                    <a:pt x="53034" y="98861"/>
                  </a:lnTo>
                  <a:cubicBezTo>
                    <a:pt x="52089" y="98972"/>
                    <a:pt x="51144" y="99022"/>
                    <a:pt x="50205" y="99022"/>
                  </a:cubicBezTo>
                  <a:cubicBezTo>
                    <a:pt x="33980" y="99022"/>
                    <a:pt x="19286" y="83344"/>
                    <a:pt x="21153" y="67000"/>
                  </a:cubicBezTo>
                  <a:moveTo>
                    <a:pt x="91710" y="59205"/>
                  </a:moveTo>
                  <a:cubicBezTo>
                    <a:pt x="90628" y="60283"/>
                    <a:pt x="88932" y="62061"/>
                    <a:pt x="86958" y="64122"/>
                  </a:cubicBezTo>
                  <a:cubicBezTo>
                    <a:pt x="83441" y="67800"/>
                    <a:pt x="78034" y="73450"/>
                    <a:pt x="74819" y="76405"/>
                  </a:cubicBezTo>
                  <a:lnTo>
                    <a:pt x="43621" y="45227"/>
                  </a:lnTo>
                  <a:cubicBezTo>
                    <a:pt x="46580" y="42016"/>
                    <a:pt x="52237" y="36611"/>
                    <a:pt x="55913" y="33100"/>
                  </a:cubicBezTo>
                  <a:cubicBezTo>
                    <a:pt x="57979" y="31127"/>
                    <a:pt x="59755" y="29433"/>
                    <a:pt x="60836" y="28350"/>
                  </a:cubicBezTo>
                  <a:cubicBezTo>
                    <a:pt x="75598" y="13594"/>
                    <a:pt x="103979" y="5516"/>
                    <a:pt x="114593" y="5455"/>
                  </a:cubicBezTo>
                  <a:cubicBezTo>
                    <a:pt x="114570" y="14288"/>
                    <a:pt x="107127" y="43800"/>
                    <a:pt x="91710" y="59205"/>
                  </a:cubicBezTo>
                  <a:moveTo>
                    <a:pt x="71006" y="80905"/>
                  </a:moveTo>
                  <a:cubicBezTo>
                    <a:pt x="69014" y="88183"/>
                    <a:pt x="66385" y="94844"/>
                    <a:pt x="63477" y="100194"/>
                  </a:cubicBezTo>
                  <a:cubicBezTo>
                    <a:pt x="62276" y="96966"/>
                    <a:pt x="60563" y="93322"/>
                    <a:pt x="58127" y="89500"/>
                  </a:cubicBezTo>
                  <a:cubicBezTo>
                    <a:pt x="57108" y="87905"/>
                    <a:pt x="55361" y="86977"/>
                    <a:pt x="53523" y="86977"/>
                  </a:cubicBezTo>
                  <a:cubicBezTo>
                    <a:pt x="53091" y="86977"/>
                    <a:pt x="52652" y="87027"/>
                    <a:pt x="52220" y="87133"/>
                  </a:cubicBezTo>
                  <a:cubicBezTo>
                    <a:pt x="51161" y="87394"/>
                    <a:pt x="50074" y="87527"/>
                    <a:pt x="48999" y="87527"/>
                  </a:cubicBezTo>
                  <a:cubicBezTo>
                    <a:pt x="44987" y="87527"/>
                    <a:pt x="41071" y="85733"/>
                    <a:pt x="37679" y="82344"/>
                  </a:cubicBezTo>
                  <a:cubicBezTo>
                    <a:pt x="33354" y="78022"/>
                    <a:pt x="31647" y="72855"/>
                    <a:pt x="32888" y="67811"/>
                  </a:cubicBezTo>
                  <a:cubicBezTo>
                    <a:pt x="33445" y="65538"/>
                    <a:pt x="32489" y="63166"/>
                    <a:pt x="30520" y="61911"/>
                  </a:cubicBezTo>
                  <a:cubicBezTo>
                    <a:pt x="26690" y="59477"/>
                    <a:pt x="23048" y="57766"/>
                    <a:pt x="19815" y="56572"/>
                  </a:cubicBezTo>
                  <a:cubicBezTo>
                    <a:pt x="25171" y="53655"/>
                    <a:pt x="31835" y="51033"/>
                    <a:pt x="39119" y="49038"/>
                  </a:cubicBezTo>
                  <a:cubicBezTo>
                    <a:pt x="39267" y="49000"/>
                    <a:pt x="39387" y="48905"/>
                    <a:pt x="39529" y="48850"/>
                  </a:cubicBezTo>
                  <a:lnTo>
                    <a:pt x="71194" y="80500"/>
                  </a:lnTo>
                  <a:cubicBezTo>
                    <a:pt x="71142" y="80638"/>
                    <a:pt x="71046" y="80755"/>
                    <a:pt x="71006" y="80905"/>
                  </a:cubicBezTo>
                  <a:moveTo>
                    <a:pt x="119066" y="927"/>
                  </a:moveTo>
                  <a:cubicBezTo>
                    <a:pt x="118446" y="305"/>
                    <a:pt x="116921" y="0"/>
                    <a:pt x="114713" y="0"/>
                  </a:cubicBezTo>
                  <a:cubicBezTo>
                    <a:pt x="103183" y="0"/>
                    <a:pt x="73083" y="8394"/>
                    <a:pt x="56978" y="24494"/>
                  </a:cubicBezTo>
                  <a:cubicBezTo>
                    <a:pt x="53182" y="28288"/>
                    <a:pt x="40599" y="39861"/>
                    <a:pt x="37679" y="43777"/>
                  </a:cubicBezTo>
                  <a:cubicBezTo>
                    <a:pt x="28232" y="46366"/>
                    <a:pt x="14477" y="51538"/>
                    <a:pt x="6806" y="59205"/>
                  </a:cubicBezTo>
                  <a:cubicBezTo>
                    <a:pt x="6806" y="59205"/>
                    <a:pt x="16168" y="59238"/>
                    <a:pt x="27589" y="66511"/>
                  </a:cubicBezTo>
                  <a:cubicBezTo>
                    <a:pt x="25928" y="73277"/>
                    <a:pt x="28033" y="80416"/>
                    <a:pt x="33821" y="86200"/>
                  </a:cubicBezTo>
                  <a:cubicBezTo>
                    <a:pt x="38328" y="90705"/>
                    <a:pt x="43661" y="92983"/>
                    <a:pt x="48999" y="92983"/>
                  </a:cubicBezTo>
                  <a:cubicBezTo>
                    <a:pt x="50513" y="92983"/>
                    <a:pt x="52026" y="92800"/>
                    <a:pt x="53523" y="92427"/>
                  </a:cubicBezTo>
                  <a:cubicBezTo>
                    <a:pt x="60796" y="103844"/>
                    <a:pt x="60836" y="113200"/>
                    <a:pt x="60836" y="113200"/>
                  </a:cubicBezTo>
                  <a:cubicBezTo>
                    <a:pt x="68508" y="105533"/>
                    <a:pt x="73686" y="91783"/>
                    <a:pt x="76270" y="82344"/>
                  </a:cubicBezTo>
                  <a:cubicBezTo>
                    <a:pt x="80191" y="79427"/>
                    <a:pt x="91772" y="66855"/>
                    <a:pt x="95568" y="63061"/>
                  </a:cubicBezTo>
                  <a:cubicBezTo>
                    <a:pt x="114752" y="43888"/>
                    <a:pt x="122925" y="4783"/>
                    <a:pt x="119066" y="927"/>
                  </a:cubicBezTo>
                </a:path>
              </a:pathLst>
            </a:custGeom>
            <a:solidFill>
              <a:schemeClr val="accent1"/>
            </a:solidFill>
            <a:ln>
              <a:noFill/>
            </a:ln>
          </p:spPr>
          <p:txBody>
            <a:bodyPr anchorCtr="0" anchor="ctr" bIns="19025" lIns="19025" spcFirstLastPara="1" rIns="19025" wrap="square" tIns="19025">
              <a:noAutofit/>
            </a:bodyPr>
            <a:lstStyle/>
            <a:p>
              <a:pPr indent="0" lvl="0" marL="0" marR="0" rtl="0" algn="l">
                <a:spcBef>
                  <a:spcPts val="0"/>
                </a:spcBef>
                <a:spcAft>
                  <a:spcPts val="0"/>
                </a:spcAft>
                <a:buClr>
                  <a:schemeClr val="dk1"/>
                </a:buClr>
                <a:buSzPts val="1499"/>
                <a:buFont typeface="Lato Light"/>
                <a:buNone/>
              </a:pPr>
              <a:r>
                <a:t/>
              </a:r>
              <a:endParaRPr b="0" i="0" sz="1499" u="none" cap="none" strike="noStrike">
                <a:solidFill>
                  <a:schemeClr val="dk1"/>
                </a:solidFill>
                <a:latin typeface="Lato Light"/>
                <a:ea typeface="Lato Light"/>
                <a:cs typeface="Lato Light"/>
                <a:sym typeface="Lato Light"/>
              </a:endParaRPr>
            </a:p>
          </p:txBody>
        </p:sp>
      </p:gr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7" name="Shape 1887"/>
        <p:cNvGrpSpPr/>
        <p:nvPr/>
      </p:nvGrpSpPr>
      <p:grpSpPr>
        <a:xfrm>
          <a:off x="0" y="0"/>
          <a:ext cx="0" cy="0"/>
          <a:chOff x="0" y="0"/>
          <a:chExt cx="0" cy="0"/>
        </a:xfrm>
      </p:grpSpPr>
      <p:sp>
        <p:nvSpPr>
          <p:cNvPr id="1888" name="Shape 1888"/>
          <p:cNvSpPr txBox="1"/>
          <p:nvPr/>
        </p:nvSpPr>
        <p:spPr>
          <a:xfrm>
            <a:off x="494681" y="2209280"/>
            <a:ext cx="112233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A method is a </a:t>
            </a:r>
            <a:r>
              <a:rPr b="1" lang="en-US" sz="2000">
                <a:solidFill>
                  <a:srgbClr val="F20253"/>
                </a:solidFill>
                <a:latin typeface="Lato"/>
                <a:ea typeface="Lato"/>
                <a:cs typeface="Lato"/>
                <a:sym typeface="Lato"/>
              </a:rPr>
              <a:t>function that is stored as a class attribute</a:t>
            </a:r>
            <a:r>
              <a:rPr lang="en-US" sz="2000">
                <a:latin typeface="Lato"/>
                <a:ea typeface="Lato"/>
                <a:cs typeface="Lato"/>
                <a:sym typeface="Lato"/>
              </a:rPr>
              <a:t>.</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Method Types:</a:t>
            </a:r>
            <a:endParaRPr sz="2000">
              <a:latin typeface="Lato"/>
              <a:ea typeface="Lato"/>
              <a:cs typeface="Lato"/>
              <a:sym typeface="Lato"/>
            </a:endParaRPr>
          </a:p>
          <a:p>
            <a:pPr indent="-355600" lvl="0" marL="914400" marR="0" rtl="0">
              <a:lnSpc>
                <a:spcPct val="150000"/>
              </a:lnSpc>
              <a:spcBef>
                <a:spcPts val="0"/>
              </a:spcBef>
              <a:spcAft>
                <a:spcPts val="0"/>
              </a:spcAft>
              <a:buSzPts val="2000"/>
              <a:buFont typeface="Lato"/>
              <a:buChar char="●"/>
            </a:pPr>
            <a:r>
              <a:rPr lang="en-US" sz="2000">
                <a:latin typeface="Lato"/>
                <a:ea typeface="Lato"/>
                <a:cs typeface="Lato"/>
                <a:sym typeface="Lato"/>
              </a:rPr>
              <a:t>Instance Methods</a:t>
            </a:r>
            <a:endParaRPr sz="2000">
              <a:latin typeface="Lato"/>
              <a:ea typeface="Lato"/>
              <a:cs typeface="Lato"/>
              <a:sym typeface="Lato"/>
            </a:endParaRPr>
          </a:p>
          <a:p>
            <a:pPr indent="-355600" lvl="0" marL="914400" marR="0" rtl="0">
              <a:lnSpc>
                <a:spcPct val="150000"/>
              </a:lnSpc>
              <a:spcBef>
                <a:spcPts val="0"/>
              </a:spcBef>
              <a:spcAft>
                <a:spcPts val="0"/>
              </a:spcAft>
              <a:buSzPts val="2000"/>
              <a:buFont typeface="Lato"/>
              <a:buChar char="●"/>
            </a:pPr>
            <a:r>
              <a:rPr lang="en-US" sz="2000">
                <a:latin typeface="Lato"/>
                <a:ea typeface="Lato"/>
                <a:cs typeface="Lato"/>
                <a:sym typeface="Lato"/>
              </a:rPr>
              <a:t>Class Methods</a:t>
            </a:r>
            <a:endParaRPr sz="2000">
              <a:latin typeface="Lato"/>
              <a:ea typeface="Lato"/>
              <a:cs typeface="Lato"/>
              <a:sym typeface="Lato"/>
            </a:endParaRPr>
          </a:p>
          <a:p>
            <a:pPr indent="-355600" lvl="0" marL="914400" marR="0" rtl="0">
              <a:lnSpc>
                <a:spcPct val="150000"/>
              </a:lnSpc>
              <a:spcBef>
                <a:spcPts val="0"/>
              </a:spcBef>
              <a:spcAft>
                <a:spcPts val="0"/>
              </a:spcAft>
              <a:buSzPts val="2000"/>
              <a:buFont typeface="Lato"/>
              <a:buChar char="●"/>
            </a:pPr>
            <a:r>
              <a:rPr lang="en-US" sz="2000">
                <a:latin typeface="Lato"/>
                <a:ea typeface="Lato"/>
                <a:cs typeface="Lato"/>
                <a:sym typeface="Lato"/>
              </a:rPr>
              <a:t>Static Methods</a:t>
            </a:r>
            <a:endParaRPr sz="2000">
              <a:latin typeface="Lato"/>
              <a:ea typeface="Lato"/>
              <a:cs typeface="Lato"/>
              <a:sym typeface="Lato"/>
            </a:endParaRPr>
          </a:p>
        </p:txBody>
      </p:sp>
      <p:sp>
        <p:nvSpPr>
          <p:cNvPr id="1889" name="Shape 1889"/>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890" name="Shape 1890"/>
          <p:cNvGrpSpPr/>
          <p:nvPr/>
        </p:nvGrpSpPr>
        <p:grpSpPr>
          <a:xfrm>
            <a:off x="858043" y="241509"/>
            <a:ext cx="10470300" cy="730079"/>
            <a:chOff x="1692324" y="483017"/>
            <a:chExt cx="20940600" cy="1460159"/>
          </a:xfrm>
        </p:grpSpPr>
        <p:sp>
          <p:nvSpPr>
            <p:cNvPr id="1891" name="Shape 1891"/>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Method Types</a:t>
              </a:r>
              <a:endParaRPr b="1" i="0" sz="4400" u="none" cap="none" strike="noStrike">
                <a:solidFill>
                  <a:srgbClr val="17959F"/>
                </a:solidFill>
                <a:latin typeface="Lato"/>
                <a:ea typeface="Lato"/>
                <a:cs typeface="Lato"/>
                <a:sym typeface="Lato"/>
              </a:endParaRPr>
            </a:p>
          </p:txBody>
        </p:sp>
        <p:sp>
          <p:nvSpPr>
            <p:cNvPr id="1892" name="Shape 1892"/>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893" name="Shape 1893"/>
          <p:cNvPicPr preferRelativeResize="0"/>
          <p:nvPr/>
        </p:nvPicPr>
        <p:blipFill>
          <a:blip r:embed="rId3">
            <a:alphaModFix/>
          </a:blip>
          <a:stretch>
            <a:fillRect/>
          </a:stretch>
        </p:blipFill>
        <p:spPr>
          <a:xfrm>
            <a:off x="6347725" y="4732755"/>
            <a:ext cx="5724525" cy="193357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7" name="Shape 1897"/>
        <p:cNvGrpSpPr/>
        <p:nvPr/>
      </p:nvGrpSpPr>
      <p:grpSpPr>
        <a:xfrm>
          <a:off x="0" y="0"/>
          <a:ext cx="0" cy="0"/>
          <a:chOff x="0" y="0"/>
          <a:chExt cx="0" cy="0"/>
        </a:xfrm>
      </p:grpSpPr>
      <p:sp>
        <p:nvSpPr>
          <p:cNvPr id="1898" name="Shape 1898"/>
          <p:cNvSpPr txBox="1"/>
          <p:nvPr/>
        </p:nvSpPr>
        <p:spPr>
          <a:xfrm>
            <a:off x="494681" y="4114280"/>
            <a:ext cx="11223300" cy="1477200"/>
          </a:xfrm>
          <a:prstGeom prst="rect">
            <a:avLst/>
          </a:prstGeom>
          <a:noFill/>
          <a:ln>
            <a:noFill/>
          </a:ln>
        </p:spPr>
        <p:txBody>
          <a:bodyPr anchorCtr="0" anchor="t" bIns="45700" lIns="91400" spcFirstLastPara="1" rIns="91400" wrap="square" tIns="45700">
            <a:noAutofit/>
          </a:bodyPr>
          <a:lstStyle/>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The first method on </a:t>
            </a:r>
            <a:r>
              <a:rPr b="1" lang="en-US" sz="2000">
                <a:solidFill>
                  <a:srgbClr val="F20253"/>
                </a:solidFill>
                <a:latin typeface="Courier New"/>
                <a:ea typeface="Courier New"/>
                <a:cs typeface="Courier New"/>
                <a:sym typeface="Courier New"/>
              </a:rPr>
              <a:t>MyFunctions</a:t>
            </a:r>
            <a:r>
              <a:rPr lang="en-US" sz="2000">
                <a:latin typeface="Lato"/>
                <a:ea typeface="Lato"/>
                <a:cs typeface="Lato"/>
                <a:sym typeface="Lato"/>
              </a:rPr>
              <a:t>, called method, is a regular instance method. </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That’s the basic, no-frills method type you’ll use most of the time. </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You can see the method </a:t>
            </a:r>
            <a:r>
              <a:rPr b="1" lang="en-US" sz="2000">
                <a:solidFill>
                  <a:srgbClr val="008080"/>
                </a:solidFill>
                <a:latin typeface="Lato"/>
                <a:ea typeface="Lato"/>
                <a:cs typeface="Lato"/>
                <a:sym typeface="Lato"/>
              </a:rPr>
              <a:t>takes one parameter, self, which points to an instance of MyClass when the method is called</a:t>
            </a:r>
            <a:r>
              <a:rPr lang="en-US" sz="2000">
                <a:latin typeface="Lato"/>
                <a:ea typeface="Lato"/>
                <a:cs typeface="Lato"/>
                <a:sym typeface="Lato"/>
              </a:rPr>
              <a:t>.</a:t>
            </a:r>
            <a:endParaRPr sz="2000">
              <a:latin typeface="Lato"/>
              <a:ea typeface="Lato"/>
              <a:cs typeface="Lato"/>
              <a:sym typeface="Lato"/>
            </a:endParaRPr>
          </a:p>
        </p:txBody>
      </p:sp>
      <p:sp>
        <p:nvSpPr>
          <p:cNvPr id="1899" name="Shape 1899"/>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900" name="Shape 1900"/>
          <p:cNvGrpSpPr/>
          <p:nvPr/>
        </p:nvGrpSpPr>
        <p:grpSpPr>
          <a:xfrm>
            <a:off x="858043" y="241509"/>
            <a:ext cx="10470300" cy="730079"/>
            <a:chOff x="1692324" y="483017"/>
            <a:chExt cx="20940600" cy="1460159"/>
          </a:xfrm>
        </p:grpSpPr>
        <p:sp>
          <p:nvSpPr>
            <p:cNvPr id="1901" name="Shape 1901"/>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Instance Method</a:t>
              </a:r>
              <a:endParaRPr b="1" i="0" sz="4400" u="none" cap="none" strike="noStrike">
                <a:solidFill>
                  <a:srgbClr val="17959F"/>
                </a:solidFill>
                <a:latin typeface="Lato"/>
                <a:ea typeface="Lato"/>
                <a:cs typeface="Lato"/>
                <a:sym typeface="Lato"/>
              </a:endParaRPr>
            </a:p>
          </p:txBody>
        </p:sp>
        <p:sp>
          <p:nvSpPr>
            <p:cNvPr id="1902" name="Shape 1902"/>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903" name="Shape 1903"/>
          <p:cNvPicPr preferRelativeResize="0"/>
          <p:nvPr/>
        </p:nvPicPr>
        <p:blipFill rotWithShape="1">
          <a:blip r:embed="rId3">
            <a:alphaModFix/>
          </a:blip>
          <a:srcRect b="80234" l="0" r="0" t="0"/>
          <a:stretch/>
        </p:blipFill>
        <p:spPr>
          <a:xfrm>
            <a:off x="2688687" y="2141725"/>
            <a:ext cx="6809025" cy="11849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7" name="Shape 1907"/>
        <p:cNvGrpSpPr/>
        <p:nvPr/>
      </p:nvGrpSpPr>
      <p:grpSpPr>
        <a:xfrm>
          <a:off x="0" y="0"/>
          <a:ext cx="0" cy="0"/>
          <a:chOff x="0" y="0"/>
          <a:chExt cx="0" cy="0"/>
        </a:xfrm>
      </p:grpSpPr>
      <p:sp>
        <p:nvSpPr>
          <p:cNvPr id="1908" name="Shape 1908"/>
          <p:cNvSpPr txBox="1"/>
          <p:nvPr/>
        </p:nvSpPr>
        <p:spPr>
          <a:xfrm>
            <a:off x="481550" y="1691424"/>
            <a:ext cx="11223300" cy="4582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Through the </a:t>
            </a:r>
            <a:r>
              <a:rPr b="1" lang="en-US" sz="2000">
                <a:solidFill>
                  <a:srgbClr val="F20253"/>
                </a:solidFill>
                <a:latin typeface="Courier New"/>
                <a:ea typeface="Courier New"/>
                <a:cs typeface="Courier New"/>
                <a:sym typeface="Courier New"/>
              </a:rPr>
              <a:t>self</a:t>
            </a:r>
            <a:r>
              <a:rPr lang="en-US" sz="2000">
                <a:latin typeface="Lato"/>
                <a:ea typeface="Lato"/>
                <a:cs typeface="Lato"/>
                <a:sym typeface="Lato"/>
              </a:rPr>
              <a:t> parameter, instance methods can freely access attributes and other methods on the same object.</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			Example:</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			Code:</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			Output:</a:t>
            </a:r>
            <a:endParaRPr sz="2000">
              <a:latin typeface="Lato"/>
              <a:ea typeface="Lato"/>
              <a:cs typeface="Lato"/>
              <a:sym typeface="Lato"/>
            </a:endParaRPr>
          </a:p>
        </p:txBody>
      </p:sp>
      <p:sp>
        <p:nvSpPr>
          <p:cNvPr id="1909" name="Shape 1909"/>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910" name="Shape 1910"/>
          <p:cNvGrpSpPr/>
          <p:nvPr/>
        </p:nvGrpSpPr>
        <p:grpSpPr>
          <a:xfrm>
            <a:off x="858043" y="241509"/>
            <a:ext cx="10470300" cy="730079"/>
            <a:chOff x="1692324" y="483017"/>
            <a:chExt cx="20940600" cy="1460159"/>
          </a:xfrm>
        </p:grpSpPr>
        <p:sp>
          <p:nvSpPr>
            <p:cNvPr id="1911" name="Shape 1911"/>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Instance Method - Example</a:t>
              </a:r>
              <a:endParaRPr b="1" i="0" sz="4400" u="none" cap="none" strike="noStrike">
                <a:solidFill>
                  <a:srgbClr val="17959F"/>
                </a:solidFill>
                <a:latin typeface="Lato"/>
                <a:ea typeface="Lato"/>
                <a:cs typeface="Lato"/>
                <a:sym typeface="Lato"/>
              </a:endParaRPr>
            </a:p>
          </p:txBody>
        </p:sp>
        <p:sp>
          <p:nvSpPr>
            <p:cNvPr id="1912" name="Shape 1912"/>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913" name="Shape 1913"/>
          <p:cNvPicPr preferRelativeResize="0"/>
          <p:nvPr/>
        </p:nvPicPr>
        <p:blipFill rotWithShape="1">
          <a:blip r:embed="rId3">
            <a:alphaModFix/>
          </a:blip>
          <a:srcRect b="73509" l="0" r="0" t="0"/>
          <a:stretch/>
        </p:blipFill>
        <p:spPr>
          <a:xfrm>
            <a:off x="3692300" y="2716527"/>
            <a:ext cx="4801793" cy="1110000"/>
          </a:xfrm>
          <a:prstGeom prst="rect">
            <a:avLst/>
          </a:prstGeom>
          <a:noFill/>
          <a:ln>
            <a:noFill/>
          </a:ln>
        </p:spPr>
      </p:pic>
      <p:pic>
        <p:nvPicPr>
          <p:cNvPr id="1914" name="Shape 1914"/>
          <p:cNvPicPr preferRelativeResize="0"/>
          <p:nvPr/>
        </p:nvPicPr>
        <p:blipFill rotWithShape="1">
          <a:blip r:embed="rId3">
            <a:alphaModFix/>
          </a:blip>
          <a:srcRect b="9659" l="0" r="0" t="76810"/>
          <a:stretch/>
        </p:blipFill>
        <p:spPr>
          <a:xfrm>
            <a:off x="3859038" y="4366075"/>
            <a:ext cx="4494425" cy="530671"/>
          </a:xfrm>
          <a:prstGeom prst="rect">
            <a:avLst/>
          </a:prstGeom>
          <a:noFill/>
          <a:ln>
            <a:noFill/>
          </a:ln>
        </p:spPr>
      </p:pic>
      <p:pic>
        <p:nvPicPr>
          <p:cNvPr id="1915" name="Shape 1915"/>
          <p:cNvPicPr preferRelativeResize="0"/>
          <p:nvPr/>
        </p:nvPicPr>
        <p:blipFill rotWithShape="1">
          <a:blip r:embed="rId3">
            <a:alphaModFix/>
          </a:blip>
          <a:srcRect b="0" l="0" r="0" t="90258"/>
          <a:stretch/>
        </p:blipFill>
        <p:spPr>
          <a:xfrm>
            <a:off x="3692300" y="5436300"/>
            <a:ext cx="4494425" cy="38205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9" name="Shape 1919"/>
        <p:cNvGrpSpPr/>
        <p:nvPr/>
      </p:nvGrpSpPr>
      <p:grpSpPr>
        <a:xfrm>
          <a:off x="0" y="0"/>
          <a:ext cx="0" cy="0"/>
          <a:chOff x="0" y="0"/>
          <a:chExt cx="0" cy="0"/>
        </a:xfrm>
      </p:grpSpPr>
      <p:sp>
        <p:nvSpPr>
          <p:cNvPr id="1920" name="Shape 1920"/>
          <p:cNvSpPr txBox="1"/>
          <p:nvPr/>
        </p:nvSpPr>
        <p:spPr>
          <a:xfrm>
            <a:off x="494681" y="2818880"/>
            <a:ext cx="112233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lang="en-US" sz="2000">
                <a:latin typeface="Lato"/>
                <a:ea typeface="Lato"/>
                <a:cs typeface="Lato"/>
                <a:sym typeface="Lato"/>
              </a:rPr>
              <a:t>Transforming a method into a static method:</a:t>
            </a:r>
            <a:endParaRPr sz="2000">
              <a:latin typeface="Lato"/>
              <a:ea typeface="Lato"/>
              <a:cs typeface="Lato"/>
              <a:sym typeface="Lato"/>
            </a:endParaRPr>
          </a:p>
          <a:p>
            <a:pPr indent="-355600" lvl="0" marL="457200" marR="0" rtl="0">
              <a:lnSpc>
                <a:spcPct val="150000"/>
              </a:lnSpc>
              <a:spcBef>
                <a:spcPts val="0"/>
              </a:spcBef>
              <a:spcAft>
                <a:spcPts val="0"/>
              </a:spcAft>
              <a:buSzPts val="2000"/>
              <a:buChar char="●"/>
            </a:pPr>
            <a:r>
              <a:rPr lang="en-US" sz="2000">
                <a:latin typeface="Lato"/>
                <a:ea typeface="Lato"/>
                <a:cs typeface="Lato"/>
                <a:sym typeface="Lato"/>
              </a:rPr>
              <a:t>A </a:t>
            </a:r>
            <a:r>
              <a:rPr b="1" lang="en-US" sz="2000">
                <a:solidFill>
                  <a:srgbClr val="F20253"/>
                </a:solidFill>
                <a:latin typeface="Lato"/>
                <a:ea typeface="Lato"/>
                <a:cs typeface="Lato"/>
                <a:sym typeface="Lato"/>
              </a:rPr>
              <a:t>static method</a:t>
            </a:r>
            <a:r>
              <a:rPr lang="en-US" sz="2000">
                <a:latin typeface="Lato"/>
                <a:ea typeface="Lato"/>
                <a:cs typeface="Lato"/>
                <a:sym typeface="Lato"/>
              </a:rPr>
              <a:t> does not receive an implicit first argument. </a:t>
            </a:r>
            <a:endParaRPr sz="2000">
              <a:latin typeface="Lato"/>
              <a:ea typeface="Lato"/>
              <a:cs typeface="Lato"/>
              <a:sym typeface="Lato"/>
            </a:endParaRPr>
          </a:p>
          <a:p>
            <a:pPr indent="-355600" lvl="0" marL="457200" marR="0" rtl="0">
              <a:lnSpc>
                <a:spcPct val="150000"/>
              </a:lnSpc>
              <a:spcBef>
                <a:spcPts val="0"/>
              </a:spcBef>
              <a:spcAft>
                <a:spcPts val="0"/>
              </a:spcAft>
              <a:buSzPts val="2000"/>
              <a:buChar char="●"/>
            </a:pPr>
            <a:r>
              <a:rPr lang="en-US" sz="2000">
                <a:latin typeface="Lato"/>
                <a:ea typeface="Lato"/>
                <a:cs typeface="Lato"/>
                <a:sym typeface="Lato"/>
              </a:rPr>
              <a:t>To declare a static method, use this decorator: </a:t>
            </a:r>
            <a:r>
              <a:rPr b="1" lang="en-US" sz="2000">
                <a:solidFill>
                  <a:srgbClr val="F20253"/>
                </a:solidFill>
                <a:latin typeface="Courier New"/>
                <a:ea typeface="Courier New"/>
                <a:cs typeface="Courier New"/>
                <a:sym typeface="Courier New"/>
              </a:rPr>
              <a:t>@staticmethod</a:t>
            </a:r>
            <a:endParaRPr b="1" sz="2000">
              <a:solidFill>
                <a:srgbClr val="F20253"/>
              </a:solidFill>
              <a:latin typeface="Courier New"/>
              <a:ea typeface="Courier New"/>
              <a:cs typeface="Courier New"/>
              <a:sym typeface="Courier New"/>
            </a:endParaRPr>
          </a:p>
          <a:p>
            <a:pPr indent="0" lvl="0" marL="0" marR="0" rtl="0">
              <a:lnSpc>
                <a:spcPct val="150000"/>
              </a:lnSpc>
              <a:spcBef>
                <a:spcPts val="0"/>
              </a:spcBef>
              <a:spcAft>
                <a:spcPts val="0"/>
              </a:spcAft>
              <a:buNone/>
            </a:pPr>
            <a:r>
              <a:t/>
            </a:r>
            <a:endParaRPr sz="2000">
              <a:latin typeface="Lato"/>
              <a:ea typeface="Lato"/>
              <a:cs typeface="Lato"/>
              <a:sym typeface="Lato"/>
            </a:endParaRPr>
          </a:p>
        </p:txBody>
      </p:sp>
      <p:sp>
        <p:nvSpPr>
          <p:cNvPr id="1921" name="Shape 1921"/>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922" name="Shape 1922"/>
          <p:cNvGrpSpPr/>
          <p:nvPr/>
        </p:nvGrpSpPr>
        <p:grpSpPr>
          <a:xfrm>
            <a:off x="858043" y="241509"/>
            <a:ext cx="10470300" cy="730079"/>
            <a:chOff x="1692324" y="483017"/>
            <a:chExt cx="20940600" cy="1460159"/>
          </a:xfrm>
        </p:grpSpPr>
        <p:sp>
          <p:nvSpPr>
            <p:cNvPr id="1923" name="Shape 1923"/>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Static Method</a:t>
              </a:r>
              <a:endParaRPr b="1" i="0" sz="4400" u="none" cap="none" strike="noStrike">
                <a:solidFill>
                  <a:srgbClr val="17959F"/>
                </a:solidFill>
                <a:latin typeface="Lato"/>
                <a:ea typeface="Lato"/>
                <a:cs typeface="Lato"/>
                <a:sym typeface="Lato"/>
              </a:endParaRPr>
            </a:p>
          </p:txBody>
        </p:sp>
        <p:sp>
          <p:nvSpPr>
            <p:cNvPr id="1924" name="Shape 1924"/>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8" name="Shape 1928"/>
        <p:cNvGrpSpPr/>
        <p:nvPr/>
      </p:nvGrpSpPr>
      <p:grpSpPr>
        <a:xfrm>
          <a:off x="0" y="0"/>
          <a:ext cx="0" cy="0"/>
          <a:chOff x="0" y="0"/>
          <a:chExt cx="0" cy="0"/>
        </a:xfrm>
      </p:grpSpPr>
      <p:sp>
        <p:nvSpPr>
          <p:cNvPr id="1929" name="Shape 1929"/>
          <p:cNvSpPr txBox="1"/>
          <p:nvPr/>
        </p:nvSpPr>
        <p:spPr>
          <a:xfrm>
            <a:off x="384425" y="1371075"/>
            <a:ext cx="5720100" cy="25038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lang="en-US" sz="2000">
                <a:latin typeface="Lato"/>
                <a:ea typeface="Lato"/>
                <a:cs typeface="Lato"/>
                <a:sym typeface="Lato"/>
              </a:rPr>
              <a:t>For example:</a:t>
            </a:r>
            <a:endParaRPr sz="2000">
              <a:latin typeface="Lato"/>
              <a:ea typeface="Lato"/>
              <a:cs typeface="Lato"/>
              <a:sym typeface="Lato"/>
            </a:endParaRPr>
          </a:p>
          <a:p>
            <a:pPr indent="-355600" lvl="0" marL="457200" rtl="0">
              <a:lnSpc>
                <a:spcPct val="150000"/>
              </a:lnSpc>
              <a:spcBef>
                <a:spcPts val="0"/>
              </a:spcBef>
              <a:spcAft>
                <a:spcPts val="0"/>
              </a:spcAft>
              <a:buSzPts val="2000"/>
              <a:buFont typeface="Lato"/>
              <a:buChar char="●"/>
            </a:pPr>
            <a:r>
              <a:rPr lang="en-US" sz="2000">
                <a:latin typeface="Lato"/>
                <a:ea typeface="Lato"/>
                <a:cs typeface="Lato"/>
                <a:sym typeface="Lato"/>
              </a:rPr>
              <a:t>You can access the methods in class with </a:t>
            </a:r>
            <a:r>
              <a:rPr b="1" lang="en-US" sz="2000">
                <a:solidFill>
                  <a:srgbClr val="F20253"/>
                </a:solidFill>
                <a:latin typeface="Lato"/>
                <a:ea typeface="Lato"/>
                <a:cs typeface="Lato"/>
                <a:sym typeface="Lato"/>
              </a:rPr>
              <a:t>class_name.attribute_name()</a:t>
            </a:r>
            <a:r>
              <a:rPr lang="en-US" sz="2000">
                <a:latin typeface="Lato"/>
                <a:ea typeface="Lato"/>
                <a:cs typeface="Lato"/>
                <a:sym typeface="Lato"/>
              </a:rPr>
              <a:t>. </a:t>
            </a:r>
            <a:endParaRPr sz="2000">
              <a:latin typeface="Lato"/>
              <a:ea typeface="Lato"/>
              <a:cs typeface="Lato"/>
              <a:sym typeface="Lato"/>
            </a:endParaRPr>
          </a:p>
          <a:p>
            <a:pPr indent="-355600" lvl="0" marL="457200" rtl="0">
              <a:lnSpc>
                <a:spcPct val="150000"/>
              </a:lnSpc>
              <a:spcBef>
                <a:spcPts val="0"/>
              </a:spcBef>
              <a:spcAft>
                <a:spcPts val="0"/>
              </a:spcAft>
              <a:buSzPts val="2000"/>
              <a:buFont typeface="Lato"/>
              <a:buChar char="●"/>
            </a:pPr>
            <a:r>
              <a:rPr lang="en-US" sz="2000">
                <a:latin typeface="Lato"/>
                <a:ea typeface="Lato"/>
                <a:cs typeface="Lato"/>
                <a:sym typeface="Lato"/>
              </a:rPr>
              <a:t>In the given code:</a:t>
            </a:r>
            <a:r>
              <a:rPr b="1" lang="en-US" sz="2000">
                <a:solidFill>
                  <a:srgbClr val="F20253"/>
                </a:solidFill>
                <a:latin typeface="Courier New"/>
                <a:ea typeface="Courier New"/>
                <a:cs typeface="Courier New"/>
                <a:sym typeface="Courier New"/>
              </a:rPr>
              <a:t> MyFunctions.variable_1</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p:txBody>
      </p:sp>
      <p:sp>
        <p:nvSpPr>
          <p:cNvPr id="1930" name="Shape 1930"/>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931" name="Shape 1931"/>
          <p:cNvGrpSpPr/>
          <p:nvPr/>
        </p:nvGrpSpPr>
        <p:grpSpPr>
          <a:xfrm>
            <a:off x="858043" y="241509"/>
            <a:ext cx="10470300" cy="730079"/>
            <a:chOff x="1692324" y="483017"/>
            <a:chExt cx="20940600" cy="1460159"/>
          </a:xfrm>
        </p:grpSpPr>
        <p:sp>
          <p:nvSpPr>
            <p:cNvPr id="1932" name="Shape 1932"/>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Static Method - Example</a:t>
              </a:r>
              <a:endParaRPr b="1" i="0" sz="4400" u="none" cap="none" strike="noStrike">
                <a:solidFill>
                  <a:srgbClr val="17959F"/>
                </a:solidFill>
                <a:latin typeface="Lato"/>
                <a:ea typeface="Lato"/>
                <a:cs typeface="Lato"/>
                <a:sym typeface="Lato"/>
              </a:endParaRPr>
            </a:p>
          </p:txBody>
        </p:sp>
        <p:sp>
          <p:nvSpPr>
            <p:cNvPr id="1933" name="Shape 1933"/>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934" name="Shape 1934"/>
          <p:cNvPicPr preferRelativeResize="0"/>
          <p:nvPr/>
        </p:nvPicPr>
        <p:blipFill rotWithShape="1">
          <a:blip r:embed="rId3">
            <a:alphaModFix/>
          </a:blip>
          <a:srcRect b="60129" l="0" r="0" t="0"/>
          <a:stretch/>
        </p:blipFill>
        <p:spPr>
          <a:xfrm>
            <a:off x="6152423" y="2337108"/>
            <a:ext cx="5720058" cy="286177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Shape 458"/>
          <p:cNvSpPr txBox="1"/>
          <p:nvPr/>
        </p:nvSpPr>
        <p:spPr>
          <a:xfrm>
            <a:off x="2358151" y="3059700"/>
            <a:ext cx="7475700" cy="73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45469"/>
              </a:buClr>
              <a:buSzPts val="4200"/>
              <a:buFont typeface="Lato Black"/>
              <a:buNone/>
            </a:pPr>
            <a:r>
              <a:rPr b="1" lang="en-US" sz="4200">
                <a:solidFill>
                  <a:srgbClr val="445469"/>
                </a:solidFill>
                <a:latin typeface="Lato Black"/>
                <a:ea typeface="Lato Black"/>
                <a:cs typeface="Lato Black"/>
                <a:sym typeface="Lato Black"/>
              </a:rPr>
              <a:t>Strings - Basic </a:t>
            </a:r>
            <a:r>
              <a:rPr b="1" lang="en-US" sz="4200">
                <a:solidFill>
                  <a:schemeClr val="dk1"/>
                </a:solidFill>
                <a:latin typeface="Lato Black"/>
                <a:ea typeface="Lato Black"/>
                <a:cs typeface="Lato Black"/>
                <a:sym typeface="Lato Black"/>
              </a:rPr>
              <a:t>Operations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8" name="Shape 1938"/>
        <p:cNvGrpSpPr/>
        <p:nvPr/>
      </p:nvGrpSpPr>
      <p:grpSpPr>
        <a:xfrm>
          <a:off x="0" y="0"/>
          <a:ext cx="0" cy="0"/>
          <a:chOff x="0" y="0"/>
          <a:chExt cx="0" cy="0"/>
        </a:xfrm>
      </p:grpSpPr>
      <p:sp>
        <p:nvSpPr>
          <p:cNvPr id="1939" name="Shape 1939"/>
          <p:cNvSpPr txBox="1"/>
          <p:nvPr/>
        </p:nvSpPr>
        <p:spPr>
          <a:xfrm>
            <a:off x="494675" y="1752072"/>
            <a:ext cx="11223300" cy="23097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lang="en-US" sz="2000">
                <a:latin typeface="Lato"/>
                <a:ea typeface="Lato"/>
                <a:cs typeface="Lato"/>
                <a:sym typeface="Lato"/>
              </a:rPr>
              <a:t>For the discussed code, the command:</a:t>
            </a:r>
            <a:endParaRPr sz="2000">
              <a:latin typeface="Lato"/>
              <a:ea typeface="Lato"/>
              <a:cs typeface="Lato"/>
              <a:sym typeface="Lato"/>
            </a:endParaRPr>
          </a:p>
          <a:p>
            <a:pPr indent="0" lvl="0" marL="0" marR="0" rtl="0">
              <a:lnSpc>
                <a:spcPct val="150000"/>
              </a:lnSpc>
              <a:spcBef>
                <a:spcPts val="0"/>
              </a:spcBef>
              <a:spcAft>
                <a:spcPts val="0"/>
              </a:spcAft>
              <a:buNone/>
            </a:pPr>
            <a:r>
              <a:rPr b="1" lang="en-US" sz="2000">
                <a:latin typeface="Lato"/>
                <a:ea typeface="Lato"/>
                <a:cs typeface="Lato"/>
                <a:sym typeface="Lato"/>
              </a:rPr>
              <a:t> </a:t>
            </a:r>
            <a:r>
              <a:rPr b="1" lang="en-US" sz="2000">
                <a:solidFill>
                  <a:srgbClr val="F20253"/>
                </a:solidFill>
                <a:latin typeface="Courier New"/>
                <a:ea typeface="Courier New"/>
                <a:cs typeface="Courier New"/>
                <a:sym typeface="Courier New"/>
              </a:rPr>
              <a:t>MyFunctions.func2()</a:t>
            </a:r>
            <a:r>
              <a:rPr lang="en-US" sz="2000">
                <a:latin typeface="Lato"/>
                <a:ea typeface="Lato"/>
                <a:cs typeface="Lato"/>
                <a:sym typeface="Lato"/>
              </a:rPr>
              <a:t> which will return </a:t>
            </a:r>
            <a:r>
              <a:rPr b="1" lang="en-US" sz="2000">
                <a:solidFill>
                  <a:srgbClr val="F20253"/>
                </a:solidFill>
                <a:latin typeface="Courier New"/>
                <a:ea typeface="Courier New"/>
                <a:cs typeface="Courier New"/>
                <a:sym typeface="Courier New"/>
              </a:rPr>
              <a:t>variable_1</a:t>
            </a:r>
            <a:r>
              <a:rPr lang="en-US" sz="2000">
                <a:latin typeface="Lato"/>
                <a:ea typeface="Lato"/>
                <a:cs typeface="Lato"/>
                <a:sym typeface="Lato"/>
              </a:rPr>
              <a:t> value defined in </a:t>
            </a:r>
            <a:r>
              <a:rPr b="1" lang="en-US" sz="2000">
                <a:solidFill>
                  <a:srgbClr val="F20253"/>
                </a:solidFill>
                <a:latin typeface="Courier New"/>
                <a:ea typeface="Courier New"/>
                <a:cs typeface="Courier New"/>
                <a:sym typeface="Courier New"/>
              </a:rPr>
              <a:t>MyFunctions</a:t>
            </a:r>
            <a:r>
              <a:rPr lang="en-US" sz="2000">
                <a:latin typeface="Lato"/>
                <a:ea typeface="Lato"/>
                <a:cs typeface="Lato"/>
                <a:sym typeface="Lato"/>
              </a:rPr>
              <a:t> class.</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0" lvl="0" marL="0" marR="0" rtl="0">
              <a:lnSpc>
                <a:spcPct val="150000"/>
              </a:lnSpc>
              <a:spcBef>
                <a:spcPts val="0"/>
              </a:spcBef>
              <a:spcAft>
                <a:spcPts val="0"/>
              </a:spcAft>
              <a:buNone/>
            </a:pPr>
            <a:r>
              <a:rPr lang="en-US" sz="2000">
                <a:latin typeface="Lato"/>
                <a:ea typeface="Lato"/>
                <a:cs typeface="Lato"/>
                <a:sym typeface="Lato"/>
              </a:rPr>
              <a:t>			Code:</a:t>
            </a:r>
            <a:endParaRPr sz="2000">
              <a:latin typeface="Lato"/>
              <a:ea typeface="Lato"/>
              <a:cs typeface="Lato"/>
              <a:sym typeface="Lato"/>
            </a:endParaRPr>
          </a:p>
          <a:p>
            <a:pPr indent="0" lvl="0" marL="0" marR="0" rtl="0">
              <a:lnSpc>
                <a:spcPct val="150000"/>
              </a:lnSpc>
              <a:spcBef>
                <a:spcPts val="0"/>
              </a:spcBef>
              <a:spcAft>
                <a:spcPts val="0"/>
              </a:spcAft>
              <a:buNone/>
            </a:pPr>
            <a:r>
              <a:rPr lang="en-US" sz="2000">
                <a:latin typeface="Lato"/>
                <a:ea typeface="Lato"/>
                <a:cs typeface="Lato"/>
                <a:sym typeface="Lato"/>
              </a:rPr>
              <a:t>	</a:t>
            </a:r>
            <a:endParaRPr sz="2000">
              <a:latin typeface="Lato"/>
              <a:ea typeface="Lato"/>
              <a:cs typeface="Lato"/>
              <a:sym typeface="Lato"/>
            </a:endParaRPr>
          </a:p>
          <a:p>
            <a:pPr indent="0" lvl="0" marL="0" marR="0" rtl="0">
              <a:lnSpc>
                <a:spcPct val="150000"/>
              </a:lnSpc>
              <a:spcBef>
                <a:spcPts val="0"/>
              </a:spcBef>
              <a:spcAft>
                <a:spcPts val="0"/>
              </a:spcAft>
              <a:buNone/>
            </a:pPr>
            <a:r>
              <a:rPr lang="en-US" sz="2000">
                <a:latin typeface="Lato"/>
                <a:ea typeface="Lato"/>
                <a:cs typeface="Lato"/>
                <a:sym typeface="Lato"/>
              </a:rPr>
              <a:t>			Output:</a:t>
            </a:r>
            <a:endParaRPr sz="2000">
              <a:latin typeface="Lato"/>
              <a:ea typeface="Lato"/>
              <a:cs typeface="Lato"/>
              <a:sym typeface="Lato"/>
            </a:endParaRPr>
          </a:p>
        </p:txBody>
      </p:sp>
      <p:sp>
        <p:nvSpPr>
          <p:cNvPr id="1940" name="Shape 1940"/>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941" name="Shape 1941"/>
          <p:cNvGrpSpPr/>
          <p:nvPr/>
        </p:nvGrpSpPr>
        <p:grpSpPr>
          <a:xfrm>
            <a:off x="858043" y="241509"/>
            <a:ext cx="10470300" cy="730079"/>
            <a:chOff x="1692324" y="483017"/>
            <a:chExt cx="20940600" cy="1460159"/>
          </a:xfrm>
        </p:grpSpPr>
        <p:sp>
          <p:nvSpPr>
            <p:cNvPr id="1942" name="Shape 1942"/>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Static Method - Example</a:t>
              </a:r>
              <a:endParaRPr b="1" i="0" sz="4400" u="none" cap="none" strike="noStrike">
                <a:solidFill>
                  <a:srgbClr val="17959F"/>
                </a:solidFill>
                <a:latin typeface="Lato"/>
                <a:ea typeface="Lato"/>
                <a:cs typeface="Lato"/>
                <a:sym typeface="Lato"/>
              </a:endParaRPr>
            </a:p>
          </p:txBody>
        </p:sp>
        <p:sp>
          <p:nvSpPr>
            <p:cNvPr id="1943" name="Shape 1943"/>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944" name="Shape 1944"/>
          <p:cNvPicPr preferRelativeResize="0"/>
          <p:nvPr/>
        </p:nvPicPr>
        <p:blipFill rotWithShape="1">
          <a:blip r:embed="rId3">
            <a:alphaModFix/>
          </a:blip>
          <a:srcRect b="20768" l="0" r="0" t="69498"/>
          <a:stretch/>
        </p:blipFill>
        <p:spPr>
          <a:xfrm>
            <a:off x="3246300" y="4061775"/>
            <a:ext cx="6124400" cy="634500"/>
          </a:xfrm>
          <a:prstGeom prst="rect">
            <a:avLst/>
          </a:prstGeom>
          <a:noFill/>
          <a:ln>
            <a:noFill/>
          </a:ln>
        </p:spPr>
      </p:pic>
      <p:pic>
        <p:nvPicPr>
          <p:cNvPr id="1945" name="Shape 1945"/>
          <p:cNvPicPr preferRelativeResize="0"/>
          <p:nvPr/>
        </p:nvPicPr>
        <p:blipFill rotWithShape="1">
          <a:blip r:embed="rId3">
            <a:alphaModFix/>
          </a:blip>
          <a:srcRect b="27797" l="0" r="0" t="62469"/>
          <a:stretch/>
        </p:blipFill>
        <p:spPr>
          <a:xfrm>
            <a:off x="3246298" y="3079700"/>
            <a:ext cx="5720058" cy="69859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9" name="Shape 1949"/>
        <p:cNvGrpSpPr/>
        <p:nvPr/>
      </p:nvGrpSpPr>
      <p:grpSpPr>
        <a:xfrm>
          <a:off x="0" y="0"/>
          <a:ext cx="0" cy="0"/>
          <a:chOff x="0" y="0"/>
          <a:chExt cx="0" cy="0"/>
        </a:xfrm>
      </p:grpSpPr>
      <p:sp>
        <p:nvSpPr>
          <p:cNvPr id="1950" name="Shape 1950"/>
          <p:cNvSpPr txBox="1"/>
          <p:nvPr/>
        </p:nvSpPr>
        <p:spPr>
          <a:xfrm>
            <a:off x="494675" y="2514072"/>
            <a:ext cx="11223300" cy="23097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lang="en-US" sz="2000">
                <a:latin typeface="Lato"/>
                <a:ea typeface="Lato"/>
                <a:cs typeface="Lato"/>
                <a:sym typeface="Lato"/>
              </a:rPr>
              <a:t>Transforming a method into a class method:</a:t>
            </a:r>
            <a:endParaRPr sz="2000">
              <a:latin typeface="Lato"/>
              <a:ea typeface="Lato"/>
              <a:cs typeface="Lato"/>
              <a:sym typeface="Lato"/>
            </a:endParaRPr>
          </a:p>
          <a:p>
            <a:pPr indent="-355600" lvl="0" marL="457200" marR="0" rtl="0" algn="just">
              <a:lnSpc>
                <a:spcPct val="150000"/>
              </a:lnSpc>
              <a:spcBef>
                <a:spcPts val="0"/>
              </a:spcBef>
              <a:spcAft>
                <a:spcPts val="0"/>
              </a:spcAft>
              <a:buSzPts val="2000"/>
              <a:buChar char="●"/>
            </a:pPr>
            <a:r>
              <a:rPr lang="en-US" sz="2000">
                <a:latin typeface="Lato"/>
                <a:ea typeface="Lato"/>
                <a:cs typeface="Lato"/>
                <a:sym typeface="Lato"/>
              </a:rPr>
              <a:t>A class method </a:t>
            </a:r>
            <a:r>
              <a:rPr b="1" lang="en-US" sz="2000">
                <a:solidFill>
                  <a:srgbClr val="F20253"/>
                </a:solidFill>
                <a:latin typeface="Lato"/>
                <a:ea typeface="Lato"/>
                <a:cs typeface="Lato"/>
                <a:sym typeface="Lato"/>
              </a:rPr>
              <a:t>receives the class as implicit first argument</a:t>
            </a:r>
            <a:r>
              <a:rPr lang="en-US" sz="2000">
                <a:latin typeface="Lato"/>
                <a:ea typeface="Lato"/>
                <a:cs typeface="Lato"/>
                <a:sym typeface="Lato"/>
              </a:rPr>
              <a:t>, just like an instance method receives the instance. </a:t>
            </a:r>
            <a:endParaRPr sz="2000">
              <a:latin typeface="Lato"/>
              <a:ea typeface="Lato"/>
              <a:cs typeface="Lato"/>
              <a:sym typeface="Lato"/>
            </a:endParaRPr>
          </a:p>
          <a:p>
            <a:pPr indent="-355600" lvl="0" marL="457200" marR="0" rtl="0">
              <a:lnSpc>
                <a:spcPct val="150000"/>
              </a:lnSpc>
              <a:spcBef>
                <a:spcPts val="0"/>
              </a:spcBef>
              <a:spcAft>
                <a:spcPts val="0"/>
              </a:spcAft>
              <a:buSzPts val="2000"/>
              <a:buChar char="●"/>
            </a:pPr>
            <a:r>
              <a:rPr lang="en-US" sz="2000">
                <a:latin typeface="Lato"/>
                <a:ea typeface="Lato"/>
                <a:cs typeface="Lato"/>
                <a:sym typeface="Lato"/>
              </a:rPr>
              <a:t>To declare a class method, use this decorator: </a:t>
            </a:r>
            <a:r>
              <a:rPr b="1" lang="en-US" sz="2000">
                <a:solidFill>
                  <a:srgbClr val="F20253"/>
                </a:solidFill>
                <a:latin typeface="Courier New"/>
                <a:ea typeface="Courier New"/>
                <a:cs typeface="Courier New"/>
                <a:sym typeface="Courier New"/>
              </a:rPr>
              <a:t>@classmethod</a:t>
            </a:r>
            <a:endParaRPr b="1" sz="2000">
              <a:solidFill>
                <a:srgbClr val="F20253"/>
              </a:solidFill>
              <a:latin typeface="Courier New"/>
              <a:ea typeface="Courier New"/>
              <a:cs typeface="Courier New"/>
              <a:sym typeface="Courier New"/>
            </a:endParaRPr>
          </a:p>
        </p:txBody>
      </p:sp>
      <p:sp>
        <p:nvSpPr>
          <p:cNvPr id="1951" name="Shape 1951"/>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952" name="Shape 1952"/>
          <p:cNvGrpSpPr/>
          <p:nvPr/>
        </p:nvGrpSpPr>
        <p:grpSpPr>
          <a:xfrm>
            <a:off x="858043" y="241509"/>
            <a:ext cx="10470300" cy="730079"/>
            <a:chOff x="1692324" y="483017"/>
            <a:chExt cx="20940600" cy="1460159"/>
          </a:xfrm>
        </p:grpSpPr>
        <p:sp>
          <p:nvSpPr>
            <p:cNvPr id="1953" name="Shape 1953"/>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Class Method</a:t>
              </a:r>
              <a:endParaRPr b="1" i="0" sz="4400" u="none" cap="none" strike="noStrike">
                <a:solidFill>
                  <a:srgbClr val="17959F"/>
                </a:solidFill>
                <a:latin typeface="Lato"/>
                <a:ea typeface="Lato"/>
                <a:cs typeface="Lato"/>
                <a:sym typeface="Lato"/>
              </a:endParaRPr>
            </a:p>
          </p:txBody>
        </p:sp>
        <p:sp>
          <p:nvSpPr>
            <p:cNvPr id="1954" name="Shape 1954"/>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8" name="Shape 1958"/>
        <p:cNvGrpSpPr/>
        <p:nvPr/>
      </p:nvGrpSpPr>
      <p:grpSpPr>
        <a:xfrm>
          <a:off x="0" y="0"/>
          <a:ext cx="0" cy="0"/>
          <a:chOff x="0" y="0"/>
          <a:chExt cx="0" cy="0"/>
        </a:xfrm>
      </p:grpSpPr>
      <p:sp>
        <p:nvSpPr>
          <p:cNvPr id="1959" name="Shape 1959"/>
          <p:cNvSpPr txBox="1"/>
          <p:nvPr/>
        </p:nvSpPr>
        <p:spPr>
          <a:xfrm>
            <a:off x="494681" y="2437880"/>
            <a:ext cx="11223300" cy="1477200"/>
          </a:xfrm>
          <a:prstGeom prst="rect">
            <a:avLst/>
          </a:prstGeom>
          <a:noFill/>
          <a:ln>
            <a:noFill/>
          </a:ln>
        </p:spPr>
        <p:txBody>
          <a:bodyPr anchorCtr="0" anchor="t" bIns="45700" lIns="91400" spcFirstLastPara="1" rIns="91400" wrap="square" tIns="45700">
            <a:noAutofit/>
          </a:bodyPr>
          <a:lstStyle/>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Instead of accepting a </a:t>
            </a:r>
            <a:r>
              <a:rPr b="1" lang="en-US" sz="2000">
                <a:solidFill>
                  <a:srgbClr val="F20253"/>
                </a:solidFill>
                <a:latin typeface="Courier New"/>
                <a:ea typeface="Courier New"/>
                <a:cs typeface="Courier New"/>
                <a:sym typeface="Courier New"/>
              </a:rPr>
              <a:t>self</a:t>
            </a:r>
            <a:r>
              <a:rPr b="1" lang="en-US" sz="2000">
                <a:latin typeface="Lato"/>
                <a:ea typeface="Lato"/>
                <a:cs typeface="Lato"/>
                <a:sym typeface="Lato"/>
              </a:rPr>
              <a:t> </a:t>
            </a:r>
            <a:r>
              <a:rPr lang="en-US" sz="2000">
                <a:latin typeface="Lato"/>
                <a:ea typeface="Lato"/>
                <a:cs typeface="Lato"/>
                <a:sym typeface="Lato"/>
              </a:rPr>
              <a:t>parameter, </a:t>
            </a:r>
            <a:r>
              <a:rPr b="1" lang="en-US" sz="2000">
                <a:solidFill>
                  <a:srgbClr val="008080"/>
                </a:solidFill>
                <a:latin typeface="Lato"/>
                <a:ea typeface="Lato"/>
                <a:cs typeface="Lato"/>
                <a:sym typeface="Lato"/>
              </a:rPr>
              <a:t>class methods take a </a:t>
            </a:r>
            <a:r>
              <a:rPr b="1" lang="en-US" sz="2000">
                <a:solidFill>
                  <a:srgbClr val="F20253"/>
                </a:solidFill>
                <a:latin typeface="Courier New"/>
                <a:ea typeface="Courier New"/>
                <a:cs typeface="Courier New"/>
                <a:sym typeface="Courier New"/>
              </a:rPr>
              <a:t>cls</a:t>
            </a:r>
            <a:r>
              <a:rPr b="1" lang="en-US" sz="2000">
                <a:solidFill>
                  <a:srgbClr val="008080"/>
                </a:solidFill>
                <a:latin typeface="Lato"/>
                <a:ea typeface="Lato"/>
                <a:cs typeface="Lato"/>
                <a:sym typeface="Lato"/>
              </a:rPr>
              <a:t> parameter that points to the class—and not the object instance</a:t>
            </a:r>
            <a:r>
              <a:rPr lang="en-US" sz="2000">
                <a:latin typeface="Lato"/>
                <a:ea typeface="Lato"/>
                <a:cs typeface="Lato"/>
                <a:sym typeface="Lato"/>
              </a:rPr>
              <a:t>—when the method is called.</a:t>
            </a:r>
            <a:endParaRPr sz="2000">
              <a:latin typeface="Lato"/>
              <a:ea typeface="Lato"/>
              <a:cs typeface="Lato"/>
              <a:sym typeface="Lato"/>
            </a:endParaRPr>
          </a:p>
          <a:p>
            <a:pPr indent="0" lvl="0" marL="0" marR="0" rtl="0" algn="just">
              <a:lnSpc>
                <a:spcPct val="150000"/>
              </a:lnSpc>
              <a:spcBef>
                <a:spcPts val="0"/>
              </a:spcBef>
              <a:spcAft>
                <a:spcPts val="0"/>
              </a:spcAft>
              <a:buNone/>
            </a:pPr>
            <a:r>
              <a:t/>
            </a:r>
            <a:endParaRPr sz="2000">
              <a:latin typeface="Lato"/>
              <a:ea typeface="Lato"/>
              <a:cs typeface="Lato"/>
              <a:sym typeface="Lato"/>
            </a:endParaRPr>
          </a:p>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Simply, Class methods are </a:t>
            </a:r>
            <a:r>
              <a:rPr b="1" lang="en-US" sz="2000">
                <a:solidFill>
                  <a:srgbClr val="F20253"/>
                </a:solidFill>
                <a:latin typeface="Lato"/>
                <a:ea typeface="Lato"/>
                <a:cs typeface="Lato"/>
                <a:sym typeface="Lato"/>
              </a:rPr>
              <a:t>methods that are not bound to an object, but to a class</a:t>
            </a:r>
            <a:r>
              <a:rPr lang="en-US" sz="2000">
                <a:latin typeface="Lato"/>
                <a:ea typeface="Lato"/>
                <a:cs typeface="Lato"/>
                <a:sym typeface="Lato"/>
              </a:rPr>
              <a:t>.</a:t>
            </a:r>
            <a:endParaRPr sz="2000">
              <a:latin typeface="Lato"/>
              <a:ea typeface="Lato"/>
              <a:cs typeface="Lato"/>
              <a:sym typeface="Lato"/>
            </a:endParaRPr>
          </a:p>
        </p:txBody>
      </p:sp>
      <p:sp>
        <p:nvSpPr>
          <p:cNvPr id="1960" name="Shape 1960"/>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961" name="Shape 1961"/>
          <p:cNvGrpSpPr/>
          <p:nvPr/>
        </p:nvGrpSpPr>
        <p:grpSpPr>
          <a:xfrm>
            <a:off x="858043" y="241509"/>
            <a:ext cx="10470300" cy="730079"/>
            <a:chOff x="1692324" y="483017"/>
            <a:chExt cx="20940600" cy="1460159"/>
          </a:xfrm>
        </p:grpSpPr>
        <p:sp>
          <p:nvSpPr>
            <p:cNvPr id="1962" name="Shape 1962"/>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Class Method</a:t>
              </a:r>
              <a:endParaRPr b="1" i="0" sz="4400" u="none" cap="none" strike="noStrike">
                <a:solidFill>
                  <a:srgbClr val="17959F"/>
                </a:solidFill>
                <a:latin typeface="Lato"/>
                <a:ea typeface="Lato"/>
                <a:cs typeface="Lato"/>
                <a:sym typeface="Lato"/>
              </a:endParaRPr>
            </a:p>
          </p:txBody>
        </p:sp>
        <p:sp>
          <p:nvSpPr>
            <p:cNvPr id="1963" name="Shape 1963"/>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7" name="Shape 1967"/>
        <p:cNvGrpSpPr/>
        <p:nvPr/>
      </p:nvGrpSpPr>
      <p:grpSpPr>
        <a:xfrm>
          <a:off x="0" y="0"/>
          <a:ext cx="0" cy="0"/>
          <a:chOff x="0" y="0"/>
          <a:chExt cx="0" cy="0"/>
        </a:xfrm>
      </p:grpSpPr>
      <p:sp>
        <p:nvSpPr>
          <p:cNvPr id="1968" name="Shape 1968"/>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969" name="Shape 1969"/>
          <p:cNvGrpSpPr/>
          <p:nvPr/>
        </p:nvGrpSpPr>
        <p:grpSpPr>
          <a:xfrm>
            <a:off x="858043" y="241509"/>
            <a:ext cx="10470300" cy="730079"/>
            <a:chOff x="1692324" y="483017"/>
            <a:chExt cx="20940600" cy="1460159"/>
          </a:xfrm>
        </p:grpSpPr>
        <p:sp>
          <p:nvSpPr>
            <p:cNvPr id="1970" name="Shape 1970"/>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Class Method - Example</a:t>
              </a:r>
              <a:endParaRPr b="1" i="0" sz="4400" u="none" cap="none" strike="noStrike">
                <a:solidFill>
                  <a:srgbClr val="17959F"/>
                </a:solidFill>
                <a:latin typeface="Lato"/>
                <a:ea typeface="Lato"/>
                <a:cs typeface="Lato"/>
                <a:sym typeface="Lato"/>
              </a:endParaRPr>
            </a:p>
          </p:txBody>
        </p:sp>
        <p:sp>
          <p:nvSpPr>
            <p:cNvPr id="1971" name="Shape 1971"/>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972" name="Shape 1972"/>
          <p:cNvPicPr preferRelativeResize="0"/>
          <p:nvPr/>
        </p:nvPicPr>
        <p:blipFill rotWithShape="1">
          <a:blip r:embed="rId3">
            <a:alphaModFix/>
          </a:blip>
          <a:srcRect b="40019" l="0" r="0" t="0"/>
          <a:stretch/>
        </p:blipFill>
        <p:spPr>
          <a:xfrm>
            <a:off x="7495850" y="1493050"/>
            <a:ext cx="4404825" cy="2797050"/>
          </a:xfrm>
          <a:prstGeom prst="rect">
            <a:avLst/>
          </a:prstGeom>
          <a:noFill/>
          <a:ln>
            <a:noFill/>
          </a:ln>
        </p:spPr>
      </p:pic>
      <p:pic>
        <p:nvPicPr>
          <p:cNvPr id="1973" name="Shape 1973"/>
          <p:cNvPicPr preferRelativeResize="0"/>
          <p:nvPr/>
        </p:nvPicPr>
        <p:blipFill rotWithShape="1">
          <a:blip r:embed="rId3">
            <a:alphaModFix/>
          </a:blip>
          <a:srcRect b="0" l="0" r="0" t="91865"/>
          <a:stretch/>
        </p:blipFill>
        <p:spPr>
          <a:xfrm>
            <a:off x="7845320" y="5513308"/>
            <a:ext cx="4055355" cy="349241"/>
          </a:xfrm>
          <a:prstGeom prst="rect">
            <a:avLst/>
          </a:prstGeom>
          <a:noFill/>
          <a:ln>
            <a:noFill/>
          </a:ln>
        </p:spPr>
      </p:pic>
      <p:pic>
        <p:nvPicPr>
          <p:cNvPr id="1974" name="Shape 1974"/>
          <p:cNvPicPr preferRelativeResize="0"/>
          <p:nvPr/>
        </p:nvPicPr>
        <p:blipFill rotWithShape="1">
          <a:blip r:embed="rId3">
            <a:alphaModFix/>
          </a:blip>
          <a:srcRect b="9938" l="0" r="0" t="81926"/>
          <a:stretch/>
        </p:blipFill>
        <p:spPr>
          <a:xfrm>
            <a:off x="7845320" y="5081681"/>
            <a:ext cx="4055355" cy="349241"/>
          </a:xfrm>
          <a:prstGeom prst="rect">
            <a:avLst/>
          </a:prstGeom>
          <a:noFill/>
          <a:ln>
            <a:noFill/>
          </a:ln>
        </p:spPr>
      </p:pic>
      <p:sp>
        <p:nvSpPr>
          <p:cNvPr id="1975" name="Shape 1975"/>
          <p:cNvSpPr txBox="1"/>
          <p:nvPr/>
        </p:nvSpPr>
        <p:spPr>
          <a:xfrm>
            <a:off x="230650" y="2283450"/>
            <a:ext cx="6596700" cy="1477200"/>
          </a:xfrm>
          <a:prstGeom prst="rect">
            <a:avLst/>
          </a:prstGeom>
          <a:noFill/>
          <a:ln>
            <a:noFill/>
          </a:ln>
        </p:spPr>
        <p:txBody>
          <a:bodyPr anchorCtr="0" anchor="t" bIns="45700" lIns="91400" spcFirstLastPara="1" rIns="91400" wrap="square" tIns="45700">
            <a:noAutofit/>
          </a:bodyPr>
          <a:lstStyle/>
          <a:p>
            <a:pPr indent="-355600" lvl="0" marL="457200" rtl="0" algn="just">
              <a:lnSpc>
                <a:spcPct val="150000"/>
              </a:lnSpc>
              <a:spcBef>
                <a:spcPts val="0"/>
              </a:spcBef>
              <a:spcAft>
                <a:spcPts val="0"/>
              </a:spcAft>
              <a:buSzPts val="2000"/>
              <a:buChar char="●"/>
            </a:pPr>
            <a:r>
              <a:rPr lang="en-US" sz="2000">
                <a:latin typeface="Lato"/>
                <a:ea typeface="Lato"/>
                <a:cs typeface="Lato"/>
                <a:sym typeface="Lato"/>
              </a:rPr>
              <a:t>You can access the class attributes inside the method using </a:t>
            </a:r>
            <a:r>
              <a:rPr b="1" lang="en-US" sz="2000">
                <a:solidFill>
                  <a:srgbClr val="F20253"/>
                </a:solidFill>
                <a:latin typeface="Courier New"/>
                <a:ea typeface="Courier New"/>
                <a:cs typeface="Courier New"/>
                <a:sym typeface="Courier New"/>
              </a:rPr>
              <a:t>cls.attribute_name</a:t>
            </a:r>
            <a:r>
              <a:rPr lang="en-US" sz="2000">
                <a:latin typeface="Lato"/>
                <a:ea typeface="Lato"/>
                <a:cs typeface="Lato"/>
                <a:sym typeface="Lato"/>
              </a:rPr>
              <a:t>. </a:t>
            </a:r>
            <a:endParaRPr sz="2000">
              <a:latin typeface="Lato"/>
              <a:ea typeface="Lato"/>
              <a:cs typeface="Lato"/>
              <a:sym typeface="Lato"/>
            </a:endParaRPr>
          </a:p>
          <a:p>
            <a:pPr indent="-355600" lvl="0" marL="457200" rtl="0" algn="just">
              <a:lnSpc>
                <a:spcPct val="150000"/>
              </a:lnSpc>
              <a:spcBef>
                <a:spcPts val="0"/>
              </a:spcBef>
              <a:spcAft>
                <a:spcPts val="0"/>
              </a:spcAft>
              <a:buSzPts val="2000"/>
              <a:buChar char="●"/>
            </a:pPr>
            <a:r>
              <a:rPr lang="en-US" sz="2000">
                <a:latin typeface="Lato"/>
                <a:ea typeface="Lato"/>
                <a:cs typeface="Lato"/>
                <a:sym typeface="Lato"/>
              </a:rPr>
              <a:t>For example, in the code, </a:t>
            </a:r>
            <a:r>
              <a:rPr b="1" lang="en-US" sz="2000">
                <a:solidFill>
                  <a:srgbClr val="F20253"/>
                </a:solidFill>
                <a:latin typeface="Courier New"/>
                <a:ea typeface="Courier New"/>
                <a:cs typeface="Courier New"/>
                <a:sym typeface="Courier New"/>
              </a:rPr>
              <a:t>cls.variable_1</a:t>
            </a:r>
            <a:r>
              <a:rPr lang="en-US" sz="2000">
                <a:latin typeface="Lato"/>
                <a:ea typeface="Lato"/>
                <a:cs typeface="Lato"/>
                <a:sym typeface="Lato"/>
              </a:rPr>
              <a:t>. </a:t>
            </a:r>
            <a:endParaRPr sz="2000">
              <a:latin typeface="Lato"/>
              <a:ea typeface="Lato"/>
              <a:cs typeface="Lato"/>
              <a:sym typeface="Lato"/>
            </a:endParaRPr>
          </a:p>
          <a:p>
            <a:pPr indent="-355600" lvl="0" marL="457200" rtl="0" algn="just">
              <a:lnSpc>
                <a:spcPct val="150000"/>
              </a:lnSpc>
              <a:spcBef>
                <a:spcPts val="0"/>
              </a:spcBef>
              <a:spcAft>
                <a:spcPts val="0"/>
              </a:spcAft>
              <a:buSzPts val="2000"/>
              <a:buChar char="●"/>
            </a:pPr>
            <a:r>
              <a:rPr lang="en-US" sz="2000">
                <a:latin typeface="Lato"/>
                <a:ea typeface="Lato"/>
                <a:cs typeface="Lato"/>
                <a:sym typeface="Lato"/>
              </a:rPr>
              <a:t>When you type the command </a:t>
            </a:r>
            <a:r>
              <a:rPr b="1" lang="en-US" sz="2000">
                <a:solidFill>
                  <a:srgbClr val="F20253"/>
                </a:solidFill>
                <a:latin typeface="Courier New"/>
                <a:ea typeface="Courier New"/>
                <a:cs typeface="Courier New"/>
                <a:sym typeface="Courier New"/>
              </a:rPr>
              <a:t>MyFunctions.func3()</a:t>
            </a:r>
            <a:r>
              <a:rPr lang="en-US" sz="2000">
                <a:latin typeface="Lato"/>
                <a:ea typeface="Lato"/>
                <a:cs typeface="Lato"/>
                <a:sym typeface="Lato"/>
              </a:rPr>
              <a:t>, it will return </a:t>
            </a:r>
            <a:r>
              <a:rPr b="1" lang="en-US" sz="2000">
                <a:solidFill>
                  <a:srgbClr val="F20253"/>
                </a:solidFill>
                <a:latin typeface="Courier New"/>
                <a:ea typeface="Courier New"/>
                <a:cs typeface="Courier New"/>
                <a:sym typeface="Courier New"/>
              </a:rPr>
              <a:t>variable_1</a:t>
            </a:r>
            <a:r>
              <a:rPr lang="en-US" sz="2000">
                <a:latin typeface="Lato"/>
                <a:ea typeface="Lato"/>
                <a:cs typeface="Lato"/>
                <a:sym typeface="Lato"/>
              </a:rPr>
              <a:t> value.</a:t>
            </a:r>
            <a:endParaRPr sz="2000">
              <a:latin typeface="Lato"/>
              <a:ea typeface="Lato"/>
              <a:cs typeface="Lato"/>
              <a:sym typeface="Lato"/>
            </a:endParaRPr>
          </a:p>
          <a:p>
            <a:pPr indent="0" lvl="0" marL="0" marR="0" rtl="0" algn="l">
              <a:lnSpc>
                <a:spcPct val="150000"/>
              </a:lnSpc>
              <a:spcBef>
                <a:spcPts val="0"/>
              </a:spcBef>
              <a:spcAft>
                <a:spcPts val="0"/>
              </a:spcAft>
              <a:buNone/>
            </a:pPr>
            <a:r>
              <a:t/>
            </a:r>
            <a:endParaRPr sz="2000">
              <a:latin typeface="Lato"/>
              <a:ea typeface="Lato"/>
              <a:cs typeface="Lato"/>
              <a:sym typeface="Lato"/>
            </a:endParaRPr>
          </a:p>
        </p:txBody>
      </p:sp>
      <p:sp>
        <p:nvSpPr>
          <p:cNvPr id="1976" name="Shape 1976"/>
          <p:cNvSpPr txBox="1"/>
          <p:nvPr/>
        </p:nvSpPr>
        <p:spPr>
          <a:xfrm>
            <a:off x="6827350" y="5068050"/>
            <a:ext cx="2967600" cy="376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a:t>Output: </a:t>
            </a:r>
            <a:endParaRPr b="1"/>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1" name="Shape 1981"/>
        <p:cNvGrpSpPr/>
        <p:nvPr/>
      </p:nvGrpSpPr>
      <p:grpSpPr>
        <a:xfrm>
          <a:off x="0" y="0"/>
          <a:ext cx="0" cy="0"/>
          <a:chOff x="0" y="0"/>
          <a:chExt cx="0" cy="0"/>
        </a:xfrm>
      </p:grpSpPr>
      <p:sp>
        <p:nvSpPr>
          <p:cNvPr id="1982" name="Shape 1982"/>
          <p:cNvSpPr txBox="1"/>
          <p:nvPr/>
        </p:nvSpPr>
        <p:spPr>
          <a:xfrm>
            <a:off x="2358151" y="3059700"/>
            <a:ext cx="7475700" cy="73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45469"/>
              </a:buClr>
              <a:buSzPts val="4200"/>
              <a:buFont typeface="Lato Black"/>
              <a:buNone/>
            </a:pPr>
            <a:r>
              <a:rPr b="1" lang="en-US" sz="4200">
                <a:solidFill>
                  <a:srgbClr val="445469"/>
                </a:solidFill>
                <a:latin typeface="Lato Black"/>
                <a:ea typeface="Lato Black"/>
                <a:cs typeface="Lato Black"/>
                <a:sym typeface="Lato Black"/>
              </a:rPr>
              <a:t>Regular Expressions</a:t>
            </a:r>
            <a:endParaRPr/>
          </a:p>
        </p:txBody>
      </p:sp>
      <p:cxnSp>
        <p:nvCxnSpPr>
          <p:cNvPr id="1983" name="Shape 1983"/>
          <p:cNvCxnSpPr/>
          <p:nvPr/>
        </p:nvCxnSpPr>
        <p:spPr>
          <a:xfrm>
            <a:off x="5805926" y="4129382"/>
            <a:ext cx="596400" cy="0"/>
          </a:xfrm>
          <a:prstGeom prst="straightConnector1">
            <a:avLst/>
          </a:prstGeom>
          <a:noFill/>
          <a:ln cap="flat" cmpd="sng" w="57150">
            <a:solidFill>
              <a:schemeClr val="accent1"/>
            </a:solidFill>
            <a:prstDash val="solid"/>
            <a:miter lim="800000"/>
            <a:headEnd len="sm" w="sm" type="none"/>
            <a:tailEnd len="sm" w="sm" type="none"/>
          </a:ln>
        </p:spPr>
      </p:cxnSp>
      <p:grpSp>
        <p:nvGrpSpPr>
          <p:cNvPr id="1984" name="Shape 1984"/>
          <p:cNvGrpSpPr/>
          <p:nvPr/>
        </p:nvGrpSpPr>
        <p:grpSpPr>
          <a:xfrm>
            <a:off x="5521358" y="1570219"/>
            <a:ext cx="1187400" cy="1187400"/>
            <a:chOff x="5521358" y="1570219"/>
            <a:chExt cx="1187400" cy="1187400"/>
          </a:xfrm>
        </p:grpSpPr>
        <p:sp>
          <p:nvSpPr>
            <p:cNvPr id="1985" name="Shape 1985"/>
            <p:cNvSpPr/>
            <p:nvPr/>
          </p:nvSpPr>
          <p:spPr>
            <a:xfrm>
              <a:off x="5521358" y="1570219"/>
              <a:ext cx="1187400" cy="1187400"/>
            </a:xfrm>
            <a:prstGeom prst="diamond">
              <a:avLst/>
            </a:prstGeom>
            <a:noFill/>
            <a:ln cap="flat" cmpd="sng" w="381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Lato Light"/>
                <a:buNone/>
              </a:pPr>
              <a:r>
                <a:t/>
              </a:r>
              <a:endParaRPr b="0" i="0" sz="900" u="none" cap="none" strike="noStrike">
                <a:solidFill>
                  <a:schemeClr val="lt1"/>
                </a:solidFill>
                <a:latin typeface="Lato Light"/>
                <a:ea typeface="Lato Light"/>
                <a:cs typeface="Lato Light"/>
                <a:sym typeface="Lato Light"/>
              </a:endParaRPr>
            </a:p>
          </p:txBody>
        </p:sp>
        <p:sp>
          <p:nvSpPr>
            <p:cNvPr id="1986" name="Shape 1986"/>
            <p:cNvSpPr/>
            <p:nvPr/>
          </p:nvSpPr>
          <p:spPr>
            <a:xfrm>
              <a:off x="5850128" y="1903525"/>
              <a:ext cx="520500" cy="520800"/>
            </a:xfrm>
            <a:custGeom>
              <a:pathLst>
                <a:path extrusionOk="0" h="120000" w="120000">
                  <a:moveTo>
                    <a:pt x="65457" y="57272"/>
                  </a:moveTo>
                  <a:cubicBezTo>
                    <a:pt x="66965" y="57272"/>
                    <a:pt x="68183" y="56055"/>
                    <a:pt x="68183" y="54544"/>
                  </a:cubicBezTo>
                  <a:cubicBezTo>
                    <a:pt x="68183" y="53038"/>
                    <a:pt x="66965" y="51816"/>
                    <a:pt x="65457" y="51816"/>
                  </a:cubicBezTo>
                  <a:cubicBezTo>
                    <a:pt x="63949" y="51816"/>
                    <a:pt x="62725" y="53038"/>
                    <a:pt x="62725" y="54544"/>
                  </a:cubicBezTo>
                  <a:cubicBezTo>
                    <a:pt x="62725" y="56055"/>
                    <a:pt x="63949" y="57272"/>
                    <a:pt x="65457" y="57272"/>
                  </a:cubicBezTo>
                  <a:moveTo>
                    <a:pt x="90019" y="27272"/>
                  </a:moveTo>
                  <a:cubicBezTo>
                    <a:pt x="91528" y="27272"/>
                    <a:pt x="92745" y="28494"/>
                    <a:pt x="92745" y="30000"/>
                  </a:cubicBezTo>
                  <a:cubicBezTo>
                    <a:pt x="92745" y="31511"/>
                    <a:pt x="91528" y="32727"/>
                    <a:pt x="90019" y="32727"/>
                  </a:cubicBezTo>
                  <a:cubicBezTo>
                    <a:pt x="88511" y="32727"/>
                    <a:pt x="87288" y="31511"/>
                    <a:pt x="87288" y="30000"/>
                  </a:cubicBezTo>
                  <a:cubicBezTo>
                    <a:pt x="87288" y="28494"/>
                    <a:pt x="88511" y="27272"/>
                    <a:pt x="90019" y="27272"/>
                  </a:cubicBezTo>
                  <a:moveTo>
                    <a:pt x="90019" y="38183"/>
                  </a:moveTo>
                  <a:cubicBezTo>
                    <a:pt x="94538" y="38183"/>
                    <a:pt x="98203" y="34516"/>
                    <a:pt x="98203" y="30000"/>
                  </a:cubicBezTo>
                  <a:cubicBezTo>
                    <a:pt x="98203" y="25483"/>
                    <a:pt x="94538" y="21822"/>
                    <a:pt x="90019" y="21822"/>
                  </a:cubicBezTo>
                  <a:cubicBezTo>
                    <a:pt x="85495" y="21822"/>
                    <a:pt x="81830" y="25483"/>
                    <a:pt x="81830" y="30000"/>
                  </a:cubicBezTo>
                  <a:cubicBezTo>
                    <a:pt x="81830" y="34516"/>
                    <a:pt x="85495" y="38183"/>
                    <a:pt x="90019" y="38183"/>
                  </a:cubicBezTo>
                  <a:moveTo>
                    <a:pt x="73646" y="65455"/>
                  </a:moveTo>
                  <a:cubicBezTo>
                    <a:pt x="75155" y="65455"/>
                    <a:pt x="76372" y="64233"/>
                    <a:pt x="76372" y="62727"/>
                  </a:cubicBezTo>
                  <a:cubicBezTo>
                    <a:pt x="76372" y="61222"/>
                    <a:pt x="75155" y="60000"/>
                    <a:pt x="73646" y="60000"/>
                  </a:cubicBezTo>
                  <a:cubicBezTo>
                    <a:pt x="72133" y="60000"/>
                    <a:pt x="70915" y="61222"/>
                    <a:pt x="70915" y="62727"/>
                  </a:cubicBezTo>
                  <a:cubicBezTo>
                    <a:pt x="70915" y="64233"/>
                    <a:pt x="72133" y="65455"/>
                    <a:pt x="73646" y="65455"/>
                  </a:cubicBezTo>
                  <a:moveTo>
                    <a:pt x="57268" y="43638"/>
                  </a:moveTo>
                  <a:cubicBezTo>
                    <a:pt x="55760" y="43638"/>
                    <a:pt x="54542" y="44855"/>
                    <a:pt x="54542" y="46366"/>
                  </a:cubicBezTo>
                  <a:cubicBezTo>
                    <a:pt x="54542" y="47872"/>
                    <a:pt x="55760" y="49088"/>
                    <a:pt x="57268" y="49088"/>
                  </a:cubicBezTo>
                  <a:cubicBezTo>
                    <a:pt x="58776" y="49088"/>
                    <a:pt x="59999" y="47872"/>
                    <a:pt x="59999" y="46366"/>
                  </a:cubicBezTo>
                  <a:cubicBezTo>
                    <a:pt x="59999" y="44855"/>
                    <a:pt x="58776" y="43638"/>
                    <a:pt x="57268" y="43638"/>
                  </a:cubicBezTo>
                  <a:moveTo>
                    <a:pt x="9777" y="110233"/>
                  </a:moveTo>
                  <a:lnTo>
                    <a:pt x="19639" y="85511"/>
                  </a:lnTo>
                  <a:cubicBezTo>
                    <a:pt x="20965" y="87966"/>
                    <a:pt x="22610" y="90294"/>
                    <a:pt x="24539" y="92455"/>
                  </a:cubicBezTo>
                  <a:cubicBezTo>
                    <a:pt x="27453" y="95722"/>
                    <a:pt x="30833" y="98394"/>
                    <a:pt x="34493" y="100377"/>
                  </a:cubicBezTo>
                  <a:cubicBezTo>
                    <a:pt x="34493" y="100377"/>
                    <a:pt x="9777" y="110233"/>
                    <a:pt x="9777" y="110233"/>
                  </a:cubicBezTo>
                  <a:close/>
                  <a:moveTo>
                    <a:pt x="21153" y="67000"/>
                  </a:moveTo>
                  <a:lnTo>
                    <a:pt x="0" y="120000"/>
                  </a:lnTo>
                  <a:lnTo>
                    <a:pt x="53034" y="98861"/>
                  </a:lnTo>
                  <a:cubicBezTo>
                    <a:pt x="52089" y="98972"/>
                    <a:pt x="51144" y="99022"/>
                    <a:pt x="50205" y="99022"/>
                  </a:cubicBezTo>
                  <a:cubicBezTo>
                    <a:pt x="33980" y="99022"/>
                    <a:pt x="19286" y="83344"/>
                    <a:pt x="21153" y="67000"/>
                  </a:cubicBezTo>
                  <a:moveTo>
                    <a:pt x="91710" y="59205"/>
                  </a:moveTo>
                  <a:cubicBezTo>
                    <a:pt x="90628" y="60283"/>
                    <a:pt x="88932" y="62061"/>
                    <a:pt x="86958" y="64122"/>
                  </a:cubicBezTo>
                  <a:cubicBezTo>
                    <a:pt x="83441" y="67800"/>
                    <a:pt x="78034" y="73450"/>
                    <a:pt x="74819" y="76405"/>
                  </a:cubicBezTo>
                  <a:lnTo>
                    <a:pt x="43621" y="45227"/>
                  </a:lnTo>
                  <a:cubicBezTo>
                    <a:pt x="46580" y="42016"/>
                    <a:pt x="52237" y="36611"/>
                    <a:pt x="55913" y="33100"/>
                  </a:cubicBezTo>
                  <a:cubicBezTo>
                    <a:pt x="57979" y="31127"/>
                    <a:pt x="59755" y="29433"/>
                    <a:pt x="60836" y="28350"/>
                  </a:cubicBezTo>
                  <a:cubicBezTo>
                    <a:pt x="75598" y="13594"/>
                    <a:pt x="103979" y="5516"/>
                    <a:pt x="114593" y="5455"/>
                  </a:cubicBezTo>
                  <a:cubicBezTo>
                    <a:pt x="114570" y="14288"/>
                    <a:pt x="107127" y="43800"/>
                    <a:pt x="91710" y="59205"/>
                  </a:cubicBezTo>
                  <a:moveTo>
                    <a:pt x="71006" y="80905"/>
                  </a:moveTo>
                  <a:cubicBezTo>
                    <a:pt x="69014" y="88183"/>
                    <a:pt x="66385" y="94844"/>
                    <a:pt x="63477" y="100194"/>
                  </a:cubicBezTo>
                  <a:cubicBezTo>
                    <a:pt x="62276" y="96966"/>
                    <a:pt x="60563" y="93322"/>
                    <a:pt x="58127" y="89500"/>
                  </a:cubicBezTo>
                  <a:cubicBezTo>
                    <a:pt x="57108" y="87905"/>
                    <a:pt x="55361" y="86977"/>
                    <a:pt x="53523" y="86977"/>
                  </a:cubicBezTo>
                  <a:cubicBezTo>
                    <a:pt x="53091" y="86977"/>
                    <a:pt x="52652" y="87027"/>
                    <a:pt x="52220" y="87133"/>
                  </a:cubicBezTo>
                  <a:cubicBezTo>
                    <a:pt x="51161" y="87394"/>
                    <a:pt x="50074" y="87527"/>
                    <a:pt x="48999" y="87527"/>
                  </a:cubicBezTo>
                  <a:cubicBezTo>
                    <a:pt x="44987" y="87527"/>
                    <a:pt x="41071" y="85733"/>
                    <a:pt x="37679" y="82344"/>
                  </a:cubicBezTo>
                  <a:cubicBezTo>
                    <a:pt x="33354" y="78022"/>
                    <a:pt x="31647" y="72855"/>
                    <a:pt x="32888" y="67811"/>
                  </a:cubicBezTo>
                  <a:cubicBezTo>
                    <a:pt x="33445" y="65538"/>
                    <a:pt x="32489" y="63166"/>
                    <a:pt x="30520" y="61911"/>
                  </a:cubicBezTo>
                  <a:cubicBezTo>
                    <a:pt x="26690" y="59477"/>
                    <a:pt x="23048" y="57766"/>
                    <a:pt x="19815" y="56572"/>
                  </a:cubicBezTo>
                  <a:cubicBezTo>
                    <a:pt x="25171" y="53655"/>
                    <a:pt x="31835" y="51033"/>
                    <a:pt x="39119" y="49038"/>
                  </a:cubicBezTo>
                  <a:cubicBezTo>
                    <a:pt x="39267" y="49000"/>
                    <a:pt x="39387" y="48905"/>
                    <a:pt x="39529" y="48850"/>
                  </a:cubicBezTo>
                  <a:lnTo>
                    <a:pt x="71194" y="80500"/>
                  </a:lnTo>
                  <a:cubicBezTo>
                    <a:pt x="71142" y="80638"/>
                    <a:pt x="71046" y="80755"/>
                    <a:pt x="71006" y="80905"/>
                  </a:cubicBezTo>
                  <a:moveTo>
                    <a:pt x="119066" y="927"/>
                  </a:moveTo>
                  <a:cubicBezTo>
                    <a:pt x="118446" y="305"/>
                    <a:pt x="116921" y="0"/>
                    <a:pt x="114713" y="0"/>
                  </a:cubicBezTo>
                  <a:cubicBezTo>
                    <a:pt x="103183" y="0"/>
                    <a:pt x="73083" y="8394"/>
                    <a:pt x="56978" y="24494"/>
                  </a:cubicBezTo>
                  <a:cubicBezTo>
                    <a:pt x="53182" y="28288"/>
                    <a:pt x="40599" y="39861"/>
                    <a:pt x="37679" y="43777"/>
                  </a:cubicBezTo>
                  <a:cubicBezTo>
                    <a:pt x="28232" y="46366"/>
                    <a:pt x="14477" y="51538"/>
                    <a:pt x="6806" y="59205"/>
                  </a:cubicBezTo>
                  <a:cubicBezTo>
                    <a:pt x="6806" y="59205"/>
                    <a:pt x="16168" y="59238"/>
                    <a:pt x="27589" y="66511"/>
                  </a:cubicBezTo>
                  <a:cubicBezTo>
                    <a:pt x="25928" y="73277"/>
                    <a:pt x="28033" y="80416"/>
                    <a:pt x="33821" y="86200"/>
                  </a:cubicBezTo>
                  <a:cubicBezTo>
                    <a:pt x="38328" y="90705"/>
                    <a:pt x="43661" y="92983"/>
                    <a:pt x="48999" y="92983"/>
                  </a:cubicBezTo>
                  <a:cubicBezTo>
                    <a:pt x="50513" y="92983"/>
                    <a:pt x="52026" y="92800"/>
                    <a:pt x="53523" y="92427"/>
                  </a:cubicBezTo>
                  <a:cubicBezTo>
                    <a:pt x="60796" y="103844"/>
                    <a:pt x="60836" y="113200"/>
                    <a:pt x="60836" y="113200"/>
                  </a:cubicBezTo>
                  <a:cubicBezTo>
                    <a:pt x="68508" y="105533"/>
                    <a:pt x="73686" y="91783"/>
                    <a:pt x="76270" y="82344"/>
                  </a:cubicBezTo>
                  <a:cubicBezTo>
                    <a:pt x="80191" y="79427"/>
                    <a:pt x="91772" y="66855"/>
                    <a:pt x="95568" y="63061"/>
                  </a:cubicBezTo>
                  <a:cubicBezTo>
                    <a:pt x="114752" y="43888"/>
                    <a:pt x="122925" y="4783"/>
                    <a:pt x="119066" y="927"/>
                  </a:cubicBezTo>
                </a:path>
              </a:pathLst>
            </a:custGeom>
            <a:solidFill>
              <a:schemeClr val="accent1"/>
            </a:solidFill>
            <a:ln>
              <a:noFill/>
            </a:ln>
          </p:spPr>
          <p:txBody>
            <a:bodyPr anchorCtr="0" anchor="ctr" bIns="19025" lIns="19025" spcFirstLastPara="1" rIns="19025" wrap="square" tIns="19025">
              <a:noAutofit/>
            </a:bodyPr>
            <a:lstStyle/>
            <a:p>
              <a:pPr indent="0" lvl="0" marL="0" marR="0" rtl="0" algn="l">
                <a:spcBef>
                  <a:spcPts val="0"/>
                </a:spcBef>
                <a:spcAft>
                  <a:spcPts val="0"/>
                </a:spcAft>
                <a:buClr>
                  <a:schemeClr val="dk1"/>
                </a:buClr>
                <a:buSzPts val="1499"/>
                <a:buFont typeface="Lato Light"/>
                <a:buNone/>
              </a:pPr>
              <a:r>
                <a:t/>
              </a:r>
              <a:endParaRPr b="0" i="0" sz="1499" u="none" cap="none" strike="noStrike">
                <a:solidFill>
                  <a:schemeClr val="dk1"/>
                </a:solidFill>
                <a:latin typeface="Lato Light"/>
                <a:ea typeface="Lato Light"/>
                <a:cs typeface="Lato Light"/>
                <a:sym typeface="Lato Light"/>
              </a:endParaRPr>
            </a:p>
          </p:txBody>
        </p:sp>
      </p:gr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0" name="Shape 1990"/>
        <p:cNvGrpSpPr/>
        <p:nvPr/>
      </p:nvGrpSpPr>
      <p:grpSpPr>
        <a:xfrm>
          <a:off x="0" y="0"/>
          <a:ext cx="0" cy="0"/>
          <a:chOff x="0" y="0"/>
          <a:chExt cx="0" cy="0"/>
        </a:xfrm>
      </p:grpSpPr>
      <p:sp>
        <p:nvSpPr>
          <p:cNvPr id="1991" name="Shape 1991"/>
          <p:cNvSpPr txBox="1"/>
          <p:nvPr/>
        </p:nvSpPr>
        <p:spPr>
          <a:xfrm>
            <a:off x="301100" y="1818300"/>
            <a:ext cx="7963800" cy="3221400"/>
          </a:xfrm>
          <a:prstGeom prst="rect">
            <a:avLst/>
          </a:prstGeom>
          <a:noFill/>
          <a:ln>
            <a:noFill/>
          </a:ln>
        </p:spPr>
        <p:txBody>
          <a:bodyPr anchorCtr="0" anchor="t" bIns="45700" lIns="91400" spcFirstLastPara="1" rIns="91400" wrap="square" tIns="45700">
            <a:noAutofit/>
          </a:bodyPr>
          <a:lstStyle/>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Simply put, regular expression is a</a:t>
            </a:r>
            <a:r>
              <a:rPr b="1" lang="en-US" sz="2000">
                <a:solidFill>
                  <a:srgbClr val="F20253"/>
                </a:solidFill>
                <a:latin typeface="Lato"/>
                <a:ea typeface="Lato"/>
                <a:cs typeface="Lato"/>
                <a:sym typeface="Lato"/>
              </a:rPr>
              <a:t> sequence of character(s) </a:t>
            </a:r>
            <a:r>
              <a:rPr lang="en-US" sz="2000">
                <a:latin typeface="Lato"/>
                <a:ea typeface="Lato"/>
                <a:cs typeface="Lato"/>
                <a:sym typeface="Lato"/>
              </a:rPr>
              <a:t>mainly used to find and replace patterns in a string or file.</a:t>
            </a:r>
            <a:endParaRPr sz="2000">
              <a:latin typeface="Lato"/>
              <a:ea typeface="Lato"/>
              <a:cs typeface="Lato"/>
              <a:sym typeface="Lato"/>
            </a:endParaRPr>
          </a:p>
          <a:p>
            <a:pPr indent="0" lvl="0" marL="0" marR="0" rtl="0" algn="just">
              <a:lnSpc>
                <a:spcPct val="150000"/>
              </a:lnSpc>
              <a:spcBef>
                <a:spcPts val="0"/>
              </a:spcBef>
              <a:spcAft>
                <a:spcPts val="0"/>
              </a:spcAft>
              <a:buNone/>
            </a:pPr>
            <a:r>
              <a:t/>
            </a:r>
            <a:endParaRPr sz="2000">
              <a:latin typeface="Lato"/>
              <a:ea typeface="Lato"/>
              <a:cs typeface="Lato"/>
              <a:sym typeface="Lato"/>
            </a:endParaRPr>
          </a:p>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Sometimes shortened to regexp, regex, or re are a </a:t>
            </a:r>
            <a:r>
              <a:rPr b="1" lang="en-US" sz="2000">
                <a:solidFill>
                  <a:srgbClr val="F20253"/>
                </a:solidFill>
                <a:latin typeface="Lato"/>
                <a:ea typeface="Lato"/>
                <a:cs typeface="Lato"/>
                <a:sym typeface="Lato"/>
              </a:rPr>
              <a:t>tool for matching patterns in text</a:t>
            </a:r>
            <a:r>
              <a:rPr lang="en-US" sz="2000">
                <a:latin typeface="Lato"/>
                <a:ea typeface="Lato"/>
                <a:cs typeface="Lato"/>
                <a:sym typeface="Lato"/>
              </a:rPr>
              <a:t>. </a:t>
            </a:r>
            <a:endParaRPr sz="2000">
              <a:latin typeface="Lato"/>
              <a:ea typeface="Lato"/>
              <a:cs typeface="Lato"/>
              <a:sym typeface="Lato"/>
            </a:endParaRPr>
          </a:p>
          <a:p>
            <a:pPr indent="0" lvl="0" marL="0" marR="0" rtl="0" algn="just">
              <a:lnSpc>
                <a:spcPct val="150000"/>
              </a:lnSpc>
              <a:spcBef>
                <a:spcPts val="0"/>
              </a:spcBef>
              <a:spcAft>
                <a:spcPts val="0"/>
              </a:spcAft>
              <a:buNone/>
            </a:pPr>
            <a:r>
              <a:t/>
            </a:r>
            <a:endParaRPr sz="2000">
              <a:latin typeface="Lato"/>
              <a:ea typeface="Lato"/>
              <a:cs typeface="Lato"/>
              <a:sym typeface="Lato"/>
            </a:endParaRPr>
          </a:p>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In Python, we have the re module. </a:t>
            </a:r>
            <a:endParaRPr sz="2000">
              <a:latin typeface="Lato"/>
              <a:ea typeface="Lato"/>
              <a:cs typeface="Lato"/>
              <a:sym typeface="Lato"/>
            </a:endParaRPr>
          </a:p>
        </p:txBody>
      </p:sp>
      <p:sp>
        <p:nvSpPr>
          <p:cNvPr id="1992" name="Shape 199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993" name="Shape 1993"/>
          <p:cNvGrpSpPr/>
          <p:nvPr/>
        </p:nvGrpSpPr>
        <p:grpSpPr>
          <a:xfrm>
            <a:off x="858043" y="241509"/>
            <a:ext cx="10470300" cy="730079"/>
            <a:chOff x="1692324" y="483017"/>
            <a:chExt cx="20940600" cy="1460159"/>
          </a:xfrm>
        </p:grpSpPr>
        <p:sp>
          <p:nvSpPr>
            <p:cNvPr id="1994" name="Shape 199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Regular Expressions</a:t>
              </a:r>
              <a:endParaRPr b="1" sz="4400">
                <a:solidFill>
                  <a:srgbClr val="17959F"/>
                </a:solidFill>
                <a:latin typeface="Lato"/>
                <a:ea typeface="Lato"/>
                <a:cs typeface="Lato"/>
                <a:sym typeface="Lato"/>
              </a:endParaRPr>
            </a:p>
          </p:txBody>
        </p:sp>
        <p:sp>
          <p:nvSpPr>
            <p:cNvPr id="1995" name="Shape 199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996" name="Shape 1996"/>
          <p:cNvPicPr preferRelativeResize="0"/>
          <p:nvPr/>
        </p:nvPicPr>
        <p:blipFill>
          <a:blip r:embed="rId3">
            <a:alphaModFix/>
          </a:blip>
          <a:stretch>
            <a:fillRect/>
          </a:stretch>
        </p:blipFill>
        <p:spPr>
          <a:xfrm>
            <a:off x="8417300" y="4700076"/>
            <a:ext cx="3622300" cy="181115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0" name="Shape 2000"/>
        <p:cNvGrpSpPr/>
        <p:nvPr/>
      </p:nvGrpSpPr>
      <p:grpSpPr>
        <a:xfrm>
          <a:off x="0" y="0"/>
          <a:ext cx="0" cy="0"/>
          <a:chOff x="0" y="0"/>
          <a:chExt cx="0" cy="0"/>
        </a:xfrm>
      </p:grpSpPr>
      <p:sp>
        <p:nvSpPr>
          <p:cNvPr id="2001" name="Shape 2001"/>
          <p:cNvSpPr txBox="1"/>
          <p:nvPr/>
        </p:nvSpPr>
        <p:spPr>
          <a:xfrm>
            <a:off x="301100" y="1818300"/>
            <a:ext cx="7963800" cy="3221400"/>
          </a:xfrm>
          <a:prstGeom prst="rect">
            <a:avLst/>
          </a:prstGeom>
          <a:noFill/>
          <a:ln>
            <a:noFill/>
          </a:ln>
        </p:spPr>
        <p:txBody>
          <a:bodyPr anchorCtr="0" anchor="t" bIns="45700" lIns="91400" spcFirstLastPara="1" rIns="91400" wrap="square" tIns="45700">
            <a:noAutofit/>
          </a:bodyPr>
          <a:lstStyle/>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Regular expressions use two types of characters:</a:t>
            </a:r>
            <a:endParaRPr sz="2000">
              <a:latin typeface="Lato"/>
              <a:ea typeface="Lato"/>
              <a:cs typeface="Lato"/>
              <a:sym typeface="Lato"/>
            </a:endParaRPr>
          </a:p>
          <a:p>
            <a:pPr indent="0" lvl="0" marL="457200" marR="0" rtl="0" algn="just">
              <a:lnSpc>
                <a:spcPct val="150000"/>
              </a:lnSpc>
              <a:spcBef>
                <a:spcPts val="0"/>
              </a:spcBef>
              <a:spcAft>
                <a:spcPts val="0"/>
              </a:spcAft>
              <a:buNone/>
            </a:pPr>
            <a:r>
              <a:rPr lang="en-US" sz="2000">
                <a:latin typeface="Lato"/>
                <a:ea typeface="Lato"/>
                <a:cs typeface="Lato"/>
                <a:sym typeface="Lato"/>
              </a:rPr>
              <a:t>Meta characters: </a:t>
            </a:r>
            <a:endParaRPr sz="2000">
              <a:latin typeface="Lato"/>
              <a:ea typeface="Lato"/>
              <a:cs typeface="Lato"/>
              <a:sym typeface="Lato"/>
            </a:endParaRPr>
          </a:p>
          <a:p>
            <a:pPr indent="-355600" lvl="2" marL="1371600" marR="0" rtl="0" algn="just">
              <a:lnSpc>
                <a:spcPct val="150000"/>
              </a:lnSpc>
              <a:spcBef>
                <a:spcPts val="0"/>
              </a:spcBef>
              <a:spcAft>
                <a:spcPts val="0"/>
              </a:spcAft>
              <a:buSzPts val="2000"/>
              <a:buFont typeface="Lato"/>
              <a:buChar char="■"/>
            </a:pPr>
            <a:r>
              <a:rPr lang="en-US" sz="2000">
                <a:latin typeface="Lato"/>
                <a:ea typeface="Lato"/>
                <a:cs typeface="Lato"/>
                <a:sym typeface="Lato"/>
              </a:rPr>
              <a:t>As the name suggests, these characters have a special meaning, similar to * in wild card.</a:t>
            </a:r>
            <a:endParaRPr sz="2000">
              <a:latin typeface="Lato"/>
              <a:ea typeface="Lato"/>
              <a:cs typeface="Lato"/>
              <a:sym typeface="Lato"/>
            </a:endParaRPr>
          </a:p>
          <a:p>
            <a:pPr indent="0" lvl="0" marL="457200" marR="0" rtl="0" algn="just">
              <a:lnSpc>
                <a:spcPct val="150000"/>
              </a:lnSpc>
              <a:spcBef>
                <a:spcPts val="0"/>
              </a:spcBef>
              <a:spcAft>
                <a:spcPts val="0"/>
              </a:spcAft>
              <a:buNone/>
            </a:pPr>
            <a:r>
              <a:rPr lang="en-US" sz="2000">
                <a:latin typeface="Lato"/>
                <a:ea typeface="Lato"/>
                <a:cs typeface="Lato"/>
                <a:sym typeface="Lato"/>
              </a:rPr>
              <a:t>Literals (like a,b,1,2…)</a:t>
            </a:r>
            <a:endParaRPr sz="2000">
              <a:latin typeface="Lato"/>
              <a:ea typeface="Lato"/>
              <a:cs typeface="Lato"/>
              <a:sym typeface="Lato"/>
            </a:endParaRPr>
          </a:p>
        </p:txBody>
      </p:sp>
      <p:sp>
        <p:nvSpPr>
          <p:cNvPr id="2002" name="Shape 200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003" name="Shape 2003"/>
          <p:cNvGrpSpPr/>
          <p:nvPr/>
        </p:nvGrpSpPr>
        <p:grpSpPr>
          <a:xfrm>
            <a:off x="858043" y="241509"/>
            <a:ext cx="10470300" cy="730079"/>
            <a:chOff x="1692324" y="483017"/>
            <a:chExt cx="20940600" cy="1460159"/>
          </a:xfrm>
        </p:grpSpPr>
        <p:sp>
          <p:nvSpPr>
            <p:cNvPr id="2004" name="Shape 200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Regular Expressions</a:t>
              </a:r>
              <a:endParaRPr b="1" sz="4400">
                <a:solidFill>
                  <a:srgbClr val="17959F"/>
                </a:solidFill>
                <a:latin typeface="Lato"/>
                <a:ea typeface="Lato"/>
                <a:cs typeface="Lato"/>
                <a:sym typeface="Lato"/>
              </a:endParaRPr>
            </a:p>
          </p:txBody>
        </p:sp>
        <p:sp>
          <p:nvSpPr>
            <p:cNvPr id="2005" name="Shape 200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006" name="Shape 2006"/>
          <p:cNvPicPr preferRelativeResize="0"/>
          <p:nvPr/>
        </p:nvPicPr>
        <p:blipFill>
          <a:blip r:embed="rId3">
            <a:alphaModFix/>
          </a:blip>
          <a:stretch>
            <a:fillRect/>
          </a:stretch>
        </p:blipFill>
        <p:spPr>
          <a:xfrm>
            <a:off x="8417300" y="4700076"/>
            <a:ext cx="3622300" cy="181115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0" name="Shape 2010"/>
        <p:cNvGrpSpPr/>
        <p:nvPr/>
      </p:nvGrpSpPr>
      <p:grpSpPr>
        <a:xfrm>
          <a:off x="0" y="0"/>
          <a:ext cx="0" cy="0"/>
          <a:chOff x="0" y="0"/>
          <a:chExt cx="0" cy="0"/>
        </a:xfrm>
      </p:grpSpPr>
      <p:sp>
        <p:nvSpPr>
          <p:cNvPr id="2011" name="Shape 2011"/>
          <p:cNvSpPr txBox="1"/>
          <p:nvPr/>
        </p:nvSpPr>
        <p:spPr>
          <a:xfrm>
            <a:off x="301100" y="1818300"/>
            <a:ext cx="7963800" cy="3221400"/>
          </a:xfrm>
          <a:prstGeom prst="rect">
            <a:avLst/>
          </a:prstGeom>
          <a:noFill/>
          <a:ln>
            <a:noFill/>
          </a:ln>
        </p:spPr>
        <p:txBody>
          <a:bodyPr anchorCtr="0" anchor="t" bIns="45700" lIns="91400" spcFirstLastPara="1" rIns="91400" wrap="square" tIns="45700">
            <a:noAutofit/>
          </a:bodyPr>
          <a:lstStyle/>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In Python, we have module “re” that helps with regular expressions. </a:t>
            </a:r>
            <a:endParaRPr sz="2000">
              <a:latin typeface="Lato"/>
              <a:ea typeface="Lato"/>
              <a:cs typeface="Lato"/>
              <a:sym typeface="Lato"/>
            </a:endParaRPr>
          </a:p>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So you need to import library re before you can use regular expressions in Python.</a:t>
            </a:r>
            <a:endParaRPr sz="2000">
              <a:latin typeface="Lato"/>
              <a:ea typeface="Lato"/>
              <a:cs typeface="Lato"/>
              <a:sym typeface="Lato"/>
            </a:endParaRPr>
          </a:p>
          <a:p>
            <a:pPr indent="0" lvl="0" marL="0" marR="0" rtl="0" algn="just">
              <a:lnSpc>
                <a:spcPct val="150000"/>
              </a:lnSpc>
              <a:spcBef>
                <a:spcPts val="0"/>
              </a:spcBef>
              <a:spcAft>
                <a:spcPts val="0"/>
              </a:spcAft>
              <a:buNone/>
            </a:pPr>
            <a:r>
              <a:rPr lang="en-US" sz="2000">
                <a:latin typeface="Lato"/>
                <a:ea typeface="Lato"/>
                <a:cs typeface="Lato"/>
                <a:sym typeface="Lato"/>
              </a:rPr>
              <a:t>		</a:t>
            </a:r>
            <a:r>
              <a:rPr b="1" lang="en-US" sz="2200">
                <a:solidFill>
                  <a:srgbClr val="F20253"/>
                </a:solidFill>
                <a:latin typeface="Courier New"/>
                <a:ea typeface="Courier New"/>
                <a:cs typeface="Courier New"/>
                <a:sym typeface="Courier New"/>
              </a:rPr>
              <a:t>import re</a:t>
            </a:r>
            <a:endParaRPr b="1" sz="2200">
              <a:solidFill>
                <a:srgbClr val="F20253"/>
              </a:solidFill>
              <a:latin typeface="Courier New"/>
              <a:ea typeface="Courier New"/>
              <a:cs typeface="Courier New"/>
              <a:sym typeface="Courier New"/>
            </a:endParaRPr>
          </a:p>
        </p:txBody>
      </p:sp>
      <p:sp>
        <p:nvSpPr>
          <p:cNvPr id="2012" name="Shape 201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013" name="Shape 2013"/>
          <p:cNvGrpSpPr/>
          <p:nvPr/>
        </p:nvGrpSpPr>
        <p:grpSpPr>
          <a:xfrm>
            <a:off x="858043" y="241509"/>
            <a:ext cx="10470300" cy="730079"/>
            <a:chOff x="1692324" y="483017"/>
            <a:chExt cx="20940600" cy="1460159"/>
          </a:xfrm>
        </p:grpSpPr>
        <p:sp>
          <p:nvSpPr>
            <p:cNvPr id="2014" name="Shape 201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Regular Expressions in Python</a:t>
              </a:r>
              <a:endParaRPr b="1" sz="4400">
                <a:solidFill>
                  <a:srgbClr val="17959F"/>
                </a:solidFill>
                <a:latin typeface="Lato"/>
                <a:ea typeface="Lato"/>
                <a:cs typeface="Lato"/>
                <a:sym typeface="Lato"/>
              </a:endParaRPr>
            </a:p>
          </p:txBody>
        </p:sp>
        <p:sp>
          <p:nvSpPr>
            <p:cNvPr id="2015" name="Shape 201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016" name="Shape 2016"/>
          <p:cNvPicPr preferRelativeResize="0"/>
          <p:nvPr/>
        </p:nvPicPr>
        <p:blipFill>
          <a:blip r:embed="rId3">
            <a:alphaModFix/>
          </a:blip>
          <a:stretch>
            <a:fillRect/>
          </a:stretch>
        </p:blipFill>
        <p:spPr>
          <a:xfrm>
            <a:off x="8417300" y="4700076"/>
            <a:ext cx="3622300" cy="181115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1" name="Shape 2021"/>
        <p:cNvGrpSpPr/>
        <p:nvPr/>
      </p:nvGrpSpPr>
      <p:grpSpPr>
        <a:xfrm>
          <a:off x="0" y="0"/>
          <a:ext cx="0" cy="0"/>
          <a:chOff x="0" y="0"/>
          <a:chExt cx="0" cy="0"/>
        </a:xfrm>
      </p:grpSpPr>
      <p:sp>
        <p:nvSpPr>
          <p:cNvPr id="2022" name="Shape 2022"/>
          <p:cNvSpPr txBox="1"/>
          <p:nvPr/>
        </p:nvSpPr>
        <p:spPr>
          <a:xfrm>
            <a:off x="497025" y="2527450"/>
            <a:ext cx="5898600" cy="27201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lang="en-US" sz="2000">
                <a:latin typeface="Lato"/>
                <a:ea typeface="Lato"/>
                <a:cs typeface="Lato"/>
                <a:sym typeface="Lato"/>
              </a:rPr>
              <a:t>The most common uses of regular expressions are:</a:t>
            </a:r>
            <a:endParaRPr sz="2000">
              <a:latin typeface="Lato"/>
              <a:ea typeface="Lato"/>
              <a:cs typeface="Lato"/>
              <a:sym typeface="Lato"/>
            </a:endParaRPr>
          </a:p>
          <a:p>
            <a:pPr indent="-355600" lvl="0" marL="914400" marR="0" rtl="0">
              <a:lnSpc>
                <a:spcPct val="150000"/>
              </a:lnSpc>
              <a:spcBef>
                <a:spcPts val="0"/>
              </a:spcBef>
              <a:spcAft>
                <a:spcPts val="0"/>
              </a:spcAft>
              <a:buSzPts val="2000"/>
              <a:buFont typeface="Lato"/>
              <a:buChar char="●"/>
            </a:pPr>
            <a:r>
              <a:rPr lang="en-US" sz="2000">
                <a:latin typeface="Lato"/>
                <a:ea typeface="Lato"/>
                <a:cs typeface="Lato"/>
                <a:sym typeface="Lato"/>
              </a:rPr>
              <a:t>Search a string (search and match)</a:t>
            </a:r>
            <a:endParaRPr sz="2000">
              <a:latin typeface="Lato"/>
              <a:ea typeface="Lato"/>
              <a:cs typeface="Lato"/>
              <a:sym typeface="Lato"/>
            </a:endParaRPr>
          </a:p>
          <a:p>
            <a:pPr indent="-355600" lvl="0" marL="914400" marR="0" rtl="0">
              <a:lnSpc>
                <a:spcPct val="150000"/>
              </a:lnSpc>
              <a:spcBef>
                <a:spcPts val="0"/>
              </a:spcBef>
              <a:spcAft>
                <a:spcPts val="0"/>
              </a:spcAft>
              <a:buSzPts val="2000"/>
              <a:buFont typeface="Lato"/>
              <a:buChar char="●"/>
            </a:pPr>
            <a:r>
              <a:rPr lang="en-US" sz="2000">
                <a:latin typeface="Lato"/>
                <a:ea typeface="Lato"/>
                <a:cs typeface="Lato"/>
                <a:sym typeface="Lato"/>
              </a:rPr>
              <a:t>Finding a string (findall)</a:t>
            </a:r>
            <a:endParaRPr sz="2000">
              <a:latin typeface="Lato"/>
              <a:ea typeface="Lato"/>
              <a:cs typeface="Lato"/>
              <a:sym typeface="Lato"/>
            </a:endParaRPr>
          </a:p>
          <a:p>
            <a:pPr indent="-355600" lvl="0" marL="914400" marR="0" rtl="0">
              <a:lnSpc>
                <a:spcPct val="150000"/>
              </a:lnSpc>
              <a:spcBef>
                <a:spcPts val="0"/>
              </a:spcBef>
              <a:spcAft>
                <a:spcPts val="0"/>
              </a:spcAft>
              <a:buSzPts val="2000"/>
              <a:buFont typeface="Lato"/>
              <a:buChar char="●"/>
            </a:pPr>
            <a:r>
              <a:rPr lang="en-US" sz="2000">
                <a:latin typeface="Lato"/>
                <a:ea typeface="Lato"/>
                <a:cs typeface="Lato"/>
                <a:sym typeface="Lato"/>
              </a:rPr>
              <a:t>Break string into a sub strings (split)</a:t>
            </a:r>
            <a:endParaRPr sz="2000">
              <a:latin typeface="Lato"/>
              <a:ea typeface="Lato"/>
              <a:cs typeface="Lato"/>
              <a:sym typeface="Lato"/>
            </a:endParaRPr>
          </a:p>
          <a:p>
            <a:pPr indent="-355600" lvl="0" marL="914400" marR="0" rtl="0">
              <a:lnSpc>
                <a:spcPct val="150000"/>
              </a:lnSpc>
              <a:spcBef>
                <a:spcPts val="0"/>
              </a:spcBef>
              <a:spcAft>
                <a:spcPts val="0"/>
              </a:spcAft>
              <a:buSzPts val="2000"/>
              <a:buFont typeface="Lato"/>
              <a:buChar char="●"/>
            </a:pPr>
            <a:r>
              <a:rPr lang="en-US" sz="2000">
                <a:latin typeface="Lato"/>
                <a:ea typeface="Lato"/>
                <a:cs typeface="Lato"/>
                <a:sym typeface="Lato"/>
              </a:rPr>
              <a:t>Replace part of a string (sub)</a:t>
            </a:r>
            <a:endParaRPr sz="2000">
              <a:latin typeface="Lato"/>
              <a:ea typeface="Lato"/>
              <a:cs typeface="Lato"/>
              <a:sym typeface="Lato"/>
            </a:endParaRPr>
          </a:p>
          <a:p>
            <a:pPr indent="0" lvl="0" marL="0" marR="0" rtl="0">
              <a:lnSpc>
                <a:spcPct val="150000"/>
              </a:lnSpc>
              <a:spcBef>
                <a:spcPts val="0"/>
              </a:spcBef>
              <a:spcAft>
                <a:spcPts val="0"/>
              </a:spcAft>
              <a:buNone/>
            </a:pPr>
            <a:br>
              <a:rPr lang="en-US" sz="2000">
                <a:latin typeface="Lato"/>
                <a:ea typeface="Lato"/>
                <a:cs typeface="Lato"/>
                <a:sym typeface="Lato"/>
              </a:rPr>
            </a:br>
            <a:r>
              <a:rPr lang="en-US" sz="2000">
                <a:latin typeface="Lato"/>
                <a:ea typeface="Lato"/>
                <a:cs typeface="Lato"/>
                <a:sym typeface="Lato"/>
              </a:rPr>
              <a:t>The re module provides a plethora of methods to achieve these uses. </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p:txBody>
      </p:sp>
      <p:sp>
        <p:nvSpPr>
          <p:cNvPr id="2023" name="Shape 2023"/>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024" name="Shape 2024"/>
          <p:cNvGrpSpPr/>
          <p:nvPr/>
        </p:nvGrpSpPr>
        <p:grpSpPr>
          <a:xfrm>
            <a:off x="858043" y="241509"/>
            <a:ext cx="10470300" cy="730079"/>
            <a:chOff x="1692324" y="483017"/>
            <a:chExt cx="20940600" cy="1460159"/>
          </a:xfrm>
        </p:grpSpPr>
        <p:sp>
          <p:nvSpPr>
            <p:cNvPr id="2025" name="Shape 2025"/>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Regular Expressions in Python</a:t>
              </a:r>
              <a:endParaRPr b="1" sz="4400">
                <a:solidFill>
                  <a:srgbClr val="17959F"/>
                </a:solidFill>
                <a:latin typeface="Lato"/>
                <a:ea typeface="Lato"/>
                <a:cs typeface="Lato"/>
                <a:sym typeface="Lato"/>
              </a:endParaRPr>
            </a:p>
          </p:txBody>
        </p:sp>
        <p:sp>
          <p:nvSpPr>
            <p:cNvPr id="2026" name="Shape 2026"/>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027" name="Shape 2027"/>
          <p:cNvPicPr preferRelativeResize="0"/>
          <p:nvPr/>
        </p:nvPicPr>
        <p:blipFill>
          <a:blip r:embed="rId3">
            <a:alphaModFix/>
          </a:blip>
          <a:stretch>
            <a:fillRect/>
          </a:stretch>
        </p:blipFill>
        <p:spPr>
          <a:xfrm>
            <a:off x="8417300" y="4700076"/>
            <a:ext cx="3622300" cy="181115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2" name="Shape 2032"/>
        <p:cNvGrpSpPr/>
        <p:nvPr/>
      </p:nvGrpSpPr>
      <p:grpSpPr>
        <a:xfrm>
          <a:off x="0" y="0"/>
          <a:ext cx="0" cy="0"/>
          <a:chOff x="0" y="0"/>
          <a:chExt cx="0" cy="0"/>
        </a:xfrm>
      </p:grpSpPr>
      <p:sp>
        <p:nvSpPr>
          <p:cNvPr id="2033" name="Shape 2033"/>
          <p:cNvSpPr txBox="1"/>
          <p:nvPr/>
        </p:nvSpPr>
        <p:spPr>
          <a:xfrm>
            <a:off x="404550" y="1849325"/>
            <a:ext cx="9936300" cy="37449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lang="en-US" sz="2000">
                <a:latin typeface="Lato"/>
                <a:ea typeface="Lato"/>
                <a:cs typeface="Lato"/>
                <a:sym typeface="Lato"/>
              </a:rPr>
              <a:t>The ‘re’ package provides multiple methods to perform queries on an input string. Here are the most commonly used methods:</a:t>
            </a:r>
            <a:endParaRPr sz="2000">
              <a:latin typeface="Lato"/>
              <a:ea typeface="Lato"/>
              <a:cs typeface="Lato"/>
              <a:sym typeface="Lato"/>
            </a:endParaRPr>
          </a:p>
          <a:p>
            <a:pPr indent="-355600" lvl="0" marL="914400" marR="0" rtl="0">
              <a:lnSpc>
                <a:spcPct val="150000"/>
              </a:lnSpc>
              <a:spcBef>
                <a:spcPts val="0"/>
              </a:spcBef>
              <a:spcAft>
                <a:spcPts val="0"/>
              </a:spcAft>
              <a:buSzPts val="2000"/>
              <a:buFont typeface="Lato"/>
              <a:buChar char="●"/>
            </a:pPr>
            <a:r>
              <a:rPr lang="en-US" sz="2000">
                <a:latin typeface="Lato"/>
                <a:ea typeface="Lato"/>
                <a:cs typeface="Lato"/>
                <a:sym typeface="Lato"/>
              </a:rPr>
              <a:t>re.match()</a:t>
            </a:r>
            <a:endParaRPr sz="2000">
              <a:latin typeface="Lato"/>
              <a:ea typeface="Lato"/>
              <a:cs typeface="Lato"/>
              <a:sym typeface="Lato"/>
            </a:endParaRPr>
          </a:p>
          <a:p>
            <a:pPr indent="-355600" lvl="0" marL="914400" marR="0" rtl="0">
              <a:lnSpc>
                <a:spcPct val="150000"/>
              </a:lnSpc>
              <a:spcBef>
                <a:spcPts val="0"/>
              </a:spcBef>
              <a:spcAft>
                <a:spcPts val="0"/>
              </a:spcAft>
              <a:buSzPts val="2000"/>
              <a:buFont typeface="Lato"/>
              <a:buChar char="●"/>
            </a:pPr>
            <a:r>
              <a:rPr lang="en-US" sz="2000">
                <a:latin typeface="Lato"/>
                <a:ea typeface="Lato"/>
                <a:cs typeface="Lato"/>
                <a:sym typeface="Lato"/>
              </a:rPr>
              <a:t>re.search()</a:t>
            </a:r>
            <a:endParaRPr sz="2000">
              <a:latin typeface="Lato"/>
              <a:ea typeface="Lato"/>
              <a:cs typeface="Lato"/>
              <a:sym typeface="Lato"/>
            </a:endParaRPr>
          </a:p>
          <a:p>
            <a:pPr indent="-355600" lvl="0" marL="914400" marR="0" rtl="0">
              <a:lnSpc>
                <a:spcPct val="150000"/>
              </a:lnSpc>
              <a:spcBef>
                <a:spcPts val="0"/>
              </a:spcBef>
              <a:spcAft>
                <a:spcPts val="0"/>
              </a:spcAft>
              <a:buSzPts val="2000"/>
              <a:buFont typeface="Lato"/>
              <a:buChar char="●"/>
            </a:pPr>
            <a:r>
              <a:rPr lang="en-US" sz="2000">
                <a:latin typeface="Lato"/>
                <a:ea typeface="Lato"/>
                <a:cs typeface="Lato"/>
                <a:sym typeface="Lato"/>
              </a:rPr>
              <a:t>re.findall()</a:t>
            </a:r>
            <a:endParaRPr sz="2000">
              <a:latin typeface="Lato"/>
              <a:ea typeface="Lato"/>
              <a:cs typeface="Lato"/>
              <a:sym typeface="Lato"/>
            </a:endParaRPr>
          </a:p>
          <a:p>
            <a:pPr indent="-355600" lvl="0" marL="914400" marR="0" rtl="0">
              <a:lnSpc>
                <a:spcPct val="150000"/>
              </a:lnSpc>
              <a:spcBef>
                <a:spcPts val="0"/>
              </a:spcBef>
              <a:spcAft>
                <a:spcPts val="0"/>
              </a:spcAft>
              <a:buSzPts val="2000"/>
              <a:buFont typeface="Lato"/>
              <a:buChar char="●"/>
            </a:pPr>
            <a:r>
              <a:rPr lang="en-US" sz="2000">
                <a:latin typeface="Lato"/>
                <a:ea typeface="Lato"/>
                <a:cs typeface="Lato"/>
                <a:sym typeface="Lato"/>
              </a:rPr>
              <a:t>re.split()</a:t>
            </a:r>
            <a:endParaRPr sz="2000">
              <a:latin typeface="Lato"/>
              <a:ea typeface="Lato"/>
              <a:cs typeface="Lato"/>
              <a:sym typeface="Lato"/>
            </a:endParaRPr>
          </a:p>
          <a:p>
            <a:pPr indent="-355600" lvl="0" marL="914400" marR="0" rtl="0">
              <a:lnSpc>
                <a:spcPct val="150000"/>
              </a:lnSpc>
              <a:spcBef>
                <a:spcPts val="0"/>
              </a:spcBef>
              <a:spcAft>
                <a:spcPts val="0"/>
              </a:spcAft>
              <a:buSzPts val="2000"/>
              <a:buFont typeface="Lato"/>
              <a:buChar char="●"/>
            </a:pPr>
            <a:r>
              <a:rPr lang="en-US" sz="2000">
                <a:latin typeface="Lato"/>
                <a:ea typeface="Lato"/>
                <a:cs typeface="Lato"/>
                <a:sym typeface="Lato"/>
              </a:rPr>
              <a:t>re.sub()</a:t>
            </a:r>
            <a:endParaRPr sz="2000">
              <a:latin typeface="Lato"/>
              <a:ea typeface="Lato"/>
              <a:cs typeface="Lato"/>
              <a:sym typeface="Lato"/>
            </a:endParaRPr>
          </a:p>
          <a:p>
            <a:pPr indent="-355600" lvl="0" marL="914400" marR="0" rtl="0">
              <a:lnSpc>
                <a:spcPct val="150000"/>
              </a:lnSpc>
              <a:spcBef>
                <a:spcPts val="0"/>
              </a:spcBef>
              <a:spcAft>
                <a:spcPts val="0"/>
              </a:spcAft>
              <a:buSzPts val="2000"/>
              <a:buFont typeface="Lato"/>
              <a:buChar char="●"/>
            </a:pPr>
            <a:r>
              <a:rPr lang="en-US" sz="2000">
                <a:latin typeface="Lato"/>
                <a:ea typeface="Lato"/>
                <a:cs typeface="Lato"/>
                <a:sym typeface="Lato"/>
              </a:rPr>
              <a:t>re.compile()</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p:txBody>
      </p:sp>
      <p:sp>
        <p:nvSpPr>
          <p:cNvPr id="2034" name="Shape 2034"/>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035" name="Shape 2035"/>
          <p:cNvGrpSpPr/>
          <p:nvPr/>
        </p:nvGrpSpPr>
        <p:grpSpPr>
          <a:xfrm>
            <a:off x="858043" y="241509"/>
            <a:ext cx="10470300" cy="730079"/>
            <a:chOff x="1692324" y="483017"/>
            <a:chExt cx="20940600" cy="1460159"/>
          </a:xfrm>
        </p:grpSpPr>
        <p:sp>
          <p:nvSpPr>
            <p:cNvPr id="2036" name="Shape 2036"/>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Methods of Regular Expressions</a:t>
              </a:r>
              <a:endParaRPr b="1" i="0" sz="4400" u="none" cap="none" strike="noStrike">
                <a:solidFill>
                  <a:srgbClr val="17959F"/>
                </a:solidFill>
                <a:latin typeface="Lato"/>
                <a:ea typeface="Lato"/>
                <a:cs typeface="Lato"/>
                <a:sym typeface="Lato"/>
              </a:endParaRPr>
            </a:p>
          </p:txBody>
        </p:sp>
        <p:sp>
          <p:nvSpPr>
            <p:cNvPr id="2037" name="Shape 2037"/>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038" name="Shape 2038"/>
          <p:cNvPicPr preferRelativeResize="0"/>
          <p:nvPr/>
        </p:nvPicPr>
        <p:blipFill>
          <a:blip r:embed="rId3">
            <a:alphaModFix/>
          </a:blip>
          <a:stretch>
            <a:fillRect/>
          </a:stretch>
        </p:blipFill>
        <p:spPr>
          <a:xfrm>
            <a:off x="8417300" y="4700076"/>
            <a:ext cx="3622300" cy="1811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Shape 464"/>
          <p:cNvSpPr txBox="1"/>
          <p:nvPr/>
        </p:nvSpPr>
        <p:spPr>
          <a:xfrm>
            <a:off x="377600" y="3205500"/>
            <a:ext cx="11431200" cy="2481300"/>
          </a:xfrm>
          <a:prstGeom prst="rect">
            <a:avLst/>
          </a:prstGeom>
          <a:noFill/>
          <a:ln>
            <a:noFill/>
          </a:ln>
        </p:spPr>
        <p:txBody>
          <a:bodyPr anchorCtr="0" anchor="t" bIns="45700" lIns="91400" spcFirstLastPara="1" rIns="91400" wrap="square" tIns="45700">
            <a:noAutofit/>
          </a:bodyPr>
          <a:lstStyle/>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Strings are </a:t>
            </a:r>
            <a:r>
              <a:rPr b="1" lang="en-US" sz="2000">
                <a:solidFill>
                  <a:srgbClr val="F20253"/>
                </a:solidFill>
                <a:latin typeface="Lato"/>
                <a:ea typeface="Lato"/>
                <a:cs typeface="Lato"/>
                <a:sym typeface="Lato"/>
              </a:rPr>
              <a:t>collections of alphabets, words or other characters.</a:t>
            </a:r>
            <a:r>
              <a:rPr lang="en-US" sz="2000">
                <a:latin typeface="Lato"/>
                <a:ea typeface="Lato"/>
                <a:cs typeface="Lato"/>
                <a:sym typeface="Lato"/>
              </a:rPr>
              <a:t> </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In Python, you can </a:t>
            </a:r>
            <a:r>
              <a:rPr b="1" lang="en-US" sz="2000">
                <a:solidFill>
                  <a:srgbClr val="008080"/>
                </a:solidFill>
                <a:latin typeface="Lato"/>
                <a:ea typeface="Lato"/>
                <a:cs typeface="Lato"/>
                <a:sym typeface="Lato"/>
              </a:rPr>
              <a:t>create strings by enclosing a sequence of characters within a pair of single or double quotes</a:t>
            </a:r>
            <a:r>
              <a:rPr lang="en-US" sz="2000">
                <a:latin typeface="Lato"/>
                <a:ea typeface="Lato"/>
                <a:cs typeface="Lato"/>
                <a:sym typeface="Lato"/>
              </a:rPr>
              <a:t>. </a:t>
            </a:r>
            <a:endParaRPr sz="2000">
              <a:latin typeface="Lato"/>
              <a:ea typeface="Lato"/>
              <a:cs typeface="Lato"/>
              <a:sym typeface="Lato"/>
            </a:endParaRPr>
          </a:p>
          <a:p>
            <a:pPr indent="-355600" lvl="1" marL="914400" marR="0" rtl="0">
              <a:lnSpc>
                <a:spcPct val="150000"/>
              </a:lnSpc>
              <a:spcBef>
                <a:spcPts val="0"/>
              </a:spcBef>
              <a:spcAft>
                <a:spcPts val="0"/>
              </a:spcAft>
              <a:buSzPts val="2000"/>
              <a:buFont typeface="Lato"/>
              <a:buChar char="○"/>
            </a:pPr>
            <a:r>
              <a:rPr lang="en-US" sz="2000">
                <a:latin typeface="Lato"/>
                <a:ea typeface="Lato"/>
                <a:cs typeface="Lato"/>
                <a:sym typeface="Lato"/>
              </a:rPr>
              <a:t>For example: 'cake', "cookie", etc.</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Similar to integers, strings can also be assigned by </a:t>
            </a:r>
            <a:r>
              <a:rPr b="1" lang="en-US" sz="2000">
                <a:solidFill>
                  <a:srgbClr val="008080"/>
                </a:solidFill>
                <a:latin typeface="Lato"/>
                <a:ea typeface="Lato"/>
                <a:cs typeface="Lato"/>
                <a:sym typeface="Lato"/>
              </a:rPr>
              <a:t>typing the variable name followed by an “=” sign and the value</a:t>
            </a:r>
            <a:r>
              <a:rPr lang="en-US" sz="2000">
                <a:latin typeface="Lato"/>
                <a:ea typeface="Lato"/>
                <a:cs typeface="Lato"/>
                <a:sym typeface="Lato"/>
              </a:rPr>
              <a:t>.  For example: </a:t>
            </a:r>
            <a:endParaRPr sz="2000">
              <a:latin typeface="Lato"/>
              <a:ea typeface="Lato"/>
              <a:cs typeface="Lato"/>
              <a:sym typeface="Lato"/>
            </a:endParaRPr>
          </a:p>
          <a:p>
            <a:pPr indent="-355600" lvl="1" marL="914400" marR="0" rtl="0">
              <a:lnSpc>
                <a:spcPct val="150000"/>
              </a:lnSpc>
              <a:spcBef>
                <a:spcPts val="0"/>
              </a:spcBef>
              <a:spcAft>
                <a:spcPts val="0"/>
              </a:spcAft>
              <a:buClr>
                <a:srgbClr val="F20253"/>
              </a:buClr>
              <a:buSzPts val="2000"/>
              <a:buFont typeface="Courier New"/>
              <a:buChar char="○"/>
            </a:pPr>
            <a:r>
              <a:rPr b="1" lang="en-US" sz="2000">
                <a:solidFill>
                  <a:srgbClr val="F20253"/>
                </a:solidFill>
                <a:latin typeface="Courier New"/>
                <a:ea typeface="Courier New"/>
                <a:cs typeface="Courier New"/>
                <a:sym typeface="Courier New"/>
              </a:rPr>
              <a:t>str= “Hello World”</a:t>
            </a:r>
            <a:endParaRPr b="1" sz="2000">
              <a:solidFill>
                <a:srgbClr val="F20253"/>
              </a:solidFill>
              <a:latin typeface="Courier New"/>
              <a:ea typeface="Courier New"/>
              <a:cs typeface="Courier New"/>
              <a:sym typeface="Courier New"/>
            </a:endParaRPr>
          </a:p>
        </p:txBody>
      </p:sp>
      <p:sp>
        <p:nvSpPr>
          <p:cNvPr id="465" name="Shape 465"/>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466" name="Shape 466"/>
          <p:cNvGrpSpPr/>
          <p:nvPr/>
        </p:nvGrpSpPr>
        <p:grpSpPr>
          <a:xfrm>
            <a:off x="858043" y="241509"/>
            <a:ext cx="10470300" cy="730079"/>
            <a:chOff x="1692324" y="483017"/>
            <a:chExt cx="20940600" cy="1460159"/>
          </a:xfrm>
        </p:grpSpPr>
        <p:sp>
          <p:nvSpPr>
            <p:cNvPr id="467" name="Shape 467"/>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Strings</a:t>
              </a:r>
              <a:endParaRPr b="1" i="0" sz="4400" u="none" cap="none" strike="noStrike">
                <a:solidFill>
                  <a:srgbClr val="17959F"/>
                </a:solidFill>
                <a:latin typeface="Lato"/>
                <a:ea typeface="Lato"/>
                <a:cs typeface="Lato"/>
                <a:sym typeface="Lato"/>
              </a:endParaRPr>
            </a:p>
          </p:txBody>
        </p:sp>
        <p:sp>
          <p:nvSpPr>
            <p:cNvPr id="468" name="Shape 468"/>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469" name="Shape 469"/>
          <p:cNvPicPr preferRelativeResize="0"/>
          <p:nvPr/>
        </p:nvPicPr>
        <p:blipFill rotWithShape="1">
          <a:blip r:embed="rId3">
            <a:alphaModFix/>
          </a:blip>
          <a:srcRect b="30471" l="21123" r="0" t="35595"/>
          <a:stretch/>
        </p:blipFill>
        <p:spPr>
          <a:xfrm>
            <a:off x="3016775" y="1925250"/>
            <a:ext cx="5965250" cy="55040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3" name="Shape 2043"/>
        <p:cNvGrpSpPr/>
        <p:nvPr/>
      </p:nvGrpSpPr>
      <p:grpSpPr>
        <a:xfrm>
          <a:off x="0" y="0"/>
          <a:ext cx="0" cy="0"/>
          <a:chOff x="0" y="0"/>
          <a:chExt cx="0" cy="0"/>
        </a:xfrm>
      </p:grpSpPr>
      <p:sp>
        <p:nvSpPr>
          <p:cNvPr id="2044" name="Shape 2044"/>
          <p:cNvSpPr txBox="1"/>
          <p:nvPr/>
        </p:nvSpPr>
        <p:spPr>
          <a:xfrm>
            <a:off x="481600" y="3020600"/>
            <a:ext cx="11431200" cy="3097500"/>
          </a:xfrm>
          <a:prstGeom prst="rect">
            <a:avLst/>
          </a:prstGeom>
          <a:noFill/>
          <a:ln>
            <a:noFill/>
          </a:ln>
        </p:spPr>
        <p:txBody>
          <a:bodyPr anchorCtr="0" anchor="t" bIns="45700" lIns="91400" spcFirstLastPara="1" rIns="91400" wrap="square" tIns="45700">
            <a:noAutofit/>
          </a:bodyPr>
          <a:lstStyle/>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This function attempts to match RE pattern to string with optional flags.</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Here is the syntax for this function</a:t>
            </a:r>
            <a:endParaRPr sz="2000">
              <a:latin typeface="Lato"/>
              <a:ea typeface="Lato"/>
              <a:cs typeface="Lato"/>
              <a:sym typeface="Lato"/>
            </a:endParaRPr>
          </a:p>
          <a:p>
            <a:pPr indent="457200" lvl="0" marL="457200" marR="0" rtl="0">
              <a:lnSpc>
                <a:spcPct val="150000"/>
              </a:lnSpc>
              <a:spcBef>
                <a:spcPts val="0"/>
              </a:spcBef>
              <a:spcAft>
                <a:spcPts val="0"/>
              </a:spcAft>
              <a:buNone/>
            </a:pPr>
            <a:r>
              <a:rPr b="1" lang="en-US" sz="2000">
                <a:solidFill>
                  <a:srgbClr val="F20253"/>
                </a:solidFill>
                <a:latin typeface="Courier New"/>
                <a:ea typeface="Courier New"/>
                <a:cs typeface="Courier New"/>
                <a:sym typeface="Courier New"/>
              </a:rPr>
              <a:t>re.match(pattern, string, flags=0)</a:t>
            </a:r>
            <a:endParaRPr b="1" sz="2000">
              <a:solidFill>
                <a:srgbClr val="F20253"/>
              </a:solidFill>
              <a:latin typeface="Courier New"/>
              <a:ea typeface="Courier New"/>
              <a:cs typeface="Courier New"/>
              <a:sym typeface="Courier New"/>
            </a:endParaRPr>
          </a:p>
          <a:p>
            <a:pPr indent="-355600" lvl="0" marL="457200" rtl="0">
              <a:spcBef>
                <a:spcPts val="0"/>
              </a:spcBef>
              <a:spcAft>
                <a:spcPts val="0"/>
              </a:spcAft>
              <a:buSzPts val="2000"/>
              <a:buFont typeface="Lato"/>
              <a:buChar char="●"/>
            </a:pPr>
            <a:r>
              <a:rPr lang="en-US" sz="2000">
                <a:latin typeface="Lato"/>
                <a:ea typeface="Lato"/>
                <a:cs typeface="Lato"/>
                <a:sym typeface="Lato"/>
              </a:rPr>
              <a:t>This method </a:t>
            </a:r>
            <a:r>
              <a:rPr b="1" lang="en-US" sz="2000">
                <a:latin typeface="Lato"/>
                <a:ea typeface="Lato"/>
                <a:cs typeface="Lato"/>
                <a:sym typeface="Lato"/>
              </a:rPr>
              <a:t>finds match if it occurs at start of the string</a:t>
            </a:r>
            <a:r>
              <a:rPr lang="en-US" sz="2000">
                <a:latin typeface="Lato"/>
                <a:ea typeface="Lato"/>
                <a:cs typeface="Lato"/>
                <a:sym typeface="Lato"/>
              </a:rPr>
              <a:t>. </a:t>
            </a:r>
            <a:endParaRPr sz="2000">
              <a:latin typeface="Lato"/>
              <a:ea typeface="Lato"/>
              <a:cs typeface="Lato"/>
              <a:sym typeface="Lato"/>
            </a:endParaRPr>
          </a:p>
          <a:p>
            <a:pPr indent="0" lvl="0" marL="0" rtl="0">
              <a:spcBef>
                <a:spcPts val="0"/>
              </a:spcBef>
              <a:spcAft>
                <a:spcPts val="0"/>
              </a:spcAft>
              <a:buNone/>
            </a:pPr>
            <a:r>
              <a:t/>
            </a:r>
            <a:endParaRPr sz="2000">
              <a:latin typeface="Lato"/>
              <a:ea typeface="Lato"/>
              <a:cs typeface="Lato"/>
              <a:sym typeface="Lato"/>
            </a:endParaRPr>
          </a:p>
          <a:p>
            <a:pPr indent="-355600" lvl="0" marL="457200" rtl="0">
              <a:spcBef>
                <a:spcPts val="0"/>
              </a:spcBef>
              <a:spcAft>
                <a:spcPts val="0"/>
              </a:spcAft>
              <a:buSzPts val="2000"/>
              <a:buFont typeface="Lato"/>
              <a:buChar char="●"/>
            </a:pPr>
            <a:r>
              <a:rPr lang="en-US" sz="2000">
                <a:latin typeface="Lato"/>
                <a:ea typeface="Lato"/>
                <a:cs typeface="Lato"/>
                <a:sym typeface="Lato"/>
              </a:rPr>
              <a:t>For example, calling match() on the string ‘AV Analytics AV’ and looking for a pattern ‘AV’ will match. However, if we look for only Analytics, the pattern will not match. Let’s perform it in python now.</a:t>
            </a:r>
            <a:endParaRPr sz="2000">
              <a:latin typeface="Lato"/>
              <a:ea typeface="Lato"/>
              <a:cs typeface="Lato"/>
              <a:sym typeface="Lato"/>
            </a:endParaRPr>
          </a:p>
        </p:txBody>
      </p:sp>
      <p:sp>
        <p:nvSpPr>
          <p:cNvPr id="2045" name="Shape 2045"/>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046" name="Shape 2046"/>
          <p:cNvGrpSpPr/>
          <p:nvPr/>
        </p:nvGrpSpPr>
        <p:grpSpPr>
          <a:xfrm>
            <a:off x="858043" y="241509"/>
            <a:ext cx="10470300" cy="730079"/>
            <a:chOff x="1692324" y="483017"/>
            <a:chExt cx="20940600" cy="1460159"/>
          </a:xfrm>
        </p:grpSpPr>
        <p:sp>
          <p:nvSpPr>
            <p:cNvPr id="2047" name="Shape 2047"/>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The </a:t>
              </a:r>
              <a:r>
                <a:rPr b="1" i="1" lang="en-US" sz="4400">
                  <a:solidFill>
                    <a:srgbClr val="17959F"/>
                  </a:solidFill>
                  <a:latin typeface="Lato"/>
                  <a:ea typeface="Lato"/>
                  <a:cs typeface="Lato"/>
                  <a:sym typeface="Lato"/>
                </a:rPr>
                <a:t>match </a:t>
              </a:r>
              <a:r>
                <a:rPr b="1" lang="en-US" sz="4400">
                  <a:solidFill>
                    <a:srgbClr val="17959F"/>
                  </a:solidFill>
                  <a:latin typeface="Lato"/>
                  <a:ea typeface="Lato"/>
                  <a:cs typeface="Lato"/>
                  <a:sym typeface="Lato"/>
                </a:rPr>
                <a:t>Function</a:t>
              </a:r>
              <a:endParaRPr b="1" sz="4400">
                <a:solidFill>
                  <a:srgbClr val="17959F"/>
                </a:solidFill>
                <a:latin typeface="Lato"/>
                <a:ea typeface="Lato"/>
                <a:cs typeface="Lato"/>
                <a:sym typeface="Lato"/>
              </a:endParaRPr>
            </a:p>
          </p:txBody>
        </p:sp>
        <p:sp>
          <p:nvSpPr>
            <p:cNvPr id="2048" name="Shape 2048"/>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2049" name="Shape 2049"/>
          <p:cNvSpPr txBox="1"/>
          <p:nvPr/>
        </p:nvSpPr>
        <p:spPr>
          <a:xfrm>
            <a:off x="3714100" y="1602775"/>
            <a:ext cx="4114800" cy="73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rgbClr val="0000FF"/>
                </a:solidFill>
                <a:latin typeface="Proxima Nova"/>
                <a:ea typeface="Proxima Nova"/>
                <a:cs typeface="Proxima Nova"/>
                <a:sym typeface="Proxima Nova"/>
              </a:rPr>
              <a:t>re.match()</a:t>
            </a:r>
            <a:endParaRPr b="1" sz="3600">
              <a:solidFill>
                <a:srgbClr val="0000FF"/>
              </a:solidFill>
              <a:latin typeface="Proxima Nova"/>
              <a:ea typeface="Proxima Nova"/>
              <a:cs typeface="Proxima Nova"/>
              <a:sym typeface="Proxima Nova"/>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4" name="Shape 2054"/>
        <p:cNvGrpSpPr/>
        <p:nvPr/>
      </p:nvGrpSpPr>
      <p:grpSpPr>
        <a:xfrm>
          <a:off x="0" y="0"/>
          <a:ext cx="0" cy="0"/>
          <a:chOff x="0" y="0"/>
          <a:chExt cx="0" cy="0"/>
        </a:xfrm>
      </p:grpSpPr>
      <p:sp>
        <p:nvSpPr>
          <p:cNvPr id="2055" name="Shape 2055"/>
          <p:cNvSpPr txBox="1"/>
          <p:nvPr/>
        </p:nvSpPr>
        <p:spPr>
          <a:xfrm>
            <a:off x="481600" y="5002725"/>
            <a:ext cx="11523900" cy="730200"/>
          </a:xfrm>
          <a:prstGeom prst="rect">
            <a:avLst/>
          </a:prstGeom>
          <a:noFill/>
          <a:ln>
            <a:noFill/>
          </a:ln>
        </p:spPr>
        <p:txBody>
          <a:bodyPr anchorCtr="0" anchor="t" bIns="45700" lIns="91400" spcFirstLastPara="1" rIns="91400" wrap="square" tIns="45700">
            <a:noAutofit/>
          </a:bodyPr>
          <a:lstStyle/>
          <a:p>
            <a:pPr indent="-355600" lvl="0" marL="457200" rtl="0" algn="just">
              <a:lnSpc>
                <a:spcPct val="115000"/>
              </a:lnSpc>
              <a:spcBef>
                <a:spcPts val="0"/>
              </a:spcBef>
              <a:spcAft>
                <a:spcPts val="0"/>
              </a:spcAft>
              <a:buSzPts val="2000"/>
              <a:buFont typeface="Lato"/>
              <a:buChar char="●"/>
            </a:pPr>
            <a:r>
              <a:rPr lang="en-US" sz="2000">
                <a:latin typeface="Lato"/>
                <a:ea typeface="Lato"/>
                <a:cs typeface="Lato"/>
                <a:sym typeface="Lato"/>
              </a:rPr>
              <a:t>The re.match function returns a </a:t>
            </a:r>
            <a:r>
              <a:rPr b="1" lang="en-US" sz="2000">
                <a:solidFill>
                  <a:srgbClr val="F20253"/>
                </a:solidFill>
                <a:latin typeface="Lato"/>
                <a:ea typeface="Lato"/>
                <a:cs typeface="Lato"/>
                <a:sym typeface="Lato"/>
              </a:rPr>
              <a:t>match object on success</a:t>
            </a:r>
            <a:r>
              <a:rPr lang="en-US" sz="2000">
                <a:latin typeface="Lato"/>
                <a:ea typeface="Lato"/>
                <a:cs typeface="Lato"/>
                <a:sym typeface="Lato"/>
              </a:rPr>
              <a:t>, </a:t>
            </a:r>
            <a:r>
              <a:rPr b="1" lang="en-US" sz="2000">
                <a:solidFill>
                  <a:srgbClr val="008080"/>
                </a:solidFill>
                <a:latin typeface="Lato"/>
                <a:ea typeface="Lato"/>
                <a:cs typeface="Lato"/>
                <a:sym typeface="Lato"/>
              </a:rPr>
              <a:t>None on failure</a:t>
            </a:r>
            <a:r>
              <a:rPr lang="en-US" sz="2000">
                <a:latin typeface="Lato"/>
                <a:ea typeface="Lato"/>
                <a:cs typeface="Lato"/>
                <a:sym typeface="Lato"/>
              </a:rPr>
              <a:t>.</a:t>
            </a:r>
            <a:endParaRPr sz="2000">
              <a:latin typeface="Lato"/>
              <a:ea typeface="Lato"/>
              <a:cs typeface="Lato"/>
              <a:sym typeface="Lato"/>
            </a:endParaRPr>
          </a:p>
          <a:p>
            <a:pPr indent="-355600" lvl="0" marL="457200" rtl="0" algn="just">
              <a:lnSpc>
                <a:spcPct val="115000"/>
              </a:lnSpc>
              <a:spcBef>
                <a:spcPts val="0"/>
              </a:spcBef>
              <a:spcAft>
                <a:spcPts val="0"/>
              </a:spcAft>
              <a:buSzPts val="2000"/>
              <a:buFont typeface="Lato"/>
              <a:buChar char="●"/>
            </a:pPr>
            <a:r>
              <a:rPr lang="en-US" sz="2000">
                <a:latin typeface="Lato"/>
                <a:ea typeface="Lato"/>
                <a:cs typeface="Lato"/>
                <a:sym typeface="Lato"/>
              </a:rPr>
              <a:t>We use group(num) or groups() function of match object to get matched expression.</a:t>
            </a:r>
            <a:endParaRPr sz="2000">
              <a:latin typeface="Lato"/>
              <a:ea typeface="Lato"/>
              <a:cs typeface="Lato"/>
              <a:sym typeface="Lato"/>
            </a:endParaRPr>
          </a:p>
        </p:txBody>
      </p:sp>
      <p:sp>
        <p:nvSpPr>
          <p:cNvPr id="2056" name="Shape 2056"/>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057" name="Shape 2057"/>
          <p:cNvGrpSpPr/>
          <p:nvPr/>
        </p:nvGrpSpPr>
        <p:grpSpPr>
          <a:xfrm>
            <a:off x="858043" y="241509"/>
            <a:ext cx="10470300" cy="730079"/>
            <a:chOff x="1692324" y="483017"/>
            <a:chExt cx="20940600" cy="1460159"/>
          </a:xfrm>
        </p:grpSpPr>
        <p:sp>
          <p:nvSpPr>
            <p:cNvPr id="2058" name="Shape 2058"/>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The </a:t>
              </a:r>
              <a:r>
                <a:rPr b="1" i="1" lang="en-US" sz="4400">
                  <a:solidFill>
                    <a:srgbClr val="17959F"/>
                  </a:solidFill>
                  <a:latin typeface="Lato"/>
                  <a:ea typeface="Lato"/>
                  <a:cs typeface="Lato"/>
                  <a:sym typeface="Lato"/>
                </a:rPr>
                <a:t>match </a:t>
              </a:r>
              <a:r>
                <a:rPr b="1" lang="en-US" sz="4400">
                  <a:solidFill>
                    <a:srgbClr val="17959F"/>
                  </a:solidFill>
                  <a:latin typeface="Lato"/>
                  <a:ea typeface="Lato"/>
                  <a:cs typeface="Lato"/>
                  <a:sym typeface="Lato"/>
                </a:rPr>
                <a:t>Function</a:t>
              </a:r>
              <a:endParaRPr b="1" sz="4400">
                <a:solidFill>
                  <a:srgbClr val="17959F"/>
                </a:solidFill>
                <a:latin typeface="Lato"/>
                <a:ea typeface="Lato"/>
                <a:cs typeface="Lato"/>
                <a:sym typeface="Lato"/>
              </a:endParaRPr>
            </a:p>
          </p:txBody>
        </p:sp>
        <p:sp>
          <p:nvSpPr>
            <p:cNvPr id="2059" name="Shape 2059"/>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graphicFrame>
        <p:nvGraphicFramePr>
          <p:cNvPr id="2060" name="Shape 2060"/>
          <p:cNvGraphicFramePr/>
          <p:nvPr/>
        </p:nvGraphicFramePr>
        <p:xfrm>
          <a:off x="962750" y="2179400"/>
          <a:ext cx="3000000" cy="3000000"/>
        </p:xfrm>
        <a:graphic>
          <a:graphicData uri="http://schemas.openxmlformats.org/drawingml/2006/table">
            <a:tbl>
              <a:tblPr>
                <a:noFill/>
                <a:tableStyleId>{EBC52E8B-542E-49DE-A567-AB19588578BE}</a:tableStyleId>
              </a:tblPr>
              <a:tblGrid>
                <a:gridCol w="3340375"/>
                <a:gridCol w="6946625"/>
              </a:tblGrid>
              <a:tr h="381000">
                <a:tc>
                  <a:txBody>
                    <a:bodyPr>
                      <a:noAutofit/>
                    </a:bodyPr>
                    <a:lstStyle/>
                    <a:p>
                      <a:pPr indent="0" lvl="0" marL="0" rtl="0" algn="ctr">
                        <a:spcBef>
                          <a:spcPts val="0"/>
                        </a:spcBef>
                        <a:spcAft>
                          <a:spcPts val="0"/>
                        </a:spcAft>
                        <a:buNone/>
                      </a:pPr>
                      <a:r>
                        <a:rPr b="1" lang="en-US" sz="2000">
                          <a:latin typeface="Lato"/>
                          <a:ea typeface="Lato"/>
                          <a:cs typeface="Lato"/>
                          <a:sym typeface="Lato"/>
                        </a:rPr>
                        <a:t>Match Object Method</a:t>
                      </a:r>
                      <a:endParaRPr b="1" sz="2000">
                        <a:latin typeface="Lato"/>
                        <a:ea typeface="Lato"/>
                        <a:cs typeface="Lato"/>
                        <a:sym typeface="Lato"/>
                      </a:endParaRPr>
                    </a:p>
                  </a:txBody>
                  <a:tcPr marT="91425" marB="91425" marR="91425" marL="91425">
                    <a:solidFill>
                      <a:srgbClr val="666666"/>
                    </a:solidFill>
                  </a:tcPr>
                </a:tc>
                <a:tc>
                  <a:txBody>
                    <a:bodyPr>
                      <a:noAutofit/>
                    </a:bodyPr>
                    <a:lstStyle/>
                    <a:p>
                      <a:pPr indent="0" lvl="0" marL="0" rtl="0" algn="ctr">
                        <a:spcBef>
                          <a:spcPts val="0"/>
                        </a:spcBef>
                        <a:spcAft>
                          <a:spcPts val="0"/>
                        </a:spcAft>
                        <a:buNone/>
                      </a:pPr>
                      <a:r>
                        <a:rPr b="1" lang="en-US" sz="2000">
                          <a:latin typeface="Lato"/>
                          <a:ea typeface="Lato"/>
                          <a:cs typeface="Lato"/>
                          <a:sym typeface="Lato"/>
                        </a:rPr>
                        <a:t>Description</a:t>
                      </a:r>
                      <a:endParaRPr b="1" sz="2000">
                        <a:latin typeface="Lato"/>
                        <a:ea typeface="Lato"/>
                        <a:cs typeface="Lato"/>
                        <a:sym typeface="Lato"/>
                      </a:endParaRPr>
                    </a:p>
                  </a:txBody>
                  <a:tcPr marT="91425" marB="91425" marR="91425" marL="91425">
                    <a:solidFill>
                      <a:srgbClr val="666666"/>
                    </a:solidFill>
                  </a:tcPr>
                </a:tc>
              </a:tr>
              <a:tr h="381000">
                <a:tc>
                  <a:txBody>
                    <a:bodyPr>
                      <a:noAutofit/>
                    </a:bodyPr>
                    <a:lstStyle/>
                    <a:p>
                      <a:pPr indent="0" lvl="0" marL="0" rtl="0" algn="ctr">
                        <a:spcBef>
                          <a:spcPts val="0"/>
                        </a:spcBef>
                        <a:spcAft>
                          <a:spcPts val="0"/>
                        </a:spcAft>
                        <a:buNone/>
                      </a:pPr>
                      <a:r>
                        <a:rPr lang="en-US" sz="2000">
                          <a:latin typeface="Lato"/>
                          <a:ea typeface="Lato"/>
                          <a:cs typeface="Lato"/>
                          <a:sym typeface="Lato"/>
                        </a:rPr>
                        <a:t>group(num=0)</a:t>
                      </a:r>
                      <a:endParaRPr sz="2000">
                        <a:latin typeface="Lato"/>
                        <a:ea typeface="Lato"/>
                        <a:cs typeface="Lato"/>
                        <a:sym typeface="Lato"/>
                      </a:endParaRPr>
                    </a:p>
                  </a:txBody>
                  <a:tcPr marT="91425" marB="91425" marR="91425" marL="91425"/>
                </a:tc>
                <a:tc>
                  <a:txBody>
                    <a:bodyPr>
                      <a:noAutofit/>
                    </a:bodyPr>
                    <a:lstStyle/>
                    <a:p>
                      <a:pPr indent="0" lvl="0" marL="0" rtl="0">
                        <a:spcBef>
                          <a:spcPts val="0"/>
                        </a:spcBef>
                        <a:spcAft>
                          <a:spcPts val="0"/>
                        </a:spcAft>
                        <a:buNone/>
                      </a:pPr>
                      <a:r>
                        <a:rPr lang="en-US" sz="2000">
                          <a:latin typeface="Lato"/>
                          <a:ea typeface="Lato"/>
                          <a:cs typeface="Lato"/>
                          <a:sym typeface="Lato"/>
                        </a:rPr>
                        <a:t>This method returns entire match (or specific subgroup num)</a:t>
                      </a:r>
                      <a:endParaRPr sz="2000">
                        <a:latin typeface="Lato"/>
                        <a:ea typeface="Lato"/>
                        <a:cs typeface="Lato"/>
                        <a:sym typeface="Lato"/>
                      </a:endParaRPr>
                    </a:p>
                  </a:txBody>
                  <a:tcPr marT="91425" marB="91425" marR="91425" marL="91425"/>
                </a:tc>
              </a:tr>
              <a:tr h="381000">
                <a:tc>
                  <a:txBody>
                    <a:bodyPr>
                      <a:noAutofit/>
                    </a:bodyPr>
                    <a:lstStyle/>
                    <a:p>
                      <a:pPr indent="0" lvl="0" marL="0" rtl="0" algn="ctr">
                        <a:spcBef>
                          <a:spcPts val="0"/>
                        </a:spcBef>
                        <a:spcAft>
                          <a:spcPts val="0"/>
                        </a:spcAft>
                        <a:buNone/>
                      </a:pPr>
                      <a:r>
                        <a:rPr lang="en-US" sz="2000">
                          <a:latin typeface="Lato"/>
                          <a:ea typeface="Lato"/>
                          <a:cs typeface="Lato"/>
                          <a:sym typeface="Lato"/>
                        </a:rPr>
                        <a:t>groups()</a:t>
                      </a:r>
                      <a:endParaRPr sz="2000">
                        <a:latin typeface="Lato"/>
                        <a:ea typeface="Lato"/>
                        <a:cs typeface="Lato"/>
                        <a:sym typeface="Lato"/>
                      </a:endParaRPr>
                    </a:p>
                  </a:txBody>
                  <a:tcPr marT="91425" marB="91425" marR="91425" marL="91425"/>
                </a:tc>
                <a:tc>
                  <a:txBody>
                    <a:bodyPr>
                      <a:noAutofit/>
                    </a:bodyPr>
                    <a:lstStyle/>
                    <a:p>
                      <a:pPr indent="0" lvl="0" marL="0" rtl="0">
                        <a:spcBef>
                          <a:spcPts val="0"/>
                        </a:spcBef>
                        <a:spcAft>
                          <a:spcPts val="0"/>
                        </a:spcAft>
                        <a:buNone/>
                      </a:pPr>
                      <a:r>
                        <a:rPr lang="en-US" sz="2000">
                          <a:latin typeface="Lato"/>
                          <a:ea typeface="Lato"/>
                          <a:cs typeface="Lato"/>
                          <a:sym typeface="Lato"/>
                        </a:rPr>
                        <a:t>This method returns all matching subgroups in a tuple (empty if there weren't any)</a:t>
                      </a:r>
                      <a:endParaRPr sz="2000">
                        <a:latin typeface="Lato"/>
                        <a:ea typeface="Lato"/>
                        <a:cs typeface="Lato"/>
                        <a:sym typeface="Lato"/>
                      </a:endParaRPr>
                    </a:p>
                  </a:txBody>
                  <a:tcPr marT="91425" marB="91425" marR="91425" marL="91425"/>
                </a:tc>
              </a:tr>
            </a:tbl>
          </a:graphicData>
        </a:graphic>
      </p:graphicFrame>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5" name="Shape 2065"/>
        <p:cNvGrpSpPr/>
        <p:nvPr/>
      </p:nvGrpSpPr>
      <p:grpSpPr>
        <a:xfrm>
          <a:off x="0" y="0"/>
          <a:ext cx="0" cy="0"/>
          <a:chOff x="0" y="0"/>
          <a:chExt cx="0" cy="0"/>
        </a:xfrm>
      </p:grpSpPr>
      <p:sp>
        <p:nvSpPr>
          <p:cNvPr id="2066" name="Shape 2066"/>
          <p:cNvSpPr txBox="1"/>
          <p:nvPr/>
        </p:nvSpPr>
        <p:spPr>
          <a:xfrm>
            <a:off x="497000" y="3051425"/>
            <a:ext cx="10090500" cy="2681400"/>
          </a:xfrm>
          <a:prstGeom prst="rect">
            <a:avLst/>
          </a:prstGeom>
          <a:noFill/>
          <a:ln>
            <a:noFill/>
          </a:ln>
        </p:spPr>
        <p:txBody>
          <a:bodyPr anchorCtr="0" anchor="t" bIns="45700" lIns="91400" spcFirstLastPara="1" rIns="91400" wrap="square" tIns="45700">
            <a:noAutofit/>
          </a:bodyPr>
          <a:lstStyle/>
          <a:p>
            <a:pPr indent="0" lvl="0" marL="0" rtl="0">
              <a:spcBef>
                <a:spcPts val="0"/>
              </a:spcBef>
              <a:spcAft>
                <a:spcPts val="0"/>
              </a:spcAft>
              <a:buNone/>
            </a:pPr>
            <a:r>
              <a:rPr b="1" lang="en-US" sz="2000">
                <a:latin typeface="Lato"/>
                <a:ea typeface="Lato"/>
                <a:cs typeface="Lato"/>
                <a:sym typeface="Lato"/>
              </a:rPr>
              <a:t>Code:</a:t>
            </a:r>
            <a:endParaRPr b="1" sz="2000">
              <a:latin typeface="Courier New"/>
              <a:ea typeface="Courier New"/>
              <a:cs typeface="Courier New"/>
              <a:sym typeface="Courier New"/>
            </a:endParaRPr>
          </a:p>
          <a:p>
            <a:pPr indent="0" lvl="0" marL="0" rtl="0">
              <a:spcBef>
                <a:spcPts val="0"/>
              </a:spcBef>
              <a:spcAft>
                <a:spcPts val="0"/>
              </a:spcAft>
              <a:buNone/>
            </a:pPr>
            <a:r>
              <a:rPr b="1" lang="en-US" sz="2200">
                <a:solidFill>
                  <a:srgbClr val="0000FF"/>
                </a:solidFill>
                <a:latin typeface="Courier New"/>
                <a:ea typeface="Courier New"/>
                <a:cs typeface="Courier New"/>
                <a:sym typeface="Courier New"/>
              </a:rPr>
              <a:t>import</a:t>
            </a:r>
            <a:r>
              <a:rPr b="1" lang="en-US" sz="2200">
                <a:latin typeface="Courier New"/>
                <a:ea typeface="Courier New"/>
                <a:cs typeface="Courier New"/>
                <a:sym typeface="Courier New"/>
              </a:rPr>
              <a:t> re</a:t>
            </a:r>
            <a:endParaRPr b="1" sz="2200">
              <a:latin typeface="Courier New"/>
              <a:ea typeface="Courier New"/>
              <a:cs typeface="Courier New"/>
              <a:sym typeface="Courier New"/>
            </a:endParaRPr>
          </a:p>
          <a:p>
            <a:pPr indent="0" lvl="0" marL="0" rtl="0">
              <a:spcBef>
                <a:spcPts val="0"/>
              </a:spcBef>
              <a:spcAft>
                <a:spcPts val="0"/>
              </a:spcAft>
              <a:buNone/>
            </a:pPr>
            <a:r>
              <a:rPr b="1" lang="en-US" sz="2200">
                <a:latin typeface="Courier New"/>
                <a:ea typeface="Courier New"/>
                <a:cs typeface="Courier New"/>
                <a:sym typeface="Courier New"/>
              </a:rPr>
              <a:t>result</a:t>
            </a:r>
            <a:r>
              <a:rPr b="1" lang="en-US" sz="2200">
                <a:solidFill>
                  <a:srgbClr val="0000FF"/>
                </a:solidFill>
                <a:latin typeface="Courier New"/>
                <a:ea typeface="Courier New"/>
                <a:cs typeface="Courier New"/>
                <a:sym typeface="Courier New"/>
              </a:rPr>
              <a:t> =</a:t>
            </a:r>
            <a:r>
              <a:rPr b="1" lang="en-US" sz="2200">
                <a:latin typeface="Courier New"/>
                <a:ea typeface="Courier New"/>
                <a:cs typeface="Courier New"/>
                <a:sym typeface="Courier New"/>
              </a:rPr>
              <a:t> re.match(</a:t>
            </a:r>
            <a:r>
              <a:rPr b="1" lang="en-US" sz="2200">
                <a:solidFill>
                  <a:srgbClr val="434343"/>
                </a:solidFill>
                <a:latin typeface="Courier New"/>
                <a:ea typeface="Courier New"/>
                <a:cs typeface="Courier New"/>
                <a:sym typeface="Courier New"/>
              </a:rPr>
              <a:t>r'AV', 'AV Analytics Vellore AV'</a:t>
            </a:r>
            <a:r>
              <a:rPr b="1" lang="en-US" sz="2200">
                <a:latin typeface="Courier New"/>
                <a:ea typeface="Courier New"/>
                <a:cs typeface="Courier New"/>
                <a:sym typeface="Courier New"/>
              </a:rPr>
              <a:t>)</a:t>
            </a:r>
            <a:endParaRPr b="1" sz="2200">
              <a:latin typeface="Courier New"/>
              <a:ea typeface="Courier New"/>
              <a:cs typeface="Courier New"/>
              <a:sym typeface="Courier New"/>
            </a:endParaRPr>
          </a:p>
          <a:p>
            <a:pPr indent="0" lvl="0" marL="0" rtl="0">
              <a:spcBef>
                <a:spcPts val="0"/>
              </a:spcBef>
              <a:spcAft>
                <a:spcPts val="0"/>
              </a:spcAft>
              <a:buNone/>
            </a:pPr>
            <a:r>
              <a:rPr b="1" lang="en-US" sz="2200">
                <a:solidFill>
                  <a:srgbClr val="0000FF"/>
                </a:solidFill>
                <a:latin typeface="Courier New"/>
                <a:ea typeface="Courier New"/>
                <a:cs typeface="Courier New"/>
                <a:sym typeface="Courier New"/>
              </a:rPr>
              <a:t>print</a:t>
            </a:r>
            <a:r>
              <a:rPr b="1" lang="en-US" sz="2200">
                <a:latin typeface="Courier New"/>
                <a:ea typeface="Courier New"/>
                <a:cs typeface="Courier New"/>
                <a:sym typeface="Courier New"/>
              </a:rPr>
              <a:t> result</a:t>
            </a:r>
            <a:endParaRPr b="1" sz="2200">
              <a:latin typeface="Courier New"/>
              <a:ea typeface="Courier New"/>
              <a:cs typeface="Courier New"/>
              <a:sym typeface="Courier New"/>
            </a:endParaRPr>
          </a:p>
          <a:p>
            <a:pPr indent="0" lvl="0" marL="0" rtl="0">
              <a:spcBef>
                <a:spcPts val="0"/>
              </a:spcBef>
              <a:spcAft>
                <a:spcPts val="0"/>
              </a:spcAft>
              <a:buNone/>
            </a:pPr>
            <a:r>
              <a:t/>
            </a:r>
            <a:endParaRPr sz="2000">
              <a:latin typeface="Lato"/>
              <a:ea typeface="Lato"/>
              <a:cs typeface="Lato"/>
              <a:sym typeface="Lato"/>
            </a:endParaRPr>
          </a:p>
          <a:p>
            <a:pPr indent="0" lvl="0" marL="0" rtl="0">
              <a:spcBef>
                <a:spcPts val="0"/>
              </a:spcBef>
              <a:spcAft>
                <a:spcPts val="0"/>
              </a:spcAft>
              <a:buNone/>
            </a:pPr>
            <a:r>
              <a:t/>
            </a:r>
            <a:endParaRPr sz="2000">
              <a:latin typeface="Lato"/>
              <a:ea typeface="Lato"/>
              <a:cs typeface="Lato"/>
              <a:sym typeface="Lato"/>
            </a:endParaRPr>
          </a:p>
          <a:p>
            <a:pPr indent="0" lvl="0" marL="0" rtl="0">
              <a:spcBef>
                <a:spcPts val="0"/>
              </a:spcBef>
              <a:spcAft>
                <a:spcPts val="0"/>
              </a:spcAft>
              <a:buNone/>
            </a:pPr>
            <a:r>
              <a:rPr lang="en-US" sz="2000">
                <a:latin typeface="Lato"/>
                <a:ea typeface="Lato"/>
                <a:cs typeface="Lato"/>
                <a:sym typeface="Lato"/>
              </a:rPr>
              <a:t>The output shows that the pattern match has been found. </a:t>
            </a:r>
            <a:endParaRPr sz="2000">
              <a:latin typeface="Lato"/>
              <a:ea typeface="Lato"/>
              <a:cs typeface="Lato"/>
              <a:sym typeface="Lato"/>
            </a:endParaRPr>
          </a:p>
        </p:txBody>
      </p:sp>
      <p:sp>
        <p:nvSpPr>
          <p:cNvPr id="2067" name="Shape 2067"/>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068" name="Shape 2068"/>
          <p:cNvGrpSpPr/>
          <p:nvPr/>
        </p:nvGrpSpPr>
        <p:grpSpPr>
          <a:xfrm>
            <a:off x="858043" y="241509"/>
            <a:ext cx="10470300" cy="730079"/>
            <a:chOff x="1692324" y="483017"/>
            <a:chExt cx="20940600" cy="1460159"/>
          </a:xfrm>
        </p:grpSpPr>
        <p:sp>
          <p:nvSpPr>
            <p:cNvPr id="2069" name="Shape 2069"/>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The </a:t>
              </a:r>
              <a:r>
                <a:rPr b="1" i="1" lang="en-US" sz="4400">
                  <a:solidFill>
                    <a:srgbClr val="17959F"/>
                  </a:solidFill>
                  <a:latin typeface="Lato"/>
                  <a:ea typeface="Lato"/>
                  <a:cs typeface="Lato"/>
                  <a:sym typeface="Lato"/>
                </a:rPr>
                <a:t>match </a:t>
              </a:r>
              <a:r>
                <a:rPr b="1" lang="en-US" sz="4400">
                  <a:solidFill>
                    <a:srgbClr val="17959F"/>
                  </a:solidFill>
                  <a:latin typeface="Lato"/>
                  <a:ea typeface="Lato"/>
                  <a:cs typeface="Lato"/>
                  <a:sym typeface="Lato"/>
                </a:rPr>
                <a:t>Function</a:t>
              </a:r>
              <a:endParaRPr b="1" sz="4400">
                <a:solidFill>
                  <a:srgbClr val="17959F"/>
                </a:solidFill>
                <a:latin typeface="Lato"/>
                <a:ea typeface="Lato"/>
                <a:cs typeface="Lato"/>
                <a:sym typeface="Lato"/>
              </a:endParaRPr>
            </a:p>
          </p:txBody>
        </p:sp>
        <p:sp>
          <p:nvSpPr>
            <p:cNvPr id="2070" name="Shape 2070"/>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071" name="Shape 2071"/>
          <p:cNvPicPr preferRelativeResize="0"/>
          <p:nvPr/>
        </p:nvPicPr>
        <p:blipFill>
          <a:blip r:embed="rId3">
            <a:alphaModFix/>
          </a:blip>
          <a:stretch>
            <a:fillRect/>
          </a:stretch>
        </p:blipFill>
        <p:spPr>
          <a:xfrm>
            <a:off x="2399738" y="1724175"/>
            <a:ext cx="7386914" cy="73010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6" name="Shape 2076"/>
        <p:cNvGrpSpPr/>
        <p:nvPr/>
      </p:nvGrpSpPr>
      <p:grpSpPr>
        <a:xfrm>
          <a:off x="0" y="0"/>
          <a:ext cx="0" cy="0"/>
          <a:chOff x="0" y="0"/>
          <a:chExt cx="0" cy="0"/>
        </a:xfrm>
      </p:grpSpPr>
      <p:sp>
        <p:nvSpPr>
          <p:cNvPr id="2077" name="Shape 2077"/>
          <p:cNvSpPr txBox="1"/>
          <p:nvPr/>
        </p:nvSpPr>
        <p:spPr>
          <a:xfrm>
            <a:off x="497000" y="3051425"/>
            <a:ext cx="11215500" cy="3236400"/>
          </a:xfrm>
          <a:prstGeom prst="rect">
            <a:avLst/>
          </a:prstGeom>
          <a:noFill/>
          <a:ln>
            <a:noFill/>
          </a:ln>
        </p:spPr>
        <p:txBody>
          <a:bodyPr anchorCtr="0" anchor="t" bIns="45700" lIns="91400" spcFirstLastPara="1" rIns="91400" wrap="square" tIns="45700">
            <a:noAutofit/>
          </a:bodyPr>
          <a:lstStyle/>
          <a:p>
            <a:pPr indent="0" lvl="0" marL="0" rtl="0">
              <a:spcBef>
                <a:spcPts val="0"/>
              </a:spcBef>
              <a:spcAft>
                <a:spcPts val="0"/>
              </a:spcAft>
              <a:buNone/>
            </a:pPr>
            <a:r>
              <a:rPr b="1" lang="en-US" sz="2000">
                <a:latin typeface="Lato"/>
                <a:ea typeface="Lato"/>
                <a:cs typeface="Lato"/>
                <a:sym typeface="Lato"/>
              </a:rPr>
              <a:t>Code:</a:t>
            </a:r>
            <a:endParaRPr b="1" sz="2000">
              <a:latin typeface="Lato"/>
              <a:ea typeface="Lato"/>
              <a:cs typeface="Lato"/>
              <a:sym typeface="Lato"/>
            </a:endParaRPr>
          </a:p>
          <a:p>
            <a:pPr indent="0" lvl="0" marL="0" rtl="0">
              <a:spcBef>
                <a:spcPts val="0"/>
              </a:spcBef>
              <a:spcAft>
                <a:spcPts val="0"/>
              </a:spcAft>
              <a:buNone/>
            </a:pPr>
            <a:r>
              <a:t/>
            </a:r>
            <a:endParaRPr b="1" sz="2000">
              <a:latin typeface="Lato"/>
              <a:ea typeface="Lato"/>
              <a:cs typeface="Lato"/>
              <a:sym typeface="Lato"/>
            </a:endParaRPr>
          </a:p>
          <a:p>
            <a:pPr indent="0" lvl="0" marL="0" rtl="0">
              <a:spcBef>
                <a:spcPts val="0"/>
              </a:spcBef>
              <a:spcAft>
                <a:spcPts val="0"/>
              </a:spcAft>
              <a:buNone/>
            </a:pPr>
            <a:r>
              <a:rPr b="1" lang="en-US" sz="2200">
                <a:solidFill>
                  <a:srgbClr val="0000FF"/>
                </a:solidFill>
                <a:latin typeface="Courier New"/>
                <a:ea typeface="Courier New"/>
                <a:cs typeface="Courier New"/>
                <a:sym typeface="Courier New"/>
              </a:rPr>
              <a:t>import</a:t>
            </a:r>
            <a:r>
              <a:rPr b="1" lang="en-US" sz="2200">
                <a:latin typeface="Courier New"/>
                <a:ea typeface="Courier New"/>
                <a:cs typeface="Courier New"/>
                <a:sym typeface="Courier New"/>
              </a:rPr>
              <a:t> re</a:t>
            </a:r>
            <a:endParaRPr b="1" sz="2200">
              <a:latin typeface="Courier New"/>
              <a:ea typeface="Courier New"/>
              <a:cs typeface="Courier New"/>
              <a:sym typeface="Courier New"/>
            </a:endParaRPr>
          </a:p>
          <a:p>
            <a:pPr indent="0" lvl="0" marL="0" rtl="0">
              <a:spcBef>
                <a:spcPts val="0"/>
              </a:spcBef>
              <a:spcAft>
                <a:spcPts val="0"/>
              </a:spcAft>
              <a:buNone/>
            </a:pPr>
            <a:r>
              <a:rPr b="1" lang="en-US" sz="2200">
                <a:latin typeface="Courier New"/>
                <a:ea typeface="Courier New"/>
                <a:cs typeface="Courier New"/>
                <a:sym typeface="Courier New"/>
              </a:rPr>
              <a:t>result</a:t>
            </a:r>
            <a:r>
              <a:rPr b="1" lang="en-US" sz="2200">
                <a:solidFill>
                  <a:srgbClr val="0000FF"/>
                </a:solidFill>
                <a:latin typeface="Courier New"/>
                <a:ea typeface="Courier New"/>
                <a:cs typeface="Courier New"/>
                <a:sym typeface="Courier New"/>
              </a:rPr>
              <a:t> =</a:t>
            </a:r>
            <a:r>
              <a:rPr b="1" lang="en-US" sz="2200">
                <a:latin typeface="Courier New"/>
                <a:ea typeface="Courier New"/>
                <a:cs typeface="Courier New"/>
                <a:sym typeface="Courier New"/>
              </a:rPr>
              <a:t> re.match(</a:t>
            </a:r>
            <a:r>
              <a:rPr b="1" lang="en-US" sz="2200">
                <a:solidFill>
                  <a:srgbClr val="434343"/>
                </a:solidFill>
                <a:latin typeface="Courier New"/>
                <a:ea typeface="Courier New"/>
                <a:cs typeface="Courier New"/>
                <a:sym typeface="Courier New"/>
              </a:rPr>
              <a:t>r'AV', 'AV Analytics Vellore AV'</a:t>
            </a:r>
            <a:r>
              <a:rPr b="1" lang="en-US" sz="2200">
                <a:latin typeface="Courier New"/>
                <a:ea typeface="Courier New"/>
                <a:cs typeface="Courier New"/>
                <a:sym typeface="Courier New"/>
              </a:rPr>
              <a:t>)</a:t>
            </a:r>
            <a:endParaRPr b="1" sz="2200">
              <a:latin typeface="Courier New"/>
              <a:ea typeface="Courier New"/>
              <a:cs typeface="Courier New"/>
              <a:sym typeface="Courier New"/>
            </a:endParaRPr>
          </a:p>
          <a:p>
            <a:pPr indent="0" lvl="0" marL="0" rtl="0">
              <a:spcBef>
                <a:spcPts val="0"/>
              </a:spcBef>
              <a:spcAft>
                <a:spcPts val="0"/>
              </a:spcAft>
              <a:buNone/>
            </a:pPr>
            <a:r>
              <a:rPr b="1" lang="en-US" sz="2200">
                <a:solidFill>
                  <a:srgbClr val="0000FF"/>
                </a:solidFill>
                <a:latin typeface="Courier New"/>
                <a:ea typeface="Courier New"/>
                <a:cs typeface="Courier New"/>
                <a:sym typeface="Courier New"/>
              </a:rPr>
              <a:t>print</a:t>
            </a:r>
            <a:r>
              <a:rPr b="1" lang="en-US" sz="2200">
                <a:latin typeface="Courier New"/>
                <a:ea typeface="Courier New"/>
                <a:cs typeface="Courier New"/>
                <a:sym typeface="Courier New"/>
              </a:rPr>
              <a:t> result.group(</a:t>
            </a:r>
            <a:r>
              <a:rPr b="1" lang="en-US" sz="2200">
                <a:solidFill>
                  <a:srgbClr val="FF0000"/>
                </a:solidFill>
                <a:latin typeface="Courier New"/>
                <a:ea typeface="Courier New"/>
                <a:cs typeface="Courier New"/>
                <a:sym typeface="Courier New"/>
              </a:rPr>
              <a:t>0</a:t>
            </a:r>
            <a:r>
              <a:rPr b="1" lang="en-US" sz="2200">
                <a:latin typeface="Courier New"/>
                <a:ea typeface="Courier New"/>
                <a:cs typeface="Courier New"/>
                <a:sym typeface="Courier New"/>
              </a:rPr>
              <a:t>)</a:t>
            </a:r>
            <a:endParaRPr b="1" sz="2200">
              <a:latin typeface="Courier New"/>
              <a:ea typeface="Courier New"/>
              <a:cs typeface="Courier New"/>
              <a:sym typeface="Courier New"/>
            </a:endParaRPr>
          </a:p>
          <a:p>
            <a:pPr indent="0" lvl="0" marL="0" rtl="0">
              <a:spcBef>
                <a:spcPts val="0"/>
              </a:spcBef>
              <a:spcAft>
                <a:spcPts val="0"/>
              </a:spcAft>
              <a:buNone/>
            </a:pPr>
            <a:r>
              <a:t/>
            </a:r>
            <a:endParaRPr sz="2000">
              <a:latin typeface="Lato"/>
              <a:ea typeface="Lato"/>
              <a:cs typeface="Lato"/>
              <a:sym typeface="Lato"/>
            </a:endParaRPr>
          </a:p>
          <a:p>
            <a:pPr indent="0" lvl="0" marL="0" rtl="0">
              <a:spcBef>
                <a:spcPts val="0"/>
              </a:spcBef>
              <a:spcAft>
                <a:spcPts val="0"/>
              </a:spcAft>
              <a:buNone/>
            </a:pPr>
            <a:r>
              <a:t/>
            </a:r>
            <a:endParaRPr sz="2000">
              <a:latin typeface="Lato"/>
              <a:ea typeface="Lato"/>
              <a:cs typeface="Lato"/>
              <a:sym typeface="Lato"/>
            </a:endParaRPr>
          </a:p>
          <a:p>
            <a:pPr indent="-355600" lvl="0" marL="457200" rtl="0" algn="just">
              <a:lnSpc>
                <a:spcPct val="150000"/>
              </a:lnSpc>
              <a:spcBef>
                <a:spcPts val="0"/>
              </a:spcBef>
              <a:spcAft>
                <a:spcPts val="0"/>
              </a:spcAft>
              <a:buSzPts val="2000"/>
              <a:buFont typeface="Lato"/>
              <a:buChar char="●"/>
            </a:pPr>
            <a:r>
              <a:rPr lang="en-US" sz="2000">
                <a:latin typeface="Lato"/>
                <a:ea typeface="Lato"/>
                <a:cs typeface="Lato"/>
                <a:sym typeface="Lato"/>
              </a:rPr>
              <a:t>To </a:t>
            </a:r>
            <a:r>
              <a:rPr b="1" lang="en-US" sz="2000">
                <a:solidFill>
                  <a:srgbClr val="F20253"/>
                </a:solidFill>
                <a:latin typeface="Lato"/>
                <a:ea typeface="Lato"/>
                <a:cs typeface="Lato"/>
                <a:sym typeface="Lato"/>
              </a:rPr>
              <a:t>print the matching string we’ll use method group</a:t>
            </a:r>
            <a:r>
              <a:rPr b="1" lang="en-US" sz="2000">
                <a:latin typeface="Lato"/>
                <a:ea typeface="Lato"/>
                <a:cs typeface="Lato"/>
                <a:sym typeface="Lato"/>
              </a:rPr>
              <a:t> </a:t>
            </a:r>
            <a:r>
              <a:rPr lang="en-US" sz="2000">
                <a:latin typeface="Lato"/>
                <a:ea typeface="Lato"/>
                <a:cs typeface="Lato"/>
                <a:sym typeface="Lato"/>
              </a:rPr>
              <a:t>(It helps to return the matching string). </a:t>
            </a:r>
            <a:endParaRPr sz="2000">
              <a:latin typeface="Lato"/>
              <a:ea typeface="Lato"/>
              <a:cs typeface="Lato"/>
              <a:sym typeface="Lato"/>
            </a:endParaRPr>
          </a:p>
          <a:p>
            <a:pPr indent="-355600" lvl="0" marL="457200" rtl="0" algn="just">
              <a:lnSpc>
                <a:spcPct val="150000"/>
              </a:lnSpc>
              <a:spcBef>
                <a:spcPts val="0"/>
              </a:spcBef>
              <a:spcAft>
                <a:spcPts val="0"/>
              </a:spcAft>
              <a:buSzPts val="2000"/>
              <a:buFont typeface="Lato"/>
              <a:buChar char="●"/>
            </a:pPr>
            <a:r>
              <a:rPr lang="en-US" sz="2000">
                <a:latin typeface="Lato"/>
                <a:ea typeface="Lato"/>
                <a:cs typeface="Lato"/>
                <a:sym typeface="Lato"/>
              </a:rPr>
              <a:t>Use </a:t>
            </a:r>
            <a:r>
              <a:rPr b="1" lang="en-US" sz="2000">
                <a:solidFill>
                  <a:srgbClr val="F20253"/>
                </a:solidFill>
                <a:latin typeface="Lato"/>
                <a:ea typeface="Lato"/>
                <a:cs typeface="Lato"/>
                <a:sym typeface="Lato"/>
              </a:rPr>
              <a:t>“r”</a:t>
            </a:r>
            <a:r>
              <a:rPr lang="en-US" sz="2000">
                <a:latin typeface="Lato"/>
                <a:ea typeface="Lato"/>
                <a:cs typeface="Lato"/>
                <a:sym typeface="Lato"/>
              </a:rPr>
              <a:t> at the start of the pattern string, it </a:t>
            </a:r>
            <a:r>
              <a:rPr b="1" lang="en-US" sz="2000">
                <a:solidFill>
                  <a:srgbClr val="F20253"/>
                </a:solidFill>
                <a:latin typeface="Lato"/>
                <a:ea typeface="Lato"/>
                <a:cs typeface="Lato"/>
                <a:sym typeface="Lato"/>
              </a:rPr>
              <a:t>designates a python raw string</a:t>
            </a:r>
            <a:r>
              <a:rPr lang="en-US" sz="2000">
                <a:latin typeface="Lato"/>
                <a:ea typeface="Lato"/>
                <a:cs typeface="Lato"/>
                <a:sym typeface="Lato"/>
              </a:rPr>
              <a:t>.</a:t>
            </a:r>
            <a:endParaRPr sz="2000">
              <a:latin typeface="Lato"/>
              <a:ea typeface="Lato"/>
              <a:cs typeface="Lato"/>
              <a:sym typeface="Lato"/>
            </a:endParaRPr>
          </a:p>
          <a:p>
            <a:pPr indent="-355600" lvl="0" marL="457200" rtl="0" algn="just">
              <a:lnSpc>
                <a:spcPct val="150000"/>
              </a:lnSpc>
              <a:spcBef>
                <a:spcPts val="0"/>
              </a:spcBef>
              <a:spcAft>
                <a:spcPts val="0"/>
              </a:spcAft>
              <a:buSzPts val="2000"/>
              <a:buFont typeface="Lato"/>
              <a:buChar char="●"/>
            </a:pPr>
            <a:r>
              <a:rPr lang="en-US" sz="2000">
                <a:latin typeface="Lato"/>
                <a:ea typeface="Lato"/>
                <a:cs typeface="Lato"/>
                <a:sym typeface="Lato"/>
              </a:rPr>
              <a:t>Let’s now find ‘Analytics’ in the given string. </a:t>
            </a:r>
            <a:endParaRPr sz="2000">
              <a:latin typeface="Lato"/>
              <a:ea typeface="Lato"/>
              <a:cs typeface="Lato"/>
              <a:sym typeface="Lato"/>
            </a:endParaRPr>
          </a:p>
        </p:txBody>
      </p:sp>
      <p:sp>
        <p:nvSpPr>
          <p:cNvPr id="2078" name="Shape 2078"/>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079" name="Shape 2079"/>
          <p:cNvGrpSpPr/>
          <p:nvPr/>
        </p:nvGrpSpPr>
        <p:grpSpPr>
          <a:xfrm>
            <a:off x="858043" y="241509"/>
            <a:ext cx="10470300" cy="730079"/>
            <a:chOff x="1692324" y="483017"/>
            <a:chExt cx="20940600" cy="1460159"/>
          </a:xfrm>
        </p:grpSpPr>
        <p:sp>
          <p:nvSpPr>
            <p:cNvPr id="2080" name="Shape 2080"/>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The </a:t>
              </a:r>
              <a:r>
                <a:rPr b="1" i="1" lang="en-US" sz="4400">
                  <a:solidFill>
                    <a:srgbClr val="17959F"/>
                  </a:solidFill>
                  <a:latin typeface="Lato"/>
                  <a:ea typeface="Lato"/>
                  <a:cs typeface="Lato"/>
                  <a:sym typeface="Lato"/>
                </a:rPr>
                <a:t>match </a:t>
              </a:r>
              <a:r>
                <a:rPr b="1" lang="en-US" sz="4400">
                  <a:solidFill>
                    <a:srgbClr val="17959F"/>
                  </a:solidFill>
                  <a:latin typeface="Lato"/>
                  <a:ea typeface="Lato"/>
                  <a:cs typeface="Lato"/>
                  <a:sym typeface="Lato"/>
                </a:rPr>
                <a:t>Function</a:t>
              </a:r>
              <a:endParaRPr b="1" sz="4400">
                <a:solidFill>
                  <a:srgbClr val="17959F"/>
                </a:solidFill>
                <a:latin typeface="Lato"/>
                <a:ea typeface="Lato"/>
                <a:cs typeface="Lato"/>
                <a:sym typeface="Lato"/>
              </a:endParaRPr>
            </a:p>
          </p:txBody>
        </p:sp>
        <p:sp>
          <p:nvSpPr>
            <p:cNvPr id="2081" name="Shape 2081"/>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082" name="Shape 2082"/>
          <p:cNvPicPr preferRelativeResize="0"/>
          <p:nvPr/>
        </p:nvPicPr>
        <p:blipFill>
          <a:blip r:embed="rId3">
            <a:alphaModFix/>
          </a:blip>
          <a:stretch>
            <a:fillRect/>
          </a:stretch>
        </p:blipFill>
        <p:spPr>
          <a:xfrm>
            <a:off x="4204463" y="1400975"/>
            <a:ext cx="3777475" cy="1367975"/>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7" name="Shape 2087"/>
        <p:cNvGrpSpPr/>
        <p:nvPr/>
      </p:nvGrpSpPr>
      <p:grpSpPr>
        <a:xfrm>
          <a:off x="0" y="0"/>
          <a:ext cx="0" cy="0"/>
          <a:chOff x="0" y="0"/>
          <a:chExt cx="0" cy="0"/>
        </a:xfrm>
      </p:grpSpPr>
      <p:sp>
        <p:nvSpPr>
          <p:cNvPr id="2088" name="Shape 2088"/>
          <p:cNvSpPr txBox="1"/>
          <p:nvPr/>
        </p:nvSpPr>
        <p:spPr>
          <a:xfrm>
            <a:off x="497000" y="3051425"/>
            <a:ext cx="11215500" cy="3236400"/>
          </a:xfrm>
          <a:prstGeom prst="rect">
            <a:avLst/>
          </a:prstGeom>
          <a:noFill/>
          <a:ln>
            <a:noFill/>
          </a:ln>
        </p:spPr>
        <p:txBody>
          <a:bodyPr anchorCtr="0" anchor="t" bIns="45700" lIns="91400" spcFirstLastPara="1" rIns="91400" wrap="square" tIns="45700">
            <a:noAutofit/>
          </a:bodyPr>
          <a:lstStyle/>
          <a:p>
            <a:pPr indent="0" lvl="0" marL="0" rtl="0">
              <a:spcBef>
                <a:spcPts val="0"/>
              </a:spcBef>
              <a:spcAft>
                <a:spcPts val="0"/>
              </a:spcAft>
              <a:buNone/>
            </a:pPr>
            <a:r>
              <a:rPr b="1" lang="en-US" sz="2000">
                <a:latin typeface="Lato"/>
                <a:ea typeface="Lato"/>
                <a:cs typeface="Lato"/>
                <a:sym typeface="Lato"/>
              </a:rPr>
              <a:t>Code:</a:t>
            </a:r>
            <a:endParaRPr b="1" sz="2000">
              <a:latin typeface="Lato"/>
              <a:ea typeface="Lato"/>
              <a:cs typeface="Lato"/>
              <a:sym typeface="Lato"/>
            </a:endParaRPr>
          </a:p>
          <a:p>
            <a:pPr indent="0" lvl="0" marL="0" rtl="0">
              <a:spcBef>
                <a:spcPts val="0"/>
              </a:spcBef>
              <a:spcAft>
                <a:spcPts val="0"/>
              </a:spcAft>
              <a:buNone/>
            </a:pPr>
            <a:r>
              <a:t/>
            </a:r>
            <a:endParaRPr b="1" sz="2000">
              <a:latin typeface="Lato"/>
              <a:ea typeface="Lato"/>
              <a:cs typeface="Lato"/>
              <a:sym typeface="Lato"/>
            </a:endParaRPr>
          </a:p>
          <a:p>
            <a:pPr indent="0" lvl="0" marL="0" rtl="0">
              <a:spcBef>
                <a:spcPts val="0"/>
              </a:spcBef>
              <a:spcAft>
                <a:spcPts val="0"/>
              </a:spcAft>
              <a:buNone/>
            </a:pPr>
            <a:r>
              <a:rPr b="1" lang="en-US" sz="2200">
                <a:solidFill>
                  <a:srgbClr val="0000FF"/>
                </a:solidFill>
                <a:latin typeface="Courier New"/>
                <a:ea typeface="Courier New"/>
                <a:cs typeface="Courier New"/>
                <a:sym typeface="Courier New"/>
              </a:rPr>
              <a:t>import</a:t>
            </a:r>
            <a:r>
              <a:rPr b="1" lang="en-US" sz="2200">
                <a:latin typeface="Courier New"/>
                <a:ea typeface="Courier New"/>
                <a:cs typeface="Courier New"/>
                <a:sym typeface="Courier New"/>
              </a:rPr>
              <a:t> re</a:t>
            </a:r>
            <a:endParaRPr b="1" sz="2200">
              <a:latin typeface="Courier New"/>
              <a:ea typeface="Courier New"/>
              <a:cs typeface="Courier New"/>
              <a:sym typeface="Courier New"/>
            </a:endParaRPr>
          </a:p>
          <a:p>
            <a:pPr indent="0" lvl="0" marL="0" rtl="0">
              <a:spcBef>
                <a:spcPts val="0"/>
              </a:spcBef>
              <a:spcAft>
                <a:spcPts val="0"/>
              </a:spcAft>
              <a:buNone/>
            </a:pPr>
            <a:r>
              <a:rPr b="1" lang="en-US" sz="2200">
                <a:latin typeface="Courier New"/>
                <a:ea typeface="Courier New"/>
                <a:cs typeface="Courier New"/>
                <a:sym typeface="Courier New"/>
              </a:rPr>
              <a:t>result</a:t>
            </a:r>
            <a:r>
              <a:rPr b="1" lang="en-US" sz="2200">
                <a:solidFill>
                  <a:srgbClr val="0000FF"/>
                </a:solidFill>
                <a:latin typeface="Courier New"/>
                <a:ea typeface="Courier New"/>
                <a:cs typeface="Courier New"/>
                <a:sym typeface="Courier New"/>
              </a:rPr>
              <a:t> =</a:t>
            </a:r>
            <a:r>
              <a:rPr b="1" lang="en-US" sz="2200">
                <a:latin typeface="Courier New"/>
                <a:ea typeface="Courier New"/>
                <a:cs typeface="Courier New"/>
                <a:sym typeface="Courier New"/>
              </a:rPr>
              <a:t> re.match(</a:t>
            </a:r>
            <a:r>
              <a:rPr b="1" lang="en-US" sz="2200">
                <a:solidFill>
                  <a:srgbClr val="434343"/>
                </a:solidFill>
                <a:latin typeface="Courier New"/>
                <a:ea typeface="Courier New"/>
                <a:cs typeface="Courier New"/>
                <a:sym typeface="Courier New"/>
              </a:rPr>
              <a:t>r'Analytics', 'AV Analytics Vellore AV'</a:t>
            </a:r>
            <a:r>
              <a:rPr b="1" lang="en-US" sz="2200">
                <a:latin typeface="Courier New"/>
                <a:ea typeface="Courier New"/>
                <a:cs typeface="Courier New"/>
                <a:sym typeface="Courier New"/>
              </a:rPr>
              <a:t>)</a:t>
            </a:r>
            <a:endParaRPr b="1" sz="2200">
              <a:latin typeface="Courier New"/>
              <a:ea typeface="Courier New"/>
              <a:cs typeface="Courier New"/>
              <a:sym typeface="Courier New"/>
            </a:endParaRPr>
          </a:p>
          <a:p>
            <a:pPr indent="0" lvl="0" marL="0" rtl="0">
              <a:spcBef>
                <a:spcPts val="0"/>
              </a:spcBef>
              <a:spcAft>
                <a:spcPts val="0"/>
              </a:spcAft>
              <a:buNone/>
            </a:pPr>
            <a:r>
              <a:rPr b="1" lang="en-US" sz="2200">
                <a:solidFill>
                  <a:srgbClr val="0000FF"/>
                </a:solidFill>
                <a:latin typeface="Courier New"/>
                <a:ea typeface="Courier New"/>
                <a:cs typeface="Courier New"/>
                <a:sym typeface="Courier New"/>
              </a:rPr>
              <a:t>print</a:t>
            </a:r>
            <a:r>
              <a:rPr b="1" lang="en-US" sz="2200">
                <a:latin typeface="Courier New"/>
                <a:ea typeface="Courier New"/>
                <a:cs typeface="Courier New"/>
                <a:sym typeface="Courier New"/>
              </a:rPr>
              <a:t> result.group(</a:t>
            </a:r>
            <a:r>
              <a:rPr b="1" lang="en-US" sz="2200">
                <a:solidFill>
                  <a:srgbClr val="FF0000"/>
                </a:solidFill>
                <a:latin typeface="Courier New"/>
                <a:ea typeface="Courier New"/>
                <a:cs typeface="Courier New"/>
                <a:sym typeface="Courier New"/>
              </a:rPr>
              <a:t>0</a:t>
            </a:r>
            <a:r>
              <a:rPr b="1" lang="en-US" sz="2200">
                <a:latin typeface="Courier New"/>
                <a:ea typeface="Courier New"/>
                <a:cs typeface="Courier New"/>
                <a:sym typeface="Courier New"/>
              </a:rPr>
              <a:t>)</a:t>
            </a:r>
            <a:endParaRPr b="1" sz="2200">
              <a:latin typeface="Courier New"/>
              <a:ea typeface="Courier New"/>
              <a:cs typeface="Courier New"/>
              <a:sym typeface="Courier New"/>
            </a:endParaRPr>
          </a:p>
          <a:p>
            <a:pPr indent="0" lvl="0" marL="0" rtl="0">
              <a:spcBef>
                <a:spcPts val="0"/>
              </a:spcBef>
              <a:spcAft>
                <a:spcPts val="0"/>
              </a:spcAft>
              <a:buNone/>
            </a:pPr>
            <a:r>
              <a:t/>
            </a:r>
            <a:endParaRPr sz="2000">
              <a:latin typeface="Lato"/>
              <a:ea typeface="Lato"/>
              <a:cs typeface="Lato"/>
              <a:sym typeface="Lato"/>
            </a:endParaRPr>
          </a:p>
          <a:p>
            <a:pPr indent="0" lvl="0" marL="0" rtl="0">
              <a:spcBef>
                <a:spcPts val="0"/>
              </a:spcBef>
              <a:spcAft>
                <a:spcPts val="0"/>
              </a:spcAft>
              <a:buNone/>
            </a:pPr>
            <a:r>
              <a:t/>
            </a:r>
            <a:endParaRPr sz="2000">
              <a:latin typeface="Lato"/>
              <a:ea typeface="Lato"/>
              <a:cs typeface="Lato"/>
              <a:sym typeface="Lato"/>
            </a:endParaRPr>
          </a:p>
          <a:p>
            <a:pPr indent="-355600" lvl="0" marL="457200" rtl="0" algn="just">
              <a:lnSpc>
                <a:spcPct val="150000"/>
              </a:lnSpc>
              <a:spcBef>
                <a:spcPts val="0"/>
              </a:spcBef>
              <a:spcAft>
                <a:spcPts val="0"/>
              </a:spcAft>
              <a:buSzPts val="2000"/>
              <a:buFont typeface="Lato"/>
              <a:buChar char="●"/>
            </a:pPr>
            <a:r>
              <a:rPr lang="en-US" sz="2000">
                <a:latin typeface="Lato"/>
                <a:ea typeface="Lato"/>
                <a:cs typeface="Lato"/>
                <a:sym typeface="Lato"/>
              </a:rPr>
              <a:t>Observe that the string is not starting with ‘AV’ so it should return no match. </a:t>
            </a:r>
            <a:endParaRPr sz="2000">
              <a:latin typeface="Lato"/>
              <a:ea typeface="Lato"/>
              <a:cs typeface="Lato"/>
              <a:sym typeface="Lato"/>
            </a:endParaRPr>
          </a:p>
        </p:txBody>
      </p:sp>
      <p:sp>
        <p:nvSpPr>
          <p:cNvPr id="2089" name="Shape 2089"/>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090" name="Shape 2090"/>
          <p:cNvGrpSpPr/>
          <p:nvPr/>
        </p:nvGrpSpPr>
        <p:grpSpPr>
          <a:xfrm>
            <a:off x="858043" y="241509"/>
            <a:ext cx="10470300" cy="730079"/>
            <a:chOff x="1692324" y="483017"/>
            <a:chExt cx="20940600" cy="1460159"/>
          </a:xfrm>
        </p:grpSpPr>
        <p:sp>
          <p:nvSpPr>
            <p:cNvPr id="2091" name="Shape 2091"/>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The </a:t>
              </a:r>
              <a:r>
                <a:rPr b="1" i="1" lang="en-US" sz="4400">
                  <a:solidFill>
                    <a:srgbClr val="17959F"/>
                  </a:solidFill>
                  <a:latin typeface="Lato"/>
                  <a:ea typeface="Lato"/>
                  <a:cs typeface="Lato"/>
                  <a:sym typeface="Lato"/>
                </a:rPr>
                <a:t>match </a:t>
              </a:r>
              <a:r>
                <a:rPr b="1" lang="en-US" sz="4400">
                  <a:solidFill>
                    <a:srgbClr val="17959F"/>
                  </a:solidFill>
                  <a:latin typeface="Lato"/>
                  <a:ea typeface="Lato"/>
                  <a:cs typeface="Lato"/>
                  <a:sym typeface="Lato"/>
                </a:rPr>
                <a:t>Function</a:t>
              </a:r>
              <a:endParaRPr b="1" sz="4400">
                <a:solidFill>
                  <a:srgbClr val="17959F"/>
                </a:solidFill>
                <a:latin typeface="Lato"/>
                <a:ea typeface="Lato"/>
                <a:cs typeface="Lato"/>
                <a:sym typeface="Lato"/>
              </a:endParaRPr>
            </a:p>
          </p:txBody>
        </p:sp>
        <p:sp>
          <p:nvSpPr>
            <p:cNvPr id="2092" name="Shape 2092"/>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093" name="Shape 2093"/>
          <p:cNvPicPr preferRelativeResize="0"/>
          <p:nvPr/>
        </p:nvPicPr>
        <p:blipFill>
          <a:blip r:embed="rId3">
            <a:alphaModFix/>
          </a:blip>
          <a:stretch>
            <a:fillRect/>
          </a:stretch>
        </p:blipFill>
        <p:spPr>
          <a:xfrm>
            <a:off x="4369625" y="1586999"/>
            <a:ext cx="3447150" cy="123325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8" name="Shape 2098"/>
        <p:cNvGrpSpPr/>
        <p:nvPr/>
      </p:nvGrpSpPr>
      <p:grpSpPr>
        <a:xfrm>
          <a:off x="0" y="0"/>
          <a:ext cx="0" cy="0"/>
          <a:chOff x="0" y="0"/>
          <a:chExt cx="0" cy="0"/>
        </a:xfrm>
      </p:grpSpPr>
      <p:sp>
        <p:nvSpPr>
          <p:cNvPr id="2099" name="Shape 2099"/>
          <p:cNvSpPr txBox="1"/>
          <p:nvPr/>
        </p:nvSpPr>
        <p:spPr>
          <a:xfrm>
            <a:off x="497000" y="3051425"/>
            <a:ext cx="11215500" cy="3236400"/>
          </a:xfrm>
          <a:prstGeom prst="rect">
            <a:avLst/>
          </a:prstGeom>
          <a:noFill/>
          <a:ln>
            <a:noFill/>
          </a:ln>
        </p:spPr>
        <p:txBody>
          <a:bodyPr anchorCtr="0" anchor="t" bIns="45700" lIns="91400" spcFirstLastPara="1" rIns="91400" wrap="square" tIns="45700">
            <a:noAutofit/>
          </a:bodyPr>
          <a:lstStyle/>
          <a:p>
            <a:pPr indent="0" lvl="0" marL="0" rtl="0" algn="just">
              <a:lnSpc>
                <a:spcPct val="150000"/>
              </a:lnSpc>
              <a:spcBef>
                <a:spcPts val="0"/>
              </a:spcBef>
              <a:spcAft>
                <a:spcPts val="0"/>
              </a:spcAft>
              <a:buNone/>
            </a:pPr>
            <a:r>
              <a:rPr lang="en-US" sz="2000">
                <a:latin typeface="Lato"/>
                <a:ea typeface="Lato"/>
                <a:cs typeface="Lato"/>
                <a:sym typeface="Lato"/>
              </a:rPr>
              <a:t>Code: </a:t>
            </a:r>
            <a:endParaRPr sz="2000">
              <a:latin typeface="Lato"/>
              <a:ea typeface="Lato"/>
              <a:cs typeface="Lato"/>
              <a:sym typeface="Lato"/>
            </a:endParaRPr>
          </a:p>
          <a:p>
            <a:pPr indent="0" lvl="0" marL="0" rtl="0">
              <a:spcBef>
                <a:spcPts val="0"/>
              </a:spcBef>
              <a:spcAft>
                <a:spcPts val="0"/>
              </a:spcAft>
              <a:buNone/>
            </a:pPr>
            <a:r>
              <a:rPr b="1" lang="en-US" sz="2000">
                <a:solidFill>
                  <a:srgbClr val="0000FF"/>
                </a:solidFill>
                <a:latin typeface="Courier New"/>
                <a:ea typeface="Courier New"/>
                <a:cs typeface="Courier New"/>
                <a:sym typeface="Courier New"/>
              </a:rPr>
              <a:t>import</a:t>
            </a:r>
            <a:r>
              <a:rPr b="1" lang="en-US" sz="2000">
                <a:latin typeface="Courier New"/>
                <a:ea typeface="Courier New"/>
                <a:cs typeface="Courier New"/>
                <a:sym typeface="Courier New"/>
              </a:rPr>
              <a:t> re</a:t>
            </a:r>
            <a:endParaRPr b="1" sz="2000">
              <a:latin typeface="Courier New"/>
              <a:ea typeface="Courier New"/>
              <a:cs typeface="Courier New"/>
              <a:sym typeface="Courier New"/>
            </a:endParaRPr>
          </a:p>
          <a:p>
            <a:pPr indent="0" lvl="0" marL="0" rtl="0">
              <a:spcBef>
                <a:spcPts val="0"/>
              </a:spcBef>
              <a:spcAft>
                <a:spcPts val="0"/>
              </a:spcAft>
              <a:buNone/>
            </a:pPr>
            <a:r>
              <a:rPr b="1" lang="en-US" sz="2000">
                <a:latin typeface="Courier New"/>
                <a:ea typeface="Courier New"/>
                <a:cs typeface="Courier New"/>
                <a:sym typeface="Courier New"/>
              </a:rPr>
              <a:t>result</a:t>
            </a:r>
            <a:r>
              <a:rPr b="1" lang="en-US" sz="2000">
                <a:solidFill>
                  <a:srgbClr val="0000FF"/>
                </a:solidFill>
                <a:latin typeface="Courier New"/>
                <a:ea typeface="Courier New"/>
                <a:cs typeface="Courier New"/>
                <a:sym typeface="Courier New"/>
              </a:rPr>
              <a:t> =</a:t>
            </a:r>
            <a:r>
              <a:rPr b="1" lang="en-US" sz="2000">
                <a:latin typeface="Courier New"/>
                <a:ea typeface="Courier New"/>
                <a:cs typeface="Courier New"/>
                <a:sym typeface="Courier New"/>
              </a:rPr>
              <a:t> re.match(</a:t>
            </a:r>
            <a:r>
              <a:rPr b="1" lang="en-US" sz="2000">
                <a:solidFill>
                  <a:srgbClr val="434343"/>
                </a:solidFill>
                <a:latin typeface="Courier New"/>
                <a:ea typeface="Courier New"/>
                <a:cs typeface="Courier New"/>
                <a:sym typeface="Courier New"/>
              </a:rPr>
              <a:t>r'AV', 'AV Analytics Vellore AV'</a:t>
            </a:r>
            <a:r>
              <a:rPr b="1" lang="en-US" sz="2000">
                <a:latin typeface="Courier New"/>
                <a:ea typeface="Courier New"/>
                <a:cs typeface="Courier New"/>
                <a:sym typeface="Courier New"/>
              </a:rPr>
              <a:t>)</a:t>
            </a:r>
            <a:endParaRPr b="1" sz="2000">
              <a:latin typeface="Courier New"/>
              <a:ea typeface="Courier New"/>
              <a:cs typeface="Courier New"/>
              <a:sym typeface="Courier New"/>
            </a:endParaRPr>
          </a:p>
          <a:p>
            <a:pPr indent="0" lvl="0" marL="0" rtl="0" algn="just">
              <a:lnSpc>
                <a:spcPct val="150000"/>
              </a:lnSpc>
              <a:spcBef>
                <a:spcPts val="0"/>
              </a:spcBef>
              <a:spcAft>
                <a:spcPts val="0"/>
              </a:spcAft>
              <a:buNone/>
            </a:pPr>
            <a:r>
              <a:rPr b="1" lang="en-US" sz="2000">
                <a:solidFill>
                  <a:srgbClr val="0000FF"/>
                </a:solidFill>
                <a:latin typeface="Courier New"/>
                <a:ea typeface="Courier New"/>
                <a:cs typeface="Courier New"/>
                <a:sym typeface="Courier New"/>
              </a:rPr>
              <a:t>print</a:t>
            </a:r>
            <a:r>
              <a:rPr b="1" lang="en-US" sz="2000">
                <a:latin typeface="Courier New"/>
                <a:ea typeface="Courier New"/>
                <a:cs typeface="Courier New"/>
                <a:sym typeface="Courier New"/>
              </a:rPr>
              <a:t> </a:t>
            </a:r>
            <a:r>
              <a:rPr b="1" lang="en-US" sz="2000">
                <a:solidFill>
                  <a:srgbClr val="434343"/>
                </a:solidFill>
                <a:latin typeface="Courier New"/>
                <a:ea typeface="Courier New"/>
                <a:cs typeface="Courier New"/>
                <a:sym typeface="Courier New"/>
              </a:rPr>
              <a:t>"result.start=\t"</a:t>
            </a:r>
            <a:r>
              <a:rPr b="1" lang="en-US" sz="2000">
                <a:latin typeface="Courier New"/>
                <a:ea typeface="Courier New"/>
                <a:cs typeface="Courier New"/>
                <a:sym typeface="Courier New"/>
              </a:rPr>
              <a:t>, result.start()</a:t>
            </a:r>
            <a:endParaRPr b="1" sz="2000">
              <a:latin typeface="Courier New"/>
              <a:ea typeface="Courier New"/>
              <a:cs typeface="Courier New"/>
              <a:sym typeface="Courier New"/>
            </a:endParaRPr>
          </a:p>
          <a:p>
            <a:pPr indent="0" lvl="0" marL="0" rtl="0" algn="just">
              <a:lnSpc>
                <a:spcPct val="150000"/>
              </a:lnSpc>
              <a:spcBef>
                <a:spcPts val="0"/>
              </a:spcBef>
              <a:spcAft>
                <a:spcPts val="0"/>
              </a:spcAft>
              <a:buNone/>
            </a:pPr>
            <a:r>
              <a:rPr b="1" lang="en-US" sz="2000">
                <a:solidFill>
                  <a:srgbClr val="0000FF"/>
                </a:solidFill>
                <a:latin typeface="Courier New"/>
                <a:ea typeface="Courier New"/>
                <a:cs typeface="Courier New"/>
                <a:sym typeface="Courier New"/>
              </a:rPr>
              <a:t>print </a:t>
            </a:r>
            <a:r>
              <a:rPr b="1" lang="en-US" sz="2000">
                <a:solidFill>
                  <a:srgbClr val="434343"/>
                </a:solidFill>
                <a:latin typeface="Courier New"/>
                <a:ea typeface="Courier New"/>
                <a:cs typeface="Courier New"/>
                <a:sym typeface="Courier New"/>
              </a:rPr>
              <a:t>"result.end=\t"</a:t>
            </a:r>
            <a:r>
              <a:rPr b="1" lang="en-US" sz="2000">
                <a:latin typeface="Courier New"/>
                <a:ea typeface="Courier New"/>
                <a:cs typeface="Courier New"/>
                <a:sym typeface="Courier New"/>
              </a:rPr>
              <a:t>,result.end()</a:t>
            </a:r>
            <a:endParaRPr b="1" sz="2000">
              <a:latin typeface="Courier New"/>
              <a:ea typeface="Courier New"/>
              <a:cs typeface="Courier New"/>
              <a:sym typeface="Courier New"/>
            </a:endParaRPr>
          </a:p>
          <a:p>
            <a:pPr indent="0" lvl="0" marL="0" rtl="0" algn="just">
              <a:lnSpc>
                <a:spcPct val="150000"/>
              </a:lnSpc>
              <a:spcBef>
                <a:spcPts val="0"/>
              </a:spcBef>
              <a:spcAft>
                <a:spcPts val="0"/>
              </a:spcAft>
              <a:buNone/>
            </a:pPr>
            <a:r>
              <a:t/>
            </a:r>
            <a:endParaRPr sz="2000">
              <a:latin typeface="Lato"/>
              <a:ea typeface="Lato"/>
              <a:cs typeface="Lato"/>
              <a:sym typeface="Lato"/>
            </a:endParaRPr>
          </a:p>
          <a:p>
            <a:pPr indent="-355600" lvl="0" marL="457200" rtl="0" algn="just">
              <a:lnSpc>
                <a:spcPct val="150000"/>
              </a:lnSpc>
              <a:spcBef>
                <a:spcPts val="0"/>
              </a:spcBef>
              <a:spcAft>
                <a:spcPts val="0"/>
              </a:spcAft>
              <a:buSzPts val="2000"/>
              <a:buFont typeface="Lato"/>
              <a:buChar char="●"/>
            </a:pPr>
            <a:r>
              <a:rPr lang="en-US" sz="2000">
                <a:latin typeface="Lato"/>
                <a:ea typeface="Lato"/>
                <a:cs typeface="Lato"/>
                <a:sym typeface="Lato"/>
              </a:rPr>
              <a:t>There are methods like start() and end() to know the start and end position of matching pattern in the string</a:t>
            </a:r>
            <a:endParaRPr sz="2000">
              <a:latin typeface="Lato"/>
              <a:ea typeface="Lato"/>
              <a:cs typeface="Lato"/>
              <a:sym typeface="Lato"/>
            </a:endParaRPr>
          </a:p>
        </p:txBody>
      </p:sp>
      <p:sp>
        <p:nvSpPr>
          <p:cNvPr id="2100" name="Shape 2100"/>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101" name="Shape 2101"/>
          <p:cNvGrpSpPr/>
          <p:nvPr/>
        </p:nvGrpSpPr>
        <p:grpSpPr>
          <a:xfrm>
            <a:off x="858043" y="241509"/>
            <a:ext cx="10470300" cy="730079"/>
            <a:chOff x="1692324" y="483017"/>
            <a:chExt cx="20940600" cy="1460159"/>
          </a:xfrm>
        </p:grpSpPr>
        <p:sp>
          <p:nvSpPr>
            <p:cNvPr id="2102" name="Shape 2102"/>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The </a:t>
              </a:r>
              <a:r>
                <a:rPr b="1" i="1" lang="en-US" sz="4400">
                  <a:solidFill>
                    <a:srgbClr val="17959F"/>
                  </a:solidFill>
                  <a:latin typeface="Lato"/>
                  <a:ea typeface="Lato"/>
                  <a:cs typeface="Lato"/>
                  <a:sym typeface="Lato"/>
                </a:rPr>
                <a:t>start()</a:t>
              </a:r>
              <a:r>
                <a:rPr b="1" lang="en-US" sz="4400">
                  <a:solidFill>
                    <a:srgbClr val="17959F"/>
                  </a:solidFill>
                  <a:latin typeface="Lato"/>
                  <a:ea typeface="Lato"/>
                  <a:cs typeface="Lato"/>
                  <a:sym typeface="Lato"/>
                </a:rPr>
                <a:t> and </a:t>
              </a:r>
              <a:r>
                <a:rPr b="1" i="1" lang="en-US" sz="4400">
                  <a:solidFill>
                    <a:srgbClr val="17959F"/>
                  </a:solidFill>
                  <a:latin typeface="Lato"/>
                  <a:ea typeface="Lato"/>
                  <a:cs typeface="Lato"/>
                  <a:sym typeface="Lato"/>
                </a:rPr>
                <a:t>end()</a:t>
              </a:r>
              <a:r>
                <a:rPr b="1" lang="en-US" sz="4400">
                  <a:solidFill>
                    <a:srgbClr val="17959F"/>
                  </a:solidFill>
                  <a:latin typeface="Lato"/>
                  <a:ea typeface="Lato"/>
                  <a:cs typeface="Lato"/>
                  <a:sym typeface="Lato"/>
                </a:rPr>
                <a:t> functions</a:t>
              </a:r>
              <a:endParaRPr b="1" sz="4400">
                <a:solidFill>
                  <a:srgbClr val="17959F"/>
                </a:solidFill>
                <a:latin typeface="Lato"/>
                <a:ea typeface="Lato"/>
                <a:cs typeface="Lato"/>
                <a:sym typeface="Lato"/>
              </a:endParaRPr>
            </a:p>
          </p:txBody>
        </p:sp>
        <p:sp>
          <p:nvSpPr>
            <p:cNvPr id="2103" name="Shape 2103"/>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104" name="Shape 2104"/>
          <p:cNvPicPr preferRelativeResize="0"/>
          <p:nvPr/>
        </p:nvPicPr>
        <p:blipFill>
          <a:blip r:embed="rId3">
            <a:alphaModFix/>
          </a:blip>
          <a:stretch>
            <a:fillRect/>
          </a:stretch>
        </p:blipFill>
        <p:spPr>
          <a:xfrm>
            <a:off x="3868988" y="1664074"/>
            <a:ext cx="4448425" cy="11562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9" name="Shape 2109"/>
        <p:cNvGrpSpPr/>
        <p:nvPr/>
      </p:nvGrpSpPr>
      <p:grpSpPr>
        <a:xfrm>
          <a:off x="0" y="0"/>
          <a:ext cx="0" cy="0"/>
          <a:chOff x="0" y="0"/>
          <a:chExt cx="0" cy="0"/>
        </a:xfrm>
      </p:grpSpPr>
      <p:sp>
        <p:nvSpPr>
          <p:cNvPr id="2110" name="Shape 2110"/>
          <p:cNvSpPr txBox="1"/>
          <p:nvPr/>
        </p:nvSpPr>
        <p:spPr>
          <a:xfrm>
            <a:off x="481600" y="3020600"/>
            <a:ext cx="11431200" cy="3097500"/>
          </a:xfrm>
          <a:prstGeom prst="rect">
            <a:avLst/>
          </a:prstGeom>
          <a:noFill/>
          <a:ln>
            <a:noFill/>
          </a:ln>
        </p:spPr>
        <p:txBody>
          <a:bodyPr anchorCtr="0" anchor="t" bIns="45700" lIns="91400" spcFirstLastPara="1" rIns="91400" wrap="square" tIns="45700">
            <a:noAutofit/>
          </a:bodyPr>
          <a:lstStyle/>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This function searches for first occurrence of RE pattern within string with optional flags.</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Here is the syntax for this function</a:t>
            </a:r>
            <a:endParaRPr sz="2000">
              <a:latin typeface="Lato"/>
              <a:ea typeface="Lato"/>
              <a:cs typeface="Lato"/>
              <a:sym typeface="Lato"/>
            </a:endParaRPr>
          </a:p>
          <a:p>
            <a:pPr indent="457200" lvl="0" marL="457200" marR="0" rtl="0">
              <a:lnSpc>
                <a:spcPct val="150000"/>
              </a:lnSpc>
              <a:spcBef>
                <a:spcPts val="0"/>
              </a:spcBef>
              <a:spcAft>
                <a:spcPts val="0"/>
              </a:spcAft>
              <a:buNone/>
            </a:pPr>
            <a:r>
              <a:rPr b="1" lang="en-US" sz="2000">
                <a:solidFill>
                  <a:srgbClr val="F20253"/>
                </a:solidFill>
                <a:latin typeface="Courier New"/>
                <a:ea typeface="Courier New"/>
                <a:cs typeface="Courier New"/>
                <a:sym typeface="Courier New"/>
              </a:rPr>
              <a:t>re.search(pattern, string, flags=0)</a:t>
            </a:r>
            <a:endParaRPr b="1" sz="2000">
              <a:solidFill>
                <a:srgbClr val="F20253"/>
              </a:solidFill>
              <a:latin typeface="Courier New"/>
              <a:ea typeface="Courier New"/>
              <a:cs typeface="Courier New"/>
              <a:sym typeface="Courier New"/>
            </a:endParaRPr>
          </a:p>
          <a:p>
            <a:pPr indent="457200" lvl="0" marL="457200" marR="0" rtl="0">
              <a:lnSpc>
                <a:spcPct val="150000"/>
              </a:lnSpc>
              <a:spcBef>
                <a:spcPts val="0"/>
              </a:spcBef>
              <a:spcAft>
                <a:spcPts val="0"/>
              </a:spcAft>
              <a:buNone/>
            </a:pPr>
            <a:r>
              <a:t/>
            </a:r>
            <a:endParaRPr b="1" sz="2000">
              <a:solidFill>
                <a:srgbClr val="F20253"/>
              </a:solidFill>
              <a:latin typeface="Courier New"/>
              <a:ea typeface="Courier New"/>
              <a:cs typeface="Courier New"/>
              <a:sym typeface="Courier New"/>
            </a:endParaRPr>
          </a:p>
          <a:p>
            <a:pPr indent="-355600" lvl="0" marL="457200" rtl="0">
              <a:lnSpc>
                <a:spcPct val="150000"/>
              </a:lnSpc>
              <a:spcBef>
                <a:spcPts val="0"/>
              </a:spcBef>
              <a:spcAft>
                <a:spcPts val="0"/>
              </a:spcAft>
              <a:buSzPts val="2000"/>
              <a:buFont typeface="Lato"/>
              <a:buChar char="●"/>
            </a:pPr>
            <a:r>
              <a:rPr lang="en-US" sz="2000">
                <a:latin typeface="Lato"/>
                <a:ea typeface="Lato"/>
                <a:cs typeface="Lato"/>
                <a:sym typeface="Lato"/>
              </a:rPr>
              <a:t>It is similar to match() but it </a:t>
            </a:r>
            <a:r>
              <a:rPr b="1" lang="en-US" sz="2000">
                <a:solidFill>
                  <a:srgbClr val="008080"/>
                </a:solidFill>
                <a:latin typeface="Lato"/>
                <a:ea typeface="Lato"/>
                <a:cs typeface="Lato"/>
                <a:sym typeface="Lato"/>
              </a:rPr>
              <a:t>doesn’t restrict us to find matches at the beginning of the string only</a:t>
            </a:r>
            <a:r>
              <a:rPr lang="en-US" sz="2000">
                <a:latin typeface="Lato"/>
                <a:ea typeface="Lato"/>
                <a:cs typeface="Lato"/>
                <a:sym typeface="Lato"/>
              </a:rPr>
              <a:t>. </a:t>
            </a:r>
            <a:endParaRPr sz="2000">
              <a:latin typeface="Lato"/>
              <a:ea typeface="Lato"/>
              <a:cs typeface="Lato"/>
              <a:sym typeface="Lato"/>
            </a:endParaRPr>
          </a:p>
          <a:p>
            <a:pPr indent="-355600" lvl="0" marL="457200" rtl="0">
              <a:lnSpc>
                <a:spcPct val="150000"/>
              </a:lnSpc>
              <a:spcBef>
                <a:spcPts val="0"/>
              </a:spcBef>
              <a:spcAft>
                <a:spcPts val="0"/>
              </a:spcAft>
              <a:buSzPts val="2000"/>
              <a:buFont typeface="Lato"/>
              <a:buChar char="●"/>
            </a:pPr>
            <a:r>
              <a:rPr lang="en-US" sz="2000">
                <a:latin typeface="Lato"/>
                <a:ea typeface="Lato"/>
                <a:cs typeface="Lato"/>
                <a:sym typeface="Lato"/>
              </a:rPr>
              <a:t>Unlike previous method, here searching for pattern ‘Analytics’ will return a match.</a:t>
            </a:r>
            <a:endParaRPr sz="2000">
              <a:latin typeface="Lato"/>
              <a:ea typeface="Lato"/>
              <a:cs typeface="Lato"/>
              <a:sym typeface="Lato"/>
            </a:endParaRPr>
          </a:p>
        </p:txBody>
      </p:sp>
      <p:sp>
        <p:nvSpPr>
          <p:cNvPr id="2111" name="Shape 2111"/>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112" name="Shape 2112"/>
          <p:cNvGrpSpPr/>
          <p:nvPr/>
        </p:nvGrpSpPr>
        <p:grpSpPr>
          <a:xfrm>
            <a:off x="858043" y="241509"/>
            <a:ext cx="10470300" cy="730079"/>
            <a:chOff x="1692324" y="483017"/>
            <a:chExt cx="20940600" cy="1460159"/>
          </a:xfrm>
        </p:grpSpPr>
        <p:sp>
          <p:nvSpPr>
            <p:cNvPr id="2113" name="Shape 2113"/>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The </a:t>
              </a:r>
              <a:r>
                <a:rPr b="1" i="1" lang="en-US" sz="4400">
                  <a:solidFill>
                    <a:srgbClr val="17959F"/>
                  </a:solidFill>
                  <a:latin typeface="Lato"/>
                  <a:ea typeface="Lato"/>
                  <a:cs typeface="Lato"/>
                  <a:sym typeface="Lato"/>
                </a:rPr>
                <a:t>search </a:t>
              </a:r>
              <a:r>
                <a:rPr b="1" lang="en-US" sz="4400">
                  <a:solidFill>
                    <a:srgbClr val="17959F"/>
                  </a:solidFill>
                  <a:latin typeface="Lato"/>
                  <a:ea typeface="Lato"/>
                  <a:cs typeface="Lato"/>
                  <a:sym typeface="Lato"/>
                </a:rPr>
                <a:t>Function</a:t>
              </a:r>
              <a:endParaRPr b="1" sz="4400">
                <a:solidFill>
                  <a:srgbClr val="17959F"/>
                </a:solidFill>
                <a:latin typeface="Lato"/>
                <a:ea typeface="Lato"/>
                <a:cs typeface="Lato"/>
                <a:sym typeface="Lato"/>
              </a:endParaRPr>
            </a:p>
          </p:txBody>
        </p:sp>
        <p:sp>
          <p:nvSpPr>
            <p:cNvPr id="2114" name="Shape 2114"/>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2115" name="Shape 2115"/>
          <p:cNvSpPr txBox="1"/>
          <p:nvPr/>
        </p:nvSpPr>
        <p:spPr>
          <a:xfrm>
            <a:off x="3714100" y="1602775"/>
            <a:ext cx="4114800" cy="73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rgbClr val="0000FF"/>
                </a:solidFill>
                <a:latin typeface="Proxima Nova"/>
                <a:ea typeface="Proxima Nova"/>
                <a:cs typeface="Proxima Nova"/>
                <a:sym typeface="Proxima Nova"/>
              </a:rPr>
              <a:t>re.search()</a:t>
            </a:r>
            <a:endParaRPr b="1" sz="3600">
              <a:solidFill>
                <a:srgbClr val="0000FF"/>
              </a:solidFill>
              <a:latin typeface="Proxima Nova"/>
              <a:ea typeface="Proxima Nova"/>
              <a:cs typeface="Proxima Nova"/>
              <a:sym typeface="Proxima Nova"/>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0" name="Shape 2120"/>
        <p:cNvGrpSpPr/>
        <p:nvPr/>
      </p:nvGrpSpPr>
      <p:grpSpPr>
        <a:xfrm>
          <a:off x="0" y="0"/>
          <a:ext cx="0" cy="0"/>
          <a:chOff x="0" y="0"/>
          <a:chExt cx="0" cy="0"/>
        </a:xfrm>
      </p:grpSpPr>
      <p:sp>
        <p:nvSpPr>
          <p:cNvPr id="2121" name="Shape 2121"/>
          <p:cNvSpPr txBox="1"/>
          <p:nvPr/>
        </p:nvSpPr>
        <p:spPr>
          <a:xfrm>
            <a:off x="481600" y="3050400"/>
            <a:ext cx="11169300" cy="35148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lang="en-US" sz="2000">
                <a:latin typeface="Lato"/>
                <a:ea typeface="Lato"/>
                <a:cs typeface="Lato"/>
                <a:sym typeface="Lato"/>
              </a:rPr>
              <a:t>For example: </a:t>
            </a:r>
            <a:endParaRPr sz="2000">
              <a:latin typeface="Lato"/>
              <a:ea typeface="Lato"/>
              <a:cs typeface="Lato"/>
              <a:sym typeface="Lato"/>
            </a:endParaRPr>
          </a:p>
          <a:p>
            <a:pPr indent="0" lvl="0" marL="457200" marR="0" rtl="0">
              <a:lnSpc>
                <a:spcPct val="115000"/>
              </a:lnSpc>
              <a:spcBef>
                <a:spcPts val="0"/>
              </a:spcBef>
              <a:spcAft>
                <a:spcPts val="0"/>
              </a:spcAft>
              <a:buNone/>
            </a:pPr>
            <a:r>
              <a:rPr b="1" lang="en-US" sz="2200">
                <a:solidFill>
                  <a:srgbClr val="0000FF"/>
                </a:solidFill>
                <a:latin typeface="Courier New"/>
                <a:ea typeface="Courier New"/>
                <a:cs typeface="Courier New"/>
                <a:sym typeface="Courier New"/>
              </a:rPr>
              <a:t>import </a:t>
            </a:r>
            <a:r>
              <a:rPr b="1" lang="en-US" sz="2200">
                <a:solidFill>
                  <a:srgbClr val="434343"/>
                </a:solidFill>
                <a:latin typeface="Courier New"/>
                <a:ea typeface="Courier New"/>
                <a:cs typeface="Courier New"/>
                <a:sym typeface="Courier New"/>
              </a:rPr>
              <a:t>re</a:t>
            </a:r>
            <a:endParaRPr b="1" sz="2200">
              <a:solidFill>
                <a:srgbClr val="434343"/>
              </a:solidFill>
              <a:latin typeface="Courier New"/>
              <a:ea typeface="Courier New"/>
              <a:cs typeface="Courier New"/>
              <a:sym typeface="Courier New"/>
            </a:endParaRPr>
          </a:p>
          <a:p>
            <a:pPr indent="0" lvl="0" marL="457200" marR="0" rtl="0">
              <a:lnSpc>
                <a:spcPct val="115000"/>
              </a:lnSpc>
              <a:spcBef>
                <a:spcPts val="0"/>
              </a:spcBef>
              <a:spcAft>
                <a:spcPts val="0"/>
              </a:spcAft>
              <a:buNone/>
            </a:pPr>
            <a:r>
              <a:rPr b="1" lang="en-US" sz="2200">
                <a:solidFill>
                  <a:srgbClr val="434343"/>
                </a:solidFill>
                <a:latin typeface="Courier New"/>
                <a:ea typeface="Courier New"/>
                <a:cs typeface="Courier New"/>
                <a:sym typeface="Courier New"/>
              </a:rPr>
              <a:t>result </a:t>
            </a:r>
            <a:r>
              <a:rPr b="1" lang="en-US" sz="2200">
                <a:solidFill>
                  <a:srgbClr val="0000FF"/>
                </a:solidFill>
                <a:latin typeface="Courier New"/>
                <a:ea typeface="Courier New"/>
                <a:cs typeface="Courier New"/>
                <a:sym typeface="Courier New"/>
              </a:rPr>
              <a:t>=</a:t>
            </a:r>
            <a:r>
              <a:rPr b="1" lang="en-US" sz="2200">
                <a:solidFill>
                  <a:srgbClr val="434343"/>
                </a:solidFill>
                <a:latin typeface="Courier New"/>
                <a:ea typeface="Courier New"/>
                <a:cs typeface="Courier New"/>
                <a:sym typeface="Courier New"/>
              </a:rPr>
              <a:t> re.search(r'Analytics', 'AV Analytics Vellore AV')</a:t>
            </a:r>
            <a:endParaRPr b="1" sz="2200">
              <a:solidFill>
                <a:srgbClr val="434343"/>
              </a:solidFill>
              <a:latin typeface="Courier New"/>
              <a:ea typeface="Courier New"/>
              <a:cs typeface="Courier New"/>
              <a:sym typeface="Courier New"/>
            </a:endParaRPr>
          </a:p>
          <a:p>
            <a:pPr indent="0" lvl="0" marL="457200" marR="0" rtl="0">
              <a:lnSpc>
                <a:spcPct val="115000"/>
              </a:lnSpc>
              <a:spcBef>
                <a:spcPts val="0"/>
              </a:spcBef>
              <a:spcAft>
                <a:spcPts val="0"/>
              </a:spcAft>
              <a:buNone/>
            </a:pPr>
            <a:r>
              <a:rPr b="1" lang="en-US" sz="2200">
                <a:solidFill>
                  <a:srgbClr val="0000FF"/>
                </a:solidFill>
                <a:latin typeface="Courier New"/>
                <a:ea typeface="Courier New"/>
                <a:cs typeface="Courier New"/>
                <a:sym typeface="Courier New"/>
              </a:rPr>
              <a:t>print </a:t>
            </a:r>
            <a:r>
              <a:rPr b="1" lang="en-US" sz="2200">
                <a:solidFill>
                  <a:srgbClr val="434343"/>
                </a:solidFill>
                <a:latin typeface="Courier New"/>
                <a:ea typeface="Courier New"/>
                <a:cs typeface="Courier New"/>
                <a:sym typeface="Courier New"/>
              </a:rPr>
              <a:t>"\nMatch found"</a:t>
            </a:r>
            <a:endParaRPr b="1" sz="2200">
              <a:solidFill>
                <a:srgbClr val="434343"/>
              </a:solidFill>
              <a:latin typeface="Courier New"/>
              <a:ea typeface="Courier New"/>
              <a:cs typeface="Courier New"/>
              <a:sym typeface="Courier New"/>
            </a:endParaRPr>
          </a:p>
          <a:p>
            <a:pPr indent="0" lvl="0" marL="457200" marR="0" rtl="0">
              <a:lnSpc>
                <a:spcPct val="115000"/>
              </a:lnSpc>
              <a:spcBef>
                <a:spcPts val="0"/>
              </a:spcBef>
              <a:spcAft>
                <a:spcPts val="0"/>
              </a:spcAft>
              <a:buNone/>
            </a:pPr>
            <a:r>
              <a:rPr b="1" lang="en-US" sz="2200">
                <a:solidFill>
                  <a:srgbClr val="0000FF"/>
                </a:solidFill>
                <a:latin typeface="Courier New"/>
                <a:ea typeface="Courier New"/>
                <a:cs typeface="Courier New"/>
                <a:sym typeface="Courier New"/>
              </a:rPr>
              <a:t>print</a:t>
            </a:r>
            <a:r>
              <a:rPr b="1" lang="en-US" sz="2200">
                <a:solidFill>
                  <a:srgbClr val="434343"/>
                </a:solidFill>
                <a:latin typeface="Courier New"/>
                <a:ea typeface="Courier New"/>
                <a:cs typeface="Courier New"/>
                <a:sym typeface="Courier New"/>
              </a:rPr>
              <a:t> result.group(</a:t>
            </a:r>
            <a:r>
              <a:rPr b="1" lang="en-US" sz="2200">
                <a:solidFill>
                  <a:srgbClr val="FF0000"/>
                </a:solidFill>
                <a:latin typeface="Courier New"/>
                <a:ea typeface="Courier New"/>
                <a:cs typeface="Courier New"/>
                <a:sym typeface="Courier New"/>
              </a:rPr>
              <a:t>0</a:t>
            </a:r>
            <a:r>
              <a:rPr b="1" lang="en-US" sz="2200">
                <a:solidFill>
                  <a:srgbClr val="434343"/>
                </a:solidFill>
                <a:latin typeface="Courier New"/>
                <a:ea typeface="Courier New"/>
                <a:cs typeface="Courier New"/>
                <a:sym typeface="Courier New"/>
              </a:rPr>
              <a:t>)</a:t>
            </a:r>
            <a:endParaRPr b="1" sz="2200">
              <a:solidFill>
                <a:srgbClr val="434343"/>
              </a:solidFill>
              <a:latin typeface="Courier New"/>
              <a:ea typeface="Courier New"/>
              <a:cs typeface="Courier New"/>
              <a:sym typeface="Courier New"/>
            </a:endParaRPr>
          </a:p>
          <a:p>
            <a:pPr indent="0" lvl="0" marL="0" marR="0" rtl="0">
              <a:lnSpc>
                <a:spcPct val="150000"/>
              </a:lnSpc>
              <a:spcBef>
                <a:spcPts val="0"/>
              </a:spcBef>
              <a:spcAft>
                <a:spcPts val="0"/>
              </a:spcAft>
              <a:buNone/>
            </a:pPr>
            <a:r>
              <a:t/>
            </a:r>
            <a:endParaRPr b="1" sz="2000">
              <a:solidFill>
                <a:srgbClr val="434343"/>
              </a:solidFill>
              <a:latin typeface="Courier New"/>
              <a:ea typeface="Courier New"/>
              <a:cs typeface="Courier New"/>
              <a:sym typeface="Courier New"/>
            </a:endParaRPr>
          </a:p>
          <a:p>
            <a:pPr indent="0" lvl="0" marL="0" marR="0" rtl="0">
              <a:lnSpc>
                <a:spcPct val="150000"/>
              </a:lnSpc>
              <a:spcBef>
                <a:spcPts val="0"/>
              </a:spcBef>
              <a:spcAft>
                <a:spcPts val="0"/>
              </a:spcAft>
              <a:buNone/>
            </a:pPr>
            <a:r>
              <a:rPr lang="en-US" sz="2000">
                <a:solidFill>
                  <a:srgbClr val="434343"/>
                </a:solidFill>
                <a:latin typeface="Lato"/>
                <a:ea typeface="Lato"/>
                <a:cs typeface="Lato"/>
                <a:sym typeface="Lato"/>
              </a:rPr>
              <a:t>Here you can see that, </a:t>
            </a:r>
            <a:r>
              <a:rPr b="1" lang="en-US" sz="2000">
                <a:solidFill>
                  <a:srgbClr val="F20253"/>
                </a:solidFill>
                <a:latin typeface="Lato"/>
                <a:ea typeface="Lato"/>
                <a:cs typeface="Lato"/>
                <a:sym typeface="Lato"/>
              </a:rPr>
              <a:t>search() method is able to find a pattern</a:t>
            </a:r>
            <a:r>
              <a:rPr lang="en-US" sz="2000">
                <a:solidFill>
                  <a:srgbClr val="434343"/>
                </a:solidFill>
                <a:latin typeface="Lato"/>
                <a:ea typeface="Lato"/>
                <a:cs typeface="Lato"/>
                <a:sym typeface="Lato"/>
              </a:rPr>
              <a:t> from any position of the string but it </a:t>
            </a:r>
            <a:r>
              <a:rPr b="1" lang="en-US" sz="2000">
                <a:solidFill>
                  <a:srgbClr val="434343"/>
                </a:solidFill>
                <a:latin typeface="Lato"/>
                <a:ea typeface="Lato"/>
                <a:cs typeface="Lato"/>
                <a:sym typeface="Lato"/>
              </a:rPr>
              <a:t>only returns the first occurrence </a:t>
            </a:r>
            <a:r>
              <a:rPr lang="en-US" sz="2000">
                <a:solidFill>
                  <a:srgbClr val="434343"/>
                </a:solidFill>
                <a:latin typeface="Lato"/>
                <a:ea typeface="Lato"/>
                <a:cs typeface="Lato"/>
                <a:sym typeface="Lato"/>
              </a:rPr>
              <a:t>of the search pattern.</a:t>
            </a:r>
            <a:endParaRPr sz="2000">
              <a:solidFill>
                <a:srgbClr val="434343"/>
              </a:solidFill>
              <a:latin typeface="Lato"/>
              <a:ea typeface="Lato"/>
              <a:cs typeface="Lato"/>
              <a:sym typeface="Lato"/>
            </a:endParaRPr>
          </a:p>
        </p:txBody>
      </p:sp>
      <p:sp>
        <p:nvSpPr>
          <p:cNvPr id="2122" name="Shape 212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123" name="Shape 2123"/>
          <p:cNvGrpSpPr/>
          <p:nvPr/>
        </p:nvGrpSpPr>
        <p:grpSpPr>
          <a:xfrm>
            <a:off x="858043" y="241509"/>
            <a:ext cx="10470300" cy="730079"/>
            <a:chOff x="1692324" y="483017"/>
            <a:chExt cx="20940600" cy="1460159"/>
          </a:xfrm>
        </p:grpSpPr>
        <p:sp>
          <p:nvSpPr>
            <p:cNvPr id="2124" name="Shape 212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The </a:t>
              </a:r>
              <a:r>
                <a:rPr b="1" i="1" lang="en-US" sz="4400">
                  <a:solidFill>
                    <a:srgbClr val="17959F"/>
                  </a:solidFill>
                  <a:latin typeface="Lato"/>
                  <a:ea typeface="Lato"/>
                  <a:cs typeface="Lato"/>
                  <a:sym typeface="Lato"/>
                </a:rPr>
                <a:t>search </a:t>
              </a:r>
              <a:r>
                <a:rPr b="1" lang="en-US" sz="4400">
                  <a:solidFill>
                    <a:srgbClr val="17959F"/>
                  </a:solidFill>
                  <a:latin typeface="Lato"/>
                  <a:ea typeface="Lato"/>
                  <a:cs typeface="Lato"/>
                  <a:sym typeface="Lato"/>
                </a:rPr>
                <a:t>Function</a:t>
              </a:r>
              <a:endParaRPr b="1" sz="4400">
                <a:solidFill>
                  <a:srgbClr val="17959F"/>
                </a:solidFill>
                <a:latin typeface="Lato"/>
                <a:ea typeface="Lato"/>
                <a:cs typeface="Lato"/>
                <a:sym typeface="Lato"/>
              </a:endParaRPr>
            </a:p>
          </p:txBody>
        </p:sp>
        <p:sp>
          <p:nvSpPr>
            <p:cNvPr id="2125" name="Shape 212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126" name="Shape 2126"/>
          <p:cNvPicPr preferRelativeResize="0"/>
          <p:nvPr/>
        </p:nvPicPr>
        <p:blipFill>
          <a:blip r:embed="rId3">
            <a:alphaModFix/>
          </a:blip>
          <a:stretch>
            <a:fillRect/>
          </a:stretch>
        </p:blipFill>
        <p:spPr>
          <a:xfrm>
            <a:off x="4103575" y="1355849"/>
            <a:ext cx="4005350" cy="13103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1" name="Shape 2131"/>
        <p:cNvGrpSpPr/>
        <p:nvPr/>
      </p:nvGrpSpPr>
      <p:grpSpPr>
        <a:xfrm>
          <a:off x="0" y="0"/>
          <a:ext cx="0" cy="0"/>
          <a:chOff x="0" y="0"/>
          <a:chExt cx="0" cy="0"/>
        </a:xfrm>
      </p:grpSpPr>
      <p:sp>
        <p:nvSpPr>
          <p:cNvPr id="2132" name="Shape 2132"/>
          <p:cNvSpPr txBox="1"/>
          <p:nvPr/>
        </p:nvSpPr>
        <p:spPr>
          <a:xfrm>
            <a:off x="481600" y="3020600"/>
            <a:ext cx="11431200" cy="3097500"/>
          </a:xfrm>
          <a:prstGeom prst="rect">
            <a:avLst/>
          </a:prstGeom>
          <a:noFill/>
          <a:ln>
            <a:noFill/>
          </a:ln>
        </p:spPr>
        <p:txBody>
          <a:bodyPr anchorCtr="0" anchor="t" bIns="45700" lIns="91400" spcFirstLastPara="1" rIns="91400" wrap="square" tIns="45700">
            <a:noAutofit/>
          </a:bodyPr>
          <a:lstStyle/>
          <a:p>
            <a:pPr indent="-355600" lvl="0" marL="457200" rtl="0">
              <a:lnSpc>
                <a:spcPct val="150000"/>
              </a:lnSpc>
              <a:spcBef>
                <a:spcPts val="0"/>
              </a:spcBef>
              <a:spcAft>
                <a:spcPts val="0"/>
              </a:spcAft>
              <a:buSzPts val="2000"/>
              <a:buFont typeface="Lato"/>
              <a:buChar char="●"/>
            </a:pPr>
            <a:r>
              <a:rPr lang="en-US" sz="2000">
                <a:latin typeface="Lato"/>
                <a:ea typeface="Lato"/>
                <a:cs typeface="Lato"/>
                <a:sym typeface="Lato"/>
              </a:rPr>
              <a:t>It helps to </a:t>
            </a:r>
            <a:r>
              <a:rPr b="1" lang="en-US" sz="2000">
                <a:solidFill>
                  <a:srgbClr val="F20253"/>
                </a:solidFill>
                <a:latin typeface="Lato"/>
                <a:ea typeface="Lato"/>
                <a:cs typeface="Lato"/>
                <a:sym typeface="Lato"/>
              </a:rPr>
              <a:t>get a list of all matching patterns</a:t>
            </a:r>
            <a:r>
              <a:rPr lang="en-US" sz="2000">
                <a:latin typeface="Lato"/>
                <a:ea typeface="Lato"/>
                <a:cs typeface="Lato"/>
                <a:sym typeface="Lato"/>
              </a:rPr>
              <a:t>. </a:t>
            </a:r>
            <a:endParaRPr sz="2000">
              <a:latin typeface="Lato"/>
              <a:ea typeface="Lato"/>
              <a:cs typeface="Lato"/>
              <a:sym typeface="Lato"/>
            </a:endParaRPr>
          </a:p>
          <a:p>
            <a:pPr indent="-355600" lvl="0" marL="457200" rtl="0">
              <a:lnSpc>
                <a:spcPct val="150000"/>
              </a:lnSpc>
              <a:spcBef>
                <a:spcPts val="0"/>
              </a:spcBef>
              <a:spcAft>
                <a:spcPts val="0"/>
              </a:spcAft>
              <a:buSzPts val="2000"/>
              <a:buFont typeface="Lato"/>
              <a:buChar char="●"/>
            </a:pPr>
            <a:r>
              <a:rPr lang="en-US" sz="2000">
                <a:latin typeface="Lato"/>
                <a:ea typeface="Lato"/>
                <a:cs typeface="Lato"/>
                <a:sym typeface="Lato"/>
              </a:rPr>
              <a:t>It has no constraints of searching from start or end. If we will use method findall to search ‘AV’ in given string it will return both occurrence of AV. </a:t>
            </a:r>
            <a:endParaRPr sz="2000">
              <a:latin typeface="Lato"/>
              <a:ea typeface="Lato"/>
              <a:cs typeface="Lato"/>
              <a:sym typeface="Lato"/>
            </a:endParaRPr>
          </a:p>
          <a:p>
            <a:pPr indent="-355600" lvl="0" marL="457200" rtl="0">
              <a:lnSpc>
                <a:spcPct val="150000"/>
              </a:lnSpc>
              <a:spcBef>
                <a:spcPts val="0"/>
              </a:spcBef>
              <a:spcAft>
                <a:spcPts val="0"/>
              </a:spcAft>
              <a:buSzPts val="2000"/>
              <a:buFont typeface="Lato"/>
              <a:buChar char="●"/>
            </a:pPr>
            <a:r>
              <a:rPr lang="en-US" sz="2000">
                <a:latin typeface="Lato"/>
                <a:ea typeface="Lato"/>
                <a:cs typeface="Lato"/>
                <a:sym typeface="Lato"/>
              </a:rPr>
              <a:t>Here is the syntax for this function</a:t>
            </a:r>
            <a:endParaRPr sz="2000">
              <a:latin typeface="Lato"/>
              <a:ea typeface="Lato"/>
              <a:cs typeface="Lato"/>
              <a:sym typeface="Lato"/>
            </a:endParaRPr>
          </a:p>
          <a:p>
            <a:pPr indent="457200" lvl="0" marL="457200" rtl="0">
              <a:lnSpc>
                <a:spcPct val="150000"/>
              </a:lnSpc>
              <a:spcBef>
                <a:spcPts val="0"/>
              </a:spcBef>
              <a:spcAft>
                <a:spcPts val="0"/>
              </a:spcAft>
              <a:buNone/>
            </a:pPr>
            <a:r>
              <a:rPr b="1" lang="en-US" sz="2000">
                <a:solidFill>
                  <a:srgbClr val="F20253"/>
                </a:solidFill>
                <a:latin typeface="Courier New"/>
                <a:ea typeface="Courier New"/>
                <a:cs typeface="Courier New"/>
                <a:sym typeface="Courier New"/>
              </a:rPr>
              <a:t>re.search(pattern, string, flags=0)</a:t>
            </a:r>
            <a:endParaRPr b="1" sz="2000">
              <a:solidFill>
                <a:srgbClr val="F20253"/>
              </a:solidFill>
              <a:latin typeface="Courier New"/>
              <a:ea typeface="Courier New"/>
              <a:cs typeface="Courier New"/>
              <a:sym typeface="Courier New"/>
            </a:endParaRPr>
          </a:p>
          <a:p>
            <a:pPr indent="0" lvl="0" marL="0" rtl="0">
              <a:lnSpc>
                <a:spcPct val="150000"/>
              </a:lnSpc>
              <a:spcBef>
                <a:spcPts val="0"/>
              </a:spcBef>
              <a:spcAft>
                <a:spcPts val="0"/>
              </a:spcAft>
              <a:buNone/>
            </a:pPr>
            <a:r>
              <a:t/>
            </a:r>
            <a:endParaRPr sz="2000">
              <a:latin typeface="Lato"/>
              <a:ea typeface="Lato"/>
              <a:cs typeface="Lato"/>
              <a:sym typeface="Lato"/>
            </a:endParaRPr>
          </a:p>
          <a:p>
            <a:pPr indent="0" lvl="0" marL="0" rtl="0">
              <a:lnSpc>
                <a:spcPct val="150000"/>
              </a:lnSpc>
              <a:spcBef>
                <a:spcPts val="0"/>
              </a:spcBef>
              <a:spcAft>
                <a:spcPts val="0"/>
              </a:spcAft>
              <a:buNone/>
            </a:pPr>
            <a:r>
              <a:t/>
            </a:r>
            <a:endParaRPr sz="2000">
              <a:latin typeface="Lato"/>
              <a:ea typeface="Lato"/>
              <a:cs typeface="Lato"/>
              <a:sym typeface="Lato"/>
            </a:endParaRPr>
          </a:p>
        </p:txBody>
      </p:sp>
      <p:sp>
        <p:nvSpPr>
          <p:cNvPr id="2133" name="Shape 2133"/>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134" name="Shape 2134"/>
          <p:cNvGrpSpPr/>
          <p:nvPr/>
        </p:nvGrpSpPr>
        <p:grpSpPr>
          <a:xfrm>
            <a:off x="858043" y="241509"/>
            <a:ext cx="10470300" cy="730079"/>
            <a:chOff x="1692324" y="483017"/>
            <a:chExt cx="20940600" cy="1460159"/>
          </a:xfrm>
        </p:grpSpPr>
        <p:sp>
          <p:nvSpPr>
            <p:cNvPr id="2135" name="Shape 2135"/>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The </a:t>
              </a:r>
              <a:r>
                <a:rPr b="1" i="1" lang="en-US" sz="4400">
                  <a:solidFill>
                    <a:srgbClr val="17959F"/>
                  </a:solidFill>
                  <a:latin typeface="Lato"/>
                  <a:ea typeface="Lato"/>
                  <a:cs typeface="Lato"/>
                  <a:sym typeface="Lato"/>
                </a:rPr>
                <a:t>findall</a:t>
              </a:r>
              <a:r>
                <a:rPr b="1" lang="en-US" sz="4400">
                  <a:solidFill>
                    <a:srgbClr val="17959F"/>
                  </a:solidFill>
                  <a:latin typeface="Lato"/>
                  <a:ea typeface="Lato"/>
                  <a:cs typeface="Lato"/>
                  <a:sym typeface="Lato"/>
                </a:rPr>
                <a:t> Function</a:t>
              </a:r>
              <a:endParaRPr b="1" sz="4400">
                <a:solidFill>
                  <a:srgbClr val="17959F"/>
                </a:solidFill>
                <a:latin typeface="Lato"/>
                <a:ea typeface="Lato"/>
                <a:cs typeface="Lato"/>
                <a:sym typeface="Lato"/>
              </a:endParaRPr>
            </a:p>
          </p:txBody>
        </p:sp>
        <p:sp>
          <p:nvSpPr>
            <p:cNvPr id="2136" name="Shape 2136"/>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2137" name="Shape 2137"/>
          <p:cNvSpPr txBox="1"/>
          <p:nvPr/>
        </p:nvSpPr>
        <p:spPr>
          <a:xfrm>
            <a:off x="3714100" y="1602775"/>
            <a:ext cx="4114800" cy="73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rgbClr val="0000FF"/>
                </a:solidFill>
                <a:latin typeface="Proxima Nova"/>
                <a:ea typeface="Proxima Nova"/>
                <a:cs typeface="Proxima Nova"/>
                <a:sym typeface="Proxima Nova"/>
              </a:rPr>
              <a:t>re.findall()</a:t>
            </a:r>
            <a:endParaRPr b="1" sz="3600">
              <a:solidFill>
                <a:srgbClr val="0000FF"/>
              </a:solidFill>
              <a:latin typeface="Proxima Nova"/>
              <a:ea typeface="Proxima Nova"/>
              <a:cs typeface="Proxima Nova"/>
              <a:sym typeface="Proxima Nova"/>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2" name="Shape 2142"/>
        <p:cNvGrpSpPr/>
        <p:nvPr/>
      </p:nvGrpSpPr>
      <p:grpSpPr>
        <a:xfrm>
          <a:off x="0" y="0"/>
          <a:ext cx="0" cy="0"/>
          <a:chOff x="0" y="0"/>
          <a:chExt cx="0" cy="0"/>
        </a:xfrm>
      </p:grpSpPr>
      <p:sp>
        <p:nvSpPr>
          <p:cNvPr id="2143" name="Shape 2143"/>
          <p:cNvSpPr txBox="1"/>
          <p:nvPr/>
        </p:nvSpPr>
        <p:spPr>
          <a:xfrm>
            <a:off x="481600" y="4037750"/>
            <a:ext cx="11169300" cy="25275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b="1" lang="en-US" sz="2000">
                <a:latin typeface="Lato"/>
                <a:ea typeface="Lato"/>
                <a:cs typeface="Lato"/>
                <a:sym typeface="Lato"/>
              </a:rPr>
              <a:t>Code: </a:t>
            </a:r>
            <a:r>
              <a:rPr lang="en-US" sz="2000">
                <a:latin typeface="Lato"/>
                <a:ea typeface="Lato"/>
                <a:cs typeface="Lato"/>
                <a:sym typeface="Lato"/>
              </a:rPr>
              <a:t> </a:t>
            </a:r>
            <a:endParaRPr sz="2000">
              <a:latin typeface="Lato"/>
              <a:ea typeface="Lato"/>
              <a:cs typeface="Lato"/>
              <a:sym typeface="Lato"/>
            </a:endParaRPr>
          </a:p>
          <a:p>
            <a:pPr indent="0" lvl="0" marL="0" rtl="0">
              <a:spcBef>
                <a:spcPts val="0"/>
              </a:spcBef>
              <a:spcAft>
                <a:spcPts val="0"/>
              </a:spcAft>
              <a:buNone/>
            </a:pPr>
            <a:r>
              <a:rPr b="1" lang="en-US" sz="2000">
                <a:solidFill>
                  <a:srgbClr val="0000FF"/>
                </a:solidFill>
                <a:latin typeface="Courier New"/>
                <a:ea typeface="Courier New"/>
                <a:cs typeface="Courier New"/>
                <a:sym typeface="Courier New"/>
              </a:rPr>
              <a:t>import</a:t>
            </a:r>
            <a:r>
              <a:rPr b="1" lang="en-US" sz="2000">
                <a:latin typeface="Courier New"/>
                <a:ea typeface="Courier New"/>
                <a:cs typeface="Courier New"/>
                <a:sym typeface="Courier New"/>
              </a:rPr>
              <a:t> re</a:t>
            </a:r>
            <a:endParaRPr b="1" sz="2000">
              <a:latin typeface="Courier New"/>
              <a:ea typeface="Courier New"/>
              <a:cs typeface="Courier New"/>
              <a:sym typeface="Courier New"/>
            </a:endParaRPr>
          </a:p>
          <a:p>
            <a:pPr indent="0" lvl="0" marL="0" rtl="0">
              <a:spcBef>
                <a:spcPts val="0"/>
              </a:spcBef>
              <a:spcAft>
                <a:spcPts val="0"/>
              </a:spcAft>
              <a:buNone/>
            </a:pPr>
            <a:r>
              <a:rPr b="1" lang="en-US" sz="2000">
                <a:latin typeface="Courier New"/>
                <a:ea typeface="Courier New"/>
                <a:cs typeface="Courier New"/>
                <a:sym typeface="Courier New"/>
              </a:rPr>
              <a:t>result = re.findall(</a:t>
            </a:r>
            <a:r>
              <a:rPr b="1" lang="en-US" sz="2000">
                <a:solidFill>
                  <a:srgbClr val="434343"/>
                </a:solidFill>
                <a:latin typeface="Courier New"/>
                <a:ea typeface="Courier New"/>
                <a:cs typeface="Courier New"/>
                <a:sym typeface="Courier New"/>
              </a:rPr>
              <a:t>r'AV', 'AV Analytics Vellore AV'</a:t>
            </a:r>
            <a:r>
              <a:rPr b="1" lang="en-US" sz="2000">
                <a:latin typeface="Courier New"/>
                <a:ea typeface="Courier New"/>
                <a:cs typeface="Courier New"/>
                <a:sym typeface="Courier New"/>
              </a:rPr>
              <a:t>)</a:t>
            </a:r>
            <a:endParaRPr b="1" sz="2000">
              <a:latin typeface="Courier New"/>
              <a:ea typeface="Courier New"/>
              <a:cs typeface="Courier New"/>
              <a:sym typeface="Courier New"/>
            </a:endParaRPr>
          </a:p>
          <a:p>
            <a:pPr indent="0" lvl="0" marL="0" rtl="0">
              <a:spcBef>
                <a:spcPts val="0"/>
              </a:spcBef>
              <a:spcAft>
                <a:spcPts val="0"/>
              </a:spcAft>
              <a:buNone/>
            </a:pPr>
            <a:r>
              <a:rPr b="1" lang="en-US" sz="2000">
                <a:solidFill>
                  <a:srgbClr val="0000FF"/>
                </a:solidFill>
                <a:latin typeface="Courier New"/>
                <a:ea typeface="Courier New"/>
                <a:cs typeface="Courier New"/>
                <a:sym typeface="Courier New"/>
              </a:rPr>
              <a:t>print </a:t>
            </a:r>
            <a:r>
              <a:rPr b="1" lang="en-US" sz="2000">
                <a:latin typeface="Courier New"/>
                <a:ea typeface="Courier New"/>
                <a:cs typeface="Courier New"/>
                <a:sym typeface="Courier New"/>
              </a:rPr>
              <a:t>"\nMatch found"</a:t>
            </a:r>
            <a:endParaRPr b="1" sz="2000">
              <a:latin typeface="Courier New"/>
              <a:ea typeface="Courier New"/>
              <a:cs typeface="Courier New"/>
              <a:sym typeface="Courier New"/>
            </a:endParaRPr>
          </a:p>
          <a:p>
            <a:pPr indent="0" lvl="0" marL="0" rtl="0">
              <a:spcBef>
                <a:spcPts val="0"/>
              </a:spcBef>
              <a:spcAft>
                <a:spcPts val="0"/>
              </a:spcAft>
              <a:buNone/>
            </a:pPr>
            <a:r>
              <a:rPr b="1" lang="en-US" sz="2000">
                <a:solidFill>
                  <a:srgbClr val="0000FF"/>
                </a:solidFill>
                <a:latin typeface="Courier New"/>
                <a:ea typeface="Courier New"/>
                <a:cs typeface="Courier New"/>
                <a:sym typeface="Courier New"/>
              </a:rPr>
              <a:t>print </a:t>
            </a:r>
            <a:r>
              <a:rPr b="1" lang="en-US" sz="2000">
                <a:latin typeface="Courier New"/>
                <a:ea typeface="Courier New"/>
                <a:cs typeface="Courier New"/>
                <a:sym typeface="Courier New"/>
              </a:rPr>
              <a:t>result</a:t>
            </a:r>
            <a:endParaRPr b="1" sz="2000">
              <a:solidFill>
                <a:srgbClr val="0000FF"/>
              </a:solidFill>
              <a:latin typeface="Courier New"/>
              <a:ea typeface="Courier New"/>
              <a:cs typeface="Courier New"/>
              <a:sym typeface="Courier New"/>
            </a:endParaRPr>
          </a:p>
          <a:p>
            <a:pPr indent="0" lvl="0" marL="457200" marR="0" rtl="0">
              <a:lnSpc>
                <a:spcPct val="115000"/>
              </a:lnSpc>
              <a:spcBef>
                <a:spcPts val="0"/>
              </a:spcBef>
              <a:spcAft>
                <a:spcPts val="0"/>
              </a:spcAft>
              <a:buNone/>
            </a:pPr>
            <a:r>
              <a:t/>
            </a:r>
            <a:endParaRPr b="1" sz="2200">
              <a:solidFill>
                <a:srgbClr val="0000FF"/>
              </a:solidFill>
              <a:latin typeface="Courier New"/>
              <a:ea typeface="Courier New"/>
              <a:cs typeface="Courier New"/>
              <a:sym typeface="Courier New"/>
            </a:endParaRPr>
          </a:p>
          <a:p>
            <a:pPr indent="0" lvl="0" marL="0" marR="0" rtl="0">
              <a:lnSpc>
                <a:spcPct val="150000"/>
              </a:lnSpc>
              <a:spcBef>
                <a:spcPts val="0"/>
              </a:spcBef>
              <a:spcAft>
                <a:spcPts val="0"/>
              </a:spcAft>
              <a:buNone/>
            </a:pPr>
            <a:r>
              <a:t/>
            </a:r>
            <a:endParaRPr sz="2000">
              <a:solidFill>
                <a:srgbClr val="434343"/>
              </a:solidFill>
              <a:latin typeface="Lato"/>
              <a:ea typeface="Lato"/>
              <a:cs typeface="Lato"/>
              <a:sym typeface="Lato"/>
            </a:endParaRPr>
          </a:p>
        </p:txBody>
      </p:sp>
      <p:sp>
        <p:nvSpPr>
          <p:cNvPr id="2144" name="Shape 2144"/>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145" name="Shape 2145"/>
          <p:cNvGrpSpPr/>
          <p:nvPr/>
        </p:nvGrpSpPr>
        <p:grpSpPr>
          <a:xfrm>
            <a:off x="858043" y="241509"/>
            <a:ext cx="10470300" cy="730079"/>
            <a:chOff x="1692324" y="483017"/>
            <a:chExt cx="20940600" cy="1460159"/>
          </a:xfrm>
        </p:grpSpPr>
        <p:sp>
          <p:nvSpPr>
            <p:cNvPr id="2146" name="Shape 2146"/>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The </a:t>
              </a:r>
              <a:r>
                <a:rPr b="1" i="1" lang="en-US" sz="4400">
                  <a:solidFill>
                    <a:srgbClr val="17959F"/>
                  </a:solidFill>
                  <a:latin typeface="Lato"/>
                  <a:ea typeface="Lato"/>
                  <a:cs typeface="Lato"/>
                  <a:sym typeface="Lato"/>
                </a:rPr>
                <a:t>findall </a:t>
              </a:r>
              <a:r>
                <a:rPr b="1" lang="en-US" sz="4400">
                  <a:solidFill>
                    <a:srgbClr val="17959F"/>
                  </a:solidFill>
                  <a:latin typeface="Lato"/>
                  <a:ea typeface="Lato"/>
                  <a:cs typeface="Lato"/>
                  <a:sym typeface="Lato"/>
                </a:rPr>
                <a:t>Function</a:t>
              </a:r>
              <a:endParaRPr b="1" sz="4400">
                <a:solidFill>
                  <a:srgbClr val="17959F"/>
                </a:solidFill>
                <a:latin typeface="Lato"/>
                <a:ea typeface="Lato"/>
                <a:cs typeface="Lato"/>
                <a:sym typeface="Lato"/>
              </a:endParaRPr>
            </a:p>
          </p:txBody>
        </p:sp>
        <p:sp>
          <p:nvSpPr>
            <p:cNvPr id="2147" name="Shape 2147"/>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148" name="Shape 2148"/>
          <p:cNvPicPr preferRelativeResize="0"/>
          <p:nvPr/>
        </p:nvPicPr>
        <p:blipFill>
          <a:blip r:embed="rId3">
            <a:alphaModFix/>
          </a:blip>
          <a:stretch>
            <a:fillRect/>
          </a:stretch>
        </p:blipFill>
        <p:spPr>
          <a:xfrm>
            <a:off x="4241063" y="1956874"/>
            <a:ext cx="3730375" cy="1510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Shape 475"/>
          <p:cNvSpPr txBox="1"/>
          <p:nvPr/>
        </p:nvSpPr>
        <p:spPr>
          <a:xfrm>
            <a:off x="377600" y="2727800"/>
            <a:ext cx="11431200" cy="2958600"/>
          </a:xfrm>
          <a:prstGeom prst="rect">
            <a:avLst/>
          </a:prstGeom>
          <a:noFill/>
          <a:ln>
            <a:noFill/>
          </a:ln>
        </p:spPr>
        <p:txBody>
          <a:bodyPr anchorCtr="0" anchor="t" bIns="45700" lIns="91400" spcFirstLastPara="1" rIns="91400" wrap="square" tIns="45700">
            <a:noAutofit/>
          </a:bodyPr>
          <a:lstStyle/>
          <a:p>
            <a:pPr indent="-355600" lvl="0" marL="457200" marR="0" rtl="0" algn="l">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Similar to lists, string indexing always starts from zero. </a:t>
            </a:r>
            <a:endParaRPr sz="2000">
              <a:solidFill>
                <a:srgbClr val="222A34"/>
              </a:solidFill>
              <a:latin typeface="Lato"/>
              <a:ea typeface="Lato"/>
              <a:cs typeface="Lato"/>
              <a:sym typeface="Lato"/>
            </a:endParaRPr>
          </a:p>
          <a:p>
            <a:pPr indent="-355600" lvl="0" marL="457200" marR="0" rtl="0" algn="l">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For example, in the string “HELLO”, The indexing would be as follows: </a:t>
            </a:r>
            <a:endParaRPr sz="2000">
              <a:solidFill>
                <a:srgbClr val="222A34"/>
              </a:solidFill>
              <a:latin typeface="Lato"/>
              <a:ea typeface="Lato"/>
              <a:cs typeface="Lato"/>
              <a:sym typeface="Lato"/>
            </a:endParaRPr>
          </a:p>
          <a:p>
            <a:pPr indent="0" lvl="0" marL="0" marR="0" rtl="0" algn="l">
              <a:lnSpc>
                <a:spcPct val="150000"/>
              </a:lnSpc>
              <a:spcBef>
                <a:spcPts val="0"/>
              </a:spcBef>
              <a:spcAft>
                <a:spcPts val="0"/>
              </a:spcAft>
              <a:buNone/>
            </a:pPr>
            <a:r>
              <a:t/>
            </a:r>
            <a:endParaRPr sz="2000">
              <a:solidFill>
                <a:srgbClr val="222A34"/>
              </a:solidFill>
              <a:latin typeface="Lato"/>
              <a:ea typeface="Lato"/>
              <a:cs typeface="Lato"/>
              <a:sym typeface="Lato"/>
            </a:endParaRPr>
          </a:p>
          <a:p>
            <a:pPr indent="0" lvl="0" marL="0" marR="0" rtl="0" algn="l">
              <a:lnSpc>
                <a:spcPct val="150000"/>
              </a:lnSpc>
              <a:spcBef>
                <a:spcPts val="0"/>
              </a:spcBef>
              <a:spcAft>
                <a:spcPts val="0"/>
              </a:spcAft>
              <a:buNone/>
            </a:pPr>
            <a:r>
              <a:t/>
            </a:r>
            <a:endParaRPr sz="2000">
              <a:solidFill>
                <a:srgbClr val="222A34"/>
              </a:solidFill>
              <a:latin typeface="Lato"/>
              <a:ea typeface="Lato"/>
              <a:cs typeface="Lato"/>
              <a:sym typeface="Lato"/>
            </a:endParaRPr>
          </a:p>
          <a:p>
            <a:pPr indent="0" lvl="0" marL="0" marR="0" rtl="0" algn="l">
              <a:lnSpc>
                <a:spcPct val="150000"/>
              </a:lnSpc>
              <a:spcBef>
                <a:spcPts val="0"/>
              </a:spcBef>
              <a:spcAft>
                <a:spcPts val="0"/>
              </a:spcAft>
              <a:buNone/>
            </a:pPr>
            <a:r>
              <a:t/>
            </a:r>
            <a:endParaRPr sz="2000">
              <a:solidFill>
                <a:srgbClr val="222A34"/>
              </a:solidFill>
              <a:latin typeface="Lato"/>
              <a:ea typeface="Lato"/>
              <a:cs typeface="Lato"/>
              <a:sym typeface="Lato"/>
            </a:endParaRPr>
          </a:p>
          <a:p>
            <a:pPr indent="-355600" lvl="0" marL="457200" marR="0" rtl="0" algn="l">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So, when you give the command to print the 4th character (that is, ‘O’), it should look like: </a:t>
            </a:r>
            <a:endParaRPr sz="2000">
              <a:solidFill>
                <a:srgbClr val="222A34"/>
              </a:solidFill>
              <a:latin typeface="Lato"/>
              <a:ea typeface="Lato"/>
              <a:cs typeface="Lato"/>
              <a:sym typeface="Lato"/>
            </a:endParaRPr>
          </a:p>
          <a:p>
            <a:pPr indent="457200" lvl="0" marL="0" marR="0" rtl="0" algn="l">
              <a:lnSpc>
                <a:spcPct val="150000"/>
              </a:lnSpc>
              <a:spcBef>
                <a:spcPts val="0"/>
              </a:spcBef>
              <a:spcAft>
                <a:spcPts val="0"/>
              </a:spcAft>
              <a:buNone/>
            </a:pPr>
            <a:r>
              <a:rPr b="1" lang="en-US" sz="2000">
                <a:solidFill>
                  <a:srgbClr val="F20253"/>
                </a:solidFill>
                <a:latin typeface="Courier New"/>
                <a:ea typeface="Courier New"/>
                <a:cs typeface="Courier New"/>
                <a:sym typeface="Courier New"/>
              </a:rPr>
              <a:t>	print str[4]</a:t>
            </a:r>
            <a:endParaRPr b="1" sz="2000">
              <a:solidFill>
                <a:srgbClr val="F20253"/>
              </a:solidFill>
              <a:latin typeface="Courier New"/>
              <a:ea typeface="Courier New"/>
              <a:cs typeface="Courier New"/>
              <a:sym typeface="Courier New"/>
            </a:endParaRPr>
          </a:p>
        </p:txBody>
      </p:sp>
      <p:sp>
        <p:nvSpPr>
          <p:cNvPr id="476" name="Shape 476"/>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477" name="Shape 477"/>
          <p:cNvGrpSpPr/>
          <p:nvPr/>
        </p:nvGrpSpPr>
        <p:grpSpPr>
          <a:xfrm>
            <a:off x="858043" y="241509"/>
            <a:ext cx="10470300" cy="730079"/>
            <a:chOff x="1692324" y="483017"/>
            <a:chExt cx="20940600" cy="1460159"/>
          </a:xfrm>
        </p:grpSpPr>
        <p:sp>
          <p:nvSpPr>
            <p:cNvPr id="478" name="Shape 478"/>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String Indexing</a:t>
              </a:r>
              <a:endParaRPr b="1" i="0" sz="4400" u="none" cap="none" strike="noStrike">
                <a:solidFill>
                  <a:srgbClr val="17959F"/>
                </a:solidFill>
                <a:latin typeface="Lato"/>
                <a:ea typeface="Lato"/>
                <a:cs typeface="Lato"/>
                <a:sym typeface="Lato"/>
              </a:endParaRPr>
            </a:p>
          </p:txBody>
        </p:sp>
        <p:sp>
          <p:nvSpPr>
            <p:cNvPr id="479" name="Shape 479"/>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graphicFrame>
        <p:nvGraphicFramePr>
          <p:cNvPr id="480" name="Shape 480"/>
          <p:cNvGraphicFramePr/>
          <p:nvPr/>
        </p:nvGraphicFramePr>
        <p:xfrm>
          <a:off x="949700" y="3830100"/>
          <a:ext cx="3000000" cy="3000000"/>
        </p:xfrm>
        <a:graphic>
          <a:graphicData uri="http://schemas.openxmlformats.org/drawingml/2006/table">
            <a:tbl>
              <a:tblPr>
                <a:noFill/>
                <a:tableStyleId>{EBC52E8B-542E-49DE-A567-AB19588578BE}</a:tableStyleId>
              </a:tblPr>
              <a:tblGrid>
                <a:gridCol w="2057400"/>
                <a:gridCol w="2057400"/>
                <a:gridCol w="2057400"/>
                <a:gridCol w="2057400"/>
                <a:gridCol w="2057400"/>
              </a:tblGrid>
              <a:tr h="381000">
                <a:tc>
                  <a:txBody>
                    <a:bodyPr>
                      <a:noAutofit/>
                    </a:bodyPr>
                    <a:lstStyle/>
                    <a:p>
                      <a:pPr indent="0" lvl="0" marL="0" rtl="0" algn="ctr">
                        <a:spcBef>
                          <a:spcPts val="0"/>
                        </a:spcBef>
                        <a:spcAft>
                          <a:spcPts val="0"/>
                        </a:spcAft>
                        <a:buNone/>
                      </a:pPr>
                      <a:r>
                        <a:rPr b="1" lang="en-US" sz="1800"/>
                        <a:t>0</a:t>
                      </a:r>
                      <a:endParaRPr b="1" sz="1800"/>
                    </a:p>
                  </a:txBody>
                  <a:tcPr marT="91425" marB="91425" marR="91425" marL="91425"/>
                </a:tc>
                <a:tc>
                  <a:txBody>
                    <a:bodyPr>
                      <a:noAutofit/>
                    </a:bodyPr>
                    <a:lstStyle/>
                    <a:p>
                      <a:pPr indent="0" lvl="0" marL="0" rtl="0" algn="ctr">
                        <a:spcBef>
                          <a:spcPts val="0"/>
                        </a:spcBef>
                        <a:spcAft>
                          <a:spcPts val="0"/>
                        </a:spcAft>
                        <a:buNone/>
                      </a:pPr>
                      <a:r>
                        <a:rPr b="1" lang="en-US" sz="1800"/>
                        <a:t>1</a:t>
                      </a:r>
                      <a:endParaRPr b="1" sz="1800"/>
                    </a:p>
                  </a:txBody>
                  <a:tcPr marT="91425" marB="91425" marR="91425" marL="91425"/>
                </a:tc>
                <a:tc>
                  <a:txBody>
                    <a:bodyPr>
                      <a:noAutofit/>
                    </a:bodyPr>
                    <a:lstStyle/>
                    <a:p>
                      <a:pPr indent="0" lvl="0" marL="0" rtl="0" algn="ctr">
                        <a:spcBef>
                          <a:spcPts val="0"/>
                        </a:spcBef>
                        <a:spcAft>
                          <a:spcPts val="0"/>
                        </a:spcAft>
                        <a:buNone/>
                      </a:pPr>
                      <a:r>
                        <a:rPr b="1" lang="en-US" sz="1800"/>
                        <a:t>2</a:t>
                      </a:r>
                      <a:endParaRPr b="1" sz="1800"/>
                    </a:p>
                  </a:txBody>
                  <a:tcPr marT="91425" marB="91425" marR="91425" marL="91425"/>
                </a:tc>
                <a:tc>
                  <a:txBody>
                    <a:bodyPr>
                      <a:noAutofit/>
                    </a:bodyPr>
                    <a:lstStyle/>
                    <a:p>
                      <a:pPr indent="0" lvl="0" marL="0" rtl="0" algn="ctr">
                        <a:spcBef>
                          <a:spcPts val="0"/>
                        </a:spcBef>
                        <a:spcAft>
                          <a:spcPts val="0"/>
                        </a:spcAft>
                        <a:buNone/>
                      </a:pPr>
                      <a:r>
                        <a:rPr b="1" lang="en-US" sz="1800"/>
                        <a:t>3</a:t>
                      </a:r>
                      <a:endParaRPr b="1" sz="1800"/>
                    </a:p>
                  </a:txBody>
                  <a:tcPr marT="91425" marB="91425" marR="91425" marL="91425"/>
                </a:tc>
                <a:tc>
                  <a:txBody>
                    <a:bodyPr>
                      <a:noAutofit/>
                    </a:bodyPr>
                    <a:lstStyle/>
                    <a:p>
                      <a:pPr indent="0" lvl="0" marL="0" rtl="0" algn="ctr">
                        <a:spcBef>
                          <a:spcPts val="0"/>
                        </a:spcBef>
                        <a:spcAft>
                          <a:spcPts val="0"/>
                        </a:spcAft>
                        <a:buNone/>
                      </a:pPr>
                      <a:r>
                        <a:rPr b="1" lang="en-US" sz="1800"/>
                        <a:t>4</a:t>
                      </a:r>
                      <a:endParaRPr b="1" sz="1800"/>
                    </a:p>
                  </a:txBody>
                  <a:tcPr marT="91425" marB="91425" marR="91425" marL="91425"/>
                </a:tc>
              </a:tr>
              <a:tr h="381000">
                <a:tc>
                  <a:txBody>
                    <a:bodyPr>
                      <a:noAutofit/>
                    </a:bodyPr>
                    <a:lstStyle/>
                    <a:p>
                      <a:pPr indent="0" lvl="0" marL="0" rtl="0" algn="ctr">
                        <a:spcBef>
                          <a:spcPts val="0"/>
                        </a:spcBef>
                        <a:spcAft>
                          <a:spcPts val="0"/>
                        </a:spcAft>
                        <a:buNone/>
                      </a:pPr>
                      <a:r>
                        <a:rPr b="1" lang="en-US" sz="1800"/>
                        <a:t>H</a:t>
                      </a:r>
                      <a:endParaRPr b="1" sz="1800"/>
                    </a:p>
                  </a:txBody>
                  <a:tcPr marT="91425" marB="91425" marR="91425" marL="91425"/>
                </a:tc>
                <a:tc>
                  <a:txBody>
                    <a:bodyPr>
                      <a:noAutofit/>
                    </a:bodyPr>
                    <a:lstStyle/>
                    <a:p>
                      <a:pPr indent="0" lvl="0" marL="0" rtl="0" algn="ctr">
                        <a:spcBef>
                          <a:spcPts val="0"/>
                        </a:spcBef>
                        <a:spcAft>
                          <a:spcPts val="0"/>
                        </a:spcAft>
                        <a:buNone/>
                      </a:pPr>
                      <a:r>
                        <a:rPr b="1" lang="en-US" sz="1800"/>
                        <a:t>E</a:t>
                      </a:r>
                      <a:endParaRPr b="1" sz="1800"/>
                    </a:p>
                  </a:txBody>
                  <a:tcPr marT="91425" marB="91425" marR="91425" marL="91425"/>
                </a:tc>
                <a:tc>
                  <a:txBody>
                    <a:bodyPr>
                      <a:noAutofit/>
                    </a:bodyPr>
                    <a:lstStyle/>
                    <a:p>
                      <a:pPr indent="0" lvl="0" marL="0" rtl="0" algn="ctr">
                        <a:spcBef>
                          <a:spcPts val="0"/>
                        </a:spcBef>
                        <a:spcAft>
                          <a:spcPts val="0"/>
                        </a:spcAft>
                        <a:buNone/>
                      </a:pPr>
                      <a:r>
                        <a:rPr b="1" lang="en-US" sz="1800"/>
                        <a:t>L</a:t>
                      </a:r>
                      <a:endParaRPr b="1" sz="1800"/>
                    </a:p>
                  </a:txBody>
                  <a:tcPr marT="91425" marB="91425" marR="91425" marL="91425"/>
                </a:tc>
                <a:tc>
                  <a:txBody>
                    <a:bodyPr>
                      <a:noAutofit/>
                    </a:bodyPr>
                    <a:lstStyle/>
                    <a:p>
                      <a:pPr indent="0" lvl="0" marL="0" rtl="0" algn="ctr">
                        <a:spcBef>
                          <a:spcPts val="0"/>
                        </a:spcBef>
                        <a:spcAft>
                          <a:spcPts val="0"/>
                        </a:spcAft>
                        <a:buNone/>
                      </a:pPr>
                      <a:r>
                        <a:rPr b="1" lang="en-US" sz="1800"/>
                        <a:t>L</a:t>
                      </a:r>
                      <a:endParaRPr b="1" sz="1800"/>
                    </a:p>
                  </a:txBody>
                  <a:tcPr marT="91425" marB="91425" marR="91425" marL="91425"/>
                </a:tc>
                <a:tc>
                  <a:txBody>
                    <a:bodyPr>
                      <a:noAutofit/>
                    </a:bodyPr>
                    <a:lstStyle/>
                    <a:p>
                      <a:pPr indent="0" lvl="0" marL="0" rtl="0" algn="ctr">
                        <a:spcBef>
                          <a:spcPts val="0"/>
                        </a:spcBef>
                        <a:spcAft>
                          <a:spcPts val="0"/>
                        </a:spcAft>
                        <a:buNone/>
                      </a:pPr>
                      <a:r>
                        <a:rPr b="1" lang="en-US" sz="1800"/>
                        <a:t>O</a:t>
                      </a:r>
                      <a:endParaRPr b="1" sz="1800"/>
                    </a:p>
                  </a:txBody>
                  <a:tcPr marT="91425" marB="91425" marR="91425" marL="91425"/>
                </a:tc>
              </a:tr>
            </a:tbl>
          </a:graphicData>
        </a:graphic>
      </p:graphicFrame>
      <p:pic>
        <p:nvPicPr>
          <p:cNvPr id="481" name="Shape 481"/>
          <p:cNvPicPr preferRelativeResize="0"/>
          <p:nvPr/>
        </p:nvPicPr>
        <p:blipFill>
          <a:blip r:embed="rId3">
            <a:alphaModFix/>
          </a:blip>
          <a:stretch>
            <a:fillRect/>
          </a:stretch>
        </p:blipFill>
        <p:spPr>
          <a:xfrm>
            <a:off x="468237" y="2199388"/>
            <a:ext cx="11249926" cy="402775"/>
          </a:xfrm>
          <a:prstGeom prst="rect">
            <a:avLst/>
          </a:prstGeom>
          <a:noFill/>
          <a:ln>
            <a:noFill/>
          </a:ln>
        </p:spPr>
      </p:pic>
      <p:pic>
        <p:nvPicPr>
          <p:cNvPr id="482" name="Shape 482"/>
          <p:cNvPicPr preferRelativeResize="0"/>
          <p:nvPr/>
        </p:nvPicPr>
        <p:blipFill rotWithShape="1">
          <a:blip r:embed="rId4">
            <a:alphaModFix/>
          </a:blip>
          <a:srcRect b="26237" l="18320" r="0" t="38234"/>
          <a:stretch/>
        </p:blipFill>
        <p:spPr>
          <a:xfrm>
            <a:off x="468225" y="1585300"/>
            <a:ext cx="4317300" cy="40275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3" name="Shape 2153"/>
        <p:cNvGrpSpPr/>
        <p:nvPr/>
      </p:nvGrpSpPr>
      <p:grpSpPr>
        <a:xfrm>
          <a:off x="0" y="0"/>
          <a:ext cx="0" cy="0"/>
          <a:chOff x="0" y="0"/>
          <a:chExt cx="0" cy="0"/>
        </a:xfrm>
      </p:grpSpPr>
      <p:sp>
        <p:nvSpPr>
          <p:cNvPr id="2154" name="Shape 2154"/>
          <p:cNvSpPr txBox="1"/>
          <p:nvPr/>
        </p:nvSpPr>
        <p:spPr>
          <a:xfrm>
            <a:off x="481600" y="3020600"/>
            <a:ext cx="11431200" cy="3097500"/>
          </a:xfrm>
          <a:prstGeom prst="rect">
            <a:avLst/>
          </a:prstGeom>
          <a:noFill/>
          <a:ln>
            <a:noFill/>
          </a:ln>
        </p:spPr>
        <p:txBody>
          <a:bodyPr anchorCtr="0" anchor="t" bIns="45700" lIns="91400" spcFirstLastPara="1" rIns="91400" wrap="square" tIns="45700">
            <a:noAutofit/>
          </a:bodyPr>
          <a:lstStyle/>
          <a:p>
            <a:pPr indent="-355600" lvl="0" marL="457200" rtl="0">
              <a:lnSpc>
                <a:spcPct val="150000"/>
              </a:lnSpc>
              <a:spcBef>
                <a:spcPts val="0"/>
              </a:spcBef>
              <a:spcAft>
                <a:spcPts val="0"/>
              </a:spcAft>
              <a:buSzPts val="2000"/>
              <a:buFont typeface="Lato"/>
              <a:buChar char="●"/>
            </a:pPr>
            <a:r>
              <a:rPr lang="en-US" sz="2000">
                <a:latin typeface="Lato"/>
                <a:ea typeface="Lato"/>
                <a:cs typeface="Lato"/>
                <a:sym typeface="Lato"/>
              </a:rPr>
              <a:t>This methods helps to </a:t>
            </a:r>
            <a:r>
              <a:rPr b="1" lang="en-US" sz="2000">
                <a:solidFill>
                  <a:srgbClr val="F20253"/>
                </a:solidFill>
                <a:latin typeface="Lato"/>
                <a:ea typeface="Lato"/>
                <a:cs typeface="Lato"/>
                <a:sym typeface="Lato"/>
              </a:rPr>
              <a:t>split string by the occurrences of given pattern</a:t>
            </a:r>
            <a:r>
              <a:rPr lang="en-US" sz="2000">
                <a:latin typeface="Lato"/>
                <a:ea typeface="Lato"/>
                <a:cs typeface="Lato"/>
                <a:sym typeface="Lato"/>
              </a:rPr>
              <a:t>.</a:t>
            </a:r>
            <a:endParaRPr sz="2000">
              <a:latin typeface="Lato"/>
              <a:ea typeface="Lato"/>
              <a:cs typeface="Lato"/>
              <a:sym typeface="Lato"/>
            </a:endParaRPr>
          </a:p>
          <a:p>
            <a:pPr indent="-355600" lvl="0" marL="457200" rtl="0">
              <a:lnSpc>
                <a:spcPct val="150000"/>
              </a:lnSpc>
              <a:spcBef>
                <a:spcPts val="0"/>
              </a:spcBef>
              <a:spcAft>
                <a:spcPts val="0"/>
              </a:spcAft>
              <a:buSzPts val="2000"/>
              <a:buFont typeface="Lato"/>
              <a:buChar char="●"/>
            </a:pPr>
            <a:r>
              <a:rPr lang="en-US" sz="2000">
                <a:latin typeface="Lato"/>
                <a:ea typeface="Lato"/>
                <a:cs typeface="Lato"/>
                <a:sym typeface="Lato"/>
              </a:rPr>
              <a:t>Here is the syntax for this function</a:t>
            </a:r>
            <a:endParaRPr sz="2000">
              <a:latin typeface="Lato"/>
              <a:ea typeface="Lato"/>
              <a:cs typeface="Lato"/>
              <a:sym typeface="Lato"/>
            </a:endParaRPr>
          </a:p>
          <a:p>
            <a:pPr indent="457200" lvl="0" marL="457200" rtl="0">
              <a:lnSpc>
                <a:spcPct val="150000"/>
              </a:lnSpc>
              <a:spcBef>
                <a:spcPts val="0"/>
              </a:spcBef>
              <a:spcAft>
                <a:spcPts val="0"/>
              </a:spcAft>
              <a:buNone/>
            </a:pPr>
            <a:r>
              <a:rPr b="1" lang="en-US" sz="2000">
                <a:solidFill>
                  <a:srgbClr val="F20253"/>
                </a:solidFill>
                <a:latin typeface="Courier New"/>
                <a:ea typeface="Courier New"/>
                <a:cs typeface="Courier New"/>
                <a:sym typeface="Courier New"/>
              </a:rPr>
              <a:t>re.split(pattern, string, [maxsplit=0]):</a:t>
            </a:r>
            <a:endParaRPr b="1" sz="2000">
              <a:solidFill>
                <a:srgbClr val="F20253"/>
              </a:solidFill>
              <a:latin typeface="Courier New"/>
              <a:ea typeface="Courier New"/>
              <a:cs typeface="Courier New"/>
              <a:sym typeface="Courier New"/>
            </a:endParaRPr>
          </a:p>
          <a:p>
            <a:pPr indent="0" lvl="0" marL="0" rtl="0">
              <a:lnSpc>
                <a:spcPct val="150000"/>
              </a:lnSpc>
              <a:spcBef>
                <a:spcPts val="0"/>
              </a:spcBef>
              <a:spcAft>
                <a:spcPts val="0"/>
              </a:spcAft>
              <a:buNone/>
            </a:pPr>
            <a:r>
              <a:t/>
            </a:r>
            <a:endParaRPr sz="2000">
              <a:latin typeface="Lato"/>
              <a:ea typeface="Lato"/>
              <a:cs typeface="Lato"/>
              <a:sym typeface="Lato"/>
            </a:endParaRPr>
          </a:p>
          <a:p>
            <a:pPr indent="0" lvl="0" marL="0" rtl="0">
              <a:lnSpc>
                <a:spcPct val="150000"/>
              </a:lnSpc>
              <a:spcBef>
                <a:spcPts val="0"/>
              </a:spcBef>
              <a:spcAft>
                <a:spcPts val="0"/>
              </a:spcAft>
              <a:buNone/>
            </a:pPr>
            <a:r>
              <a:t/>
            </a:r>
            <a:endParaRPr sz="2000">
              <a:latin typeface="Lato"/>
              <a:ea typeface="Lato"/>
              <a:cs typeface="Lato"/>
              <a:sym typeface="Lato"/>
            </a:endParaRPr>
          </a:p>
        </p:txBody>
      </p:sp>
      <p:sp>
        <p:nvSpPr>
          <p:cNvPr id="2155" name="Shape 2155"/>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156" name="Shape 2156"/>
          <p:cNvGrpSpPr/>
          <p:nvPr/>
        </p:nvGrpSpPr>
        <p:grpSpPr>
          <a:xfrm>
            <a:off x="858043" y="241509"/>
            <a:ext cx="10470300" cy="730079"/>
            <a:chOff x="1692324" y="483017"/>
            <a:chExt cx="20940600" cy="1460159"/>
          </a:xfrm>
        </p:grpSpPr>
        <p:sp>
          <p:nvSpPr>
            <p:cNvPr id="2157" name="Shape 2157"/>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The </a:t>
              </a:r>
              <a:r>
                <a:rPr b="1" i="1" lang="en-US" sz="4400">
                  <a:solidFill>
                    <a:srgbClr val="17959F"/>
                  </a:solidFill>
                  <a:latin typeface="Lato"/>
                  <a:ea typeface="Lato"/>
                  <a:cs typeface="Lato"/>
                  <a:sym typeface="Lato"/>
                </a:rPr>
                <a:t>split </a:t>
              </a:r>
              <a:r>
                <a:rPr b="1" lang="en-US" sz="4400">
                  <a:solidFill>
                    <a:srgbClr val="17959F"/>
                  </a:solidFill>
                  <a:latin typeface="Lato"/>
                  <a:ea typeface="Lato"/>
                  <a:cs typeface="Lato"/>
                  <a:sym typeface="Lato"/>
                </a:rPr>
                <a:t>Function</a:t>
              </a:r>
              <a:endParaRPr b="1" sz="4400">
                <a:solidFill>
                  <a:srgbClr val="17959F"/>
                </a:solidFill>
                <a:latin typeface="Lato"/>
                <a:ea typeface="Lato"/>
                <a:cs typeface="Lato"/>
                <a:sym typeface="Lato"/>
              </a:endParaRPr>
            </a:p>
          </p:txBody>
        </p:sp>
        <p:sp>
          <p:nvSpPr>
            <p:cNvPr id="2158" name="Shape 2158"/>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2159" name="Shape 2159"/>
          <p:cNvSpPr txBox="1"/>
          <p:nvPr/>
        </p:nvSpPr>
        <p:spPr>
          <a:xfrm>
            <a:off x="3714100" y="1602775"/>
            <a:ext cx="4114800" cy="73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rgbClr val="0000FF"/>
                </a:solidFill>
                <a:latin typeface="Proxima Nova"/>
                <a:ea typeface="Proxima Nova"/>
                <a:cs typeface="Proxima Nova"/>
                <a:sym typeface="Proxima Nova"/>
              </a:rPr>
              <a:t>re.split()</a:t>
            </a:r>
            <a:endParaRPr b="1" sz="3600">
              <a:solidFill>
                <a:srgbClr val="0000FF"/>
              </a:solidFill>
              <a:latin typeface="Proxima Nova"/>
              <a:ea typeface="Proxima Nova"/>
              <a:cs typeface="Proxima Nova"/>
              <a:sym typeface="Proxima Nova"/>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4" name="Shape 2164"/>
        <p:cNvGrpSpPr/>
        <p:nvPr/>
      </p:nvGrpSpPr>
      <p:grpSpPr>
        <a:xfrm>
          <a:off x="0" y="0"/>
          <a:ext cx="0" cy="0"/>
          <a:chOff x="0" y="0"/>
          <a:chExt cx="0" cy="0"/>
        </a:xfrm>
      </p:grpSpPr>
      <p:sp>
        <p:nvSpPr>
          <p:cNvPr id="2165" name="Shape 2165"/>
          <p:cNvSpPr txBox="1"/>
          <p:nvPr/>
        </p:nvSpPr>
        <p:spPr>
          <a:xfrm>
            <a:off x="481600" y="4037750"/>
            <a:ext cx="11169300" cy="25275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b="1" lang="en-US" sz="2000">
                <a:latin typeface="Lato"/>
                <a:ea typeface="Lato"/>
                <a:cs typeface="Lato"/>
                <a:sym typeface="Lato"/>
              </a:rPr>
              <a:t>Code: </a:t>
            </a:r>
            <a:r>
              <a:rPr lang="en-US" sz="2000">
                <a:latin typeface="Lato"/>
                <a:ea typeface="Lato"/>
                <a:cs typeface="Lato"/>
                <a:sym typeface="Lato"/>
              </a:rPr>
              <a:t> </a:t>
            </a:r>
            <a:endParaRPr sz="2000">
              <a:latin typeface="Lato"/>
              <a:ea typeface="Lato"/>
              <a:cs typeface="Lato"/>
              <a:sym typeface="Lato"/>
            </a:endParaRPr>
          </a:p>
          <a:p>
            <a:pPr indent="0" lvl="0" marL="0" rtl="0">
              <a:spcBef>
                <a:spcPts val="0"/>
              </a:spcBef>
              <a:spcAft>
                <a:spcPts val="0"/>
              </a:spcAft>
              <a:buNone/>
            </a:pPr>
            <a:r>
              <a:rPr b="1" lang="en-US" sz="2000">
                <a:solidFill>
                  <a:srgbClr val="0000FF"/>
                </a:solidFill>
                <a:latin typeface="Courier New"/>
                <a:ea typeface="Courier New"/>
                <a:cs typeface="Courier New"/>
                <a:sym typeface="Courier New"/>
              </a:rPr>
              <a:t>import</a:t>
            </a:r>
            <a:r>
              <a:rPr b="1" lang="en-US" sz="2000">
                <a:latin typeface="Courier New"/>
                <a:ea typeface="Courier New"/>
                <a:cs typeface="Courier New"/>
                <a:sym typeface="Courier New"/>
              </a:rPr>
              <a:t> re</a:t>
            </a:r>
            <a:endParaRPr b="1" sz="2000">
              <a:latin typeface="Courier New"/>
              <a:ea typeface="Courier New"/>
              <a:cs typeface="Courier New"/>
              <a:sym typeface="Courier New"/>
            </a:endParaRPr>
          </a:p>
          <a:p>
            <a:pPr indent="0" lvl="0" marL="0" rtl="0">
              <a:spcBef>
                <a:spcPts val="0"/>
              </a:spcBef>
              <a:spcAft>
                <a:spcPts val="0"/>
              </a:spcAft>
              <a:buNone/>
            </a:pPr>
            <a:r>
              <a:rPr b="1" lang="en-US" sz="2000">
                <a:latin typeface="Courier New"/>
                <a:ea typeface="Courier New"/>
                <a:cs typeface="Courier New"/>
                <a:sym typeface="Courier New"/>
              </a:rPr>
              <a:t>result = re.split(</a:t>
            </a:r>
            <a:r>
              <a:rPr b="1" lang="en-US" sz="2000">
                <a:solidFill>
                  <a:srgbClr val="434343"/>
                </a:solidFill>
                <a:latin typeface="Courier New"/>
                <a:ea typeface="Courier New"/>
                <a:cs typeface="Courier New"/>
                <a:sym typeface="Courier New"/>
              </a:rPr>
              <a:t>r'e', 'Campfire Athletics'</a:t>
            </a:r>
            <a:r>
              <a:rPr b="1" lang="en-US" sz="2000">
                <a:latin typeface="Courier New"/>
                <a:ea typeface="Courier New"/>
                <a:cs typeface="Courier New"/>
                <a:sym typeface="Courier New"/>
              </a:rPr>
              <a:t>)</a:t>
            </a:r>
            <a:endParaRPr b="1" sz="2000">
              <a:latin typeface="Courier New"/>
              <a:ea typeface="Courier New"/>
              <a:cs typeface="Courier New"/>
              <a:sym typeface="Courier New"/>
            </a:endParaRPr>
          </a:p>
          <a:p>
            <a:pPr indent="0" lvl="0" marL="0" rtl="0">
              <a:spcBef>
                <a:spcPts val="0"/>
              </a:spcBef>
              <a:spcAft>
                <a:spcPts val="0"/>
              </a:spcAft>
              <a:buNone/>
            </a:pPr>
            <a:r>
              <a:rPr b="1" lang="en-US" sz="2000">
                <a:solidFill>
                  <a:srgbClr val="0000FF"/>
                </a:solidFill>
                <a:latin typeface="Courier New"/>
                <a:ea typeface="Courier New"/>
                <a:cs typeface="Courier New"/>
                <a:sym typeface="Courier New"/>
              </a:rPr>
              <a:t>print </a:t>
            </a:r>
            <a:r>
              <a:rPr b="1" lang="en-US" sz="2000">
                <a:latin typeface="Courier New"/>
                <a:ea typeface="Courier New"/>
                <a:cs typeface="Courier New"/>
                <a:sym typeface="Courier New"/>
              </a:rPr>
              <a:t>result</a:t>
            </a:r>
            <a:endParaRPr b="1" sz="2000">
              <a:solidFill>
                <a:srgbClr val="0000FF"/>
              </a:solidFill>
              <a:latin typeface="Courier New"/>
              <a:ea typeface="Courier New"/>
              <a:cs typeface="Courier New"/>
              <a:sym typeface="Courier New"/>
            </a:endParaRPr>
          </a:p>
          <a:p>
            <a:pPr indent="0" lvl="0" marL="457200" marR="0" rtl="0">
              <a:lnSpc>
                <a:spcPct val="115000"/>
              </a:lnSpc>
              <a:spcBef>
                <a:spcPts val="0"/>
              </a:spcBef>
              <a:spcAft>
                <a:spcPts val="0"/>
              </a:spcAft>
              <a:buNone/>
            </a:pPr>
            <a:r>
              <a:t/>
            </a:r>
            <a:endParaRPr b="1" sz="2200">
              <a:solidFill>
                <a:srgbClr val="0000FF"/>
              </a:solidFill>
              <a:latin typeface="Courier New"/>
              <a:ea typeface="Courier New"/>
              <a:cs typeface="Courier New"/>
              <a:sym typeface="Courier New"/>
            </a:endParaRPr>
          </a:p>
          <a:p>
            <a:pPr indent="0" lvl="0" marL="0" marR="0" rtl="0">
              <a:lnSpc>
                <a:spcPct val="150000"/>
              </a:lnSpc>
              <a:spcBef>
                <a:spcPts val="0"/>
              </a:spcBef>
              <a:spcAft>
                <a:spcPts val="0"/>
              </a:spcAft>
              <a:buNone/>
            </a:pPr>
            <a:r>
              <a:rPr lang="en-US" sz="2000">
                <a:solidFill>
                  <a:srgbClr val="434343"/>
                </a:solidFill>
                <a:latin typeface="Lato"/>
                <a:ea typeface="Lato"/>
                <a:cs typeface="Lato"/>
                <a:sym typeface="Lato"/>
              </a:rPr>
              <a:t>The program splits the string based on the regular expression selected.  </a:t>
            </a:r>
            <a:endParaRPr sz="2000">
              <a:solidFill>
                <a:srgbClr val="434343"/>
              </a:solidFill>
              <a:latin typeface="Lato"/>
              <a:ea typeface="Lato"/>
              <a:cs typeface="Lato"/>
              <a:sym typeface="Lato"/>
            </a:endParaRPr>
          </a:p>
        </p:txBody>
      </p:sp>
      <p:sp>
        <p:nvSpPr>
          <p:cNvPr id="2166" name="Shape 2166"/>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167" name="Shape 2167"/>
          <p:cNvGrpSpPr/>
          <p:nvPr/>
        </p:nvGrpSpPr>
        <p:grpSpPr>
          <a:xfrm>
            <a:off x="858043" y="241509"/>
            <a:ext cx="10470300" cy="730079"/>
            <a:chOff x="1692324" y="483017"/>
            <a:chExt cx="20940600" cy="1460159"/>
          </a:xfrm>
        </p:grpSpPr>
        <p:sp>
          <p:nvSpPr>
            <p:cNvPr id="2168" name="Shape 2168"/>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The </a:t>
              </a:r>
              <a:r>
                <a:rPr b="1" i="1" lang="en-US" sz="4400">
                  <a:solidFill>
                    <a:srgbClr val="17959F"/>
                  </a:solidFill>
                  <a:latin typeface="Lato"/>
                  <a:ea typeface="Lato"/>
                  <a:cs typeface="Lato"/>
                  <a:sym typeface="Lato"/>
                </a:rPr>
                <a:t>split </a:t>
              </a:r>
              <a:r>
                <a:rPr b="1" lang="en-US" sz="4400">
                  <a:solidFill>
                    <a:srgbClr val="17959F"/>
                  </a:solidFill>
                  <a:latin typeface="Lato"/>
                  <a:ea typeface="Lato"/>
                  <a:cs typeface="Lato"/>
                  <a:sym typeface="Lato"/>
                </a:rPr>
                <a:t>Function</a:t>
              </a:r>
              <a:endParaRPr b="1" sz="4400">
                <a:solidFill>
                  <a:srgbClr val="17959F"/>
                </a:solidFill>
                <a:latin typeface="Lato"/>
                <a:ea typeface="Lato"/>
                <a:cs typeface="Lato"/>
                <a:sym typeface="Lato"/>
              </a:endParaRPr>
            </a:p>
          </p:txBody>
        </p:sp>
        <p:sp>
          <p:nvSpPr>
            <p:cNvPr id="2169" name="Shape 2169"/>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170" name="Shape 2170"/>
          <p:cNvPicPr preferRelativeResize="0"/>
          <p:nvPr/>
        </p:nvPicPr>
        <p:blipFill>
          <a:blip r:embed="rId3">
            <a:alphaModFix/>
          </a:blip>
          <a:stretch>
            <a:fillRect/>
          </a:stretch>
        </p:blipFill>
        <p:spPr>
          <a:xfrm>
            <a:off x="3345363" y="1749274"/>
            <a:ext cx="5441775" cy="15106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5" name="Shape 2175"/>
        <p:cNvGrpSpPr/>
        <p:nvPr/>
      </p:nvGrpSpPr>
      <p:grpSpPr>
        <a:xfrm>
          <a:off x="0" y="0"/>
          <a:ext cx="0" cy="0"/>
          <a:chOff x="0" y="0"/>
          <a:chExt cx="0" cy="0"/>
        </a:xfrm>
      </p:grpSpPr>
      <p:sp>
        <p:nvSpPr>
          <p:cNvPr id="2176" name="Shape 2176"/>
          <p:cNvSpPr txBox="1"/>
          <p:nvPr/>
        </p:nvSpPr>
        <p:spPr>
          <a:xfrm>
            <a:off x="508550" y="3019525"/>
            <a:ext cx="11169300" cy="360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b="1" lang="en-US" sz="2000">
                <a:latin typeface="Lato"/>
                <a:ea typeface="Lato"/>
                <a:cs typeface="Lato"/>
                <a:sym typeface="Lato"/>
              </a:rPr>
              <a:t>Code: </a:t>
            </a:r>
            <a:r>
              <a:rPr lang="en-US" sz="2000">
                <a:latin typeface="Lato"/>
                <a:ea typeface="Lato"/>
                <a:cs typeface="Lato"/>
                <a:sym typeface="Lato"/>
              </a:rPr>
              <a:t> </a:t>
            </a:r>
            <a:endParaRPr sz="2000">
              <a:latin typeface="Lato"/>
              <a:ea typeface="Lato"/>
              <a:cs typeface="Lato"/>
              <a:sym typeface="Lato"/>
            </a:endParaRPr>
          </a:p>
          <a:p>
            <a:pPr indent="0" lvl="0" marL="0" rtl="0">
              <a:spcBef>
                <a:spcPts val="0"/>
              </a:spcBef>
              <a:spcAft>
                <a:spcPts val="0"/>
              </a:spcAft>
              <a:buNone/>
            </a:pPr>
            <a:r>
              <a:rPr b="1" lang="en-US" sz="2000">
                <a:solidFill>
                  <a:srgbClr val="0000FF"/>
                </a:solidFill>
                <a:latin typeface="Courier New"/>
                <a:ea typeface="Courier New"/>
                <a:cs typeface="Courier New"/>
                <a:sym typeface="Courier New"/>
              </a:rPr>
              <a:t>import</a:t>
            </a:r>
            <a:r>
              <a:rPr b="1" lang="en-US" sz="2000">
                <a:latin typeface="Courier New"/>
                <a:ea typeface="Courier New"/>
                <a:cs typeface="Courier New"/>
                <a:sym typeface="Courier New"/>
              </a:rPr>
              <a:t> re</a:t>
            </a:r>
            <a:endParaRPr b="1" sz="2000">
              <a:latin typeface="Courier New"/>
              <a:ea typeface="Courier New"/>
              <a:cs typeface="Courier New"/>
              <a:sym typeface="Courier New"/>
            </a:endParaRPr>
          </a:p>
          <a:p>
            <a:pPr indent="0" lvl="0" marL="0" rtl="0">
              <a:spcBef>
                <a:spcPts val="0"/>
              </a:spcBef>
              <a:spcAft>
                <a:spcPts val="0"/>
              </a:spcAft>
              <a:buNone/>
            </a:pPr>
            <a:r>
              <a:rPr b="1" lang="en-US" sz="2000">
                <a:latin typeface="Courier New"/>
                <a:ea typeface="Courier New"/>
                <a:cs typeface="Courier New"/>
                <a:sym typeface="Courier New"/>
              </a:rPr>
              <a:t>result = re.split(</a:t>
            </a:r>
            <a:r>
              <a:rPr b="1" lang="en-US" sz="2000">
                <a:solidFill>
                  <a:srgbClr val="434343"/>
                </a:solidFill>
                <a:latin typeface="Courier New"/>
                <a:ea typeface="Courier New"/>
                <a:cs typeface="Courier New"/>
                <a:sym typeface="Courier New"/>
              </a:rPr>
              <a:t>r'e', 'Campfire Athletics', maxsplit=1</a:t>
            </a:r>
            <a:r>
              <a:rPr b="1" lang="en-US" sz="2000">
                <a:latin typeface="Courier New"/>
                <a:ea typeface="Courier New"/>
                <a:cs typeface="Courier New"/>
                <a:sym typeface="Courier New"/>
              </a:rPr>
              <a:t>)</a:t>
            </a:r>
            <a:endParaRPr b="1" sz="2000">
              <a:latin typeface="Courier New"/>
              <a:ea typeface="Courier New"/>
              <a:cs typeface="Courier New"/>
              <a:sym typeface="Courier New"/>
            </a:endParaRPr>
          </a:p>
          <a:p>
            <a:pPr indent="0" lvl="0" marL="0" rtl="0">
              <a:spcBef>
                <a:spcPts val="0"/>
              </a:spcBef>
              <a:spcAft>
                <a:spcPts val="0"/>
              </a:spcAft>
              <a:buNone/>
            </a:pPr>
            <a:r>
              <a:rPr b="1" lang="en-US" sz="2000">
                <a:solidFill>
                  <a:srgbClr val="0000FF"/>
                </a:solidFill>
                <a:latin typeface="Courier New"/>
                <a:ea typeface="Courier New"/>
                <a:cs typeface="Courier New"/>
                <a:sym typeface="Courier New"/>
              </a:rPr>
              <a:t>print </a:t>
            </a:r>
            <a:r>
              <a:rPr b="1" lang="en-US" sz="2000">
                <a:latin typeface="Courier New"/>
                <a:ea typeface="Courier New"/>
                <a:cs typeface="Courier New"/>
                <a:sym typeface="Courier New"/>
              </a:rPr>
              <a:t>result</a:t>
            </a:r>
            <a:endParaRPr b="1" sz="2000">
              <a:solidFill>
                <a:srgbClr val="0000FF"/>
              </a:solidFill>
              <a:latin typeface="Courier New"/>
              <a:ea typeface="Courier New"/>
              <a:cs typeface="Courier New"/>
              <a:sym typeface="Courier New"/>
            </a:endParaRPr>
          </a:p>
          <a:p>
            <a:pPr indent="0" lvl="0" marL="457200" marR="0" rtl="0">
              <a:lnSpc>
                <a:spcPct val="115000"/>
              </a:lnSpc>
              <a:spcBef>
                <a:spcPts val="0"/>
              </a:spcBef>
              <a:spcAft>
                <a:spcPts val="0"/>
              </a:spcAft>
              <a:buNone/>
            </a:pPr>
            <a:r>
              <a:t/>
            </a:r>
            <a:endParaRPr b="1" sz="2200">
              <a:solidFill>
                <a:srgbClr val="0000FF"/>
              </a:solidFill>
              <a:latin typeface="Courier New"/>
              <a:ea typeface="Courier New"/>
              <a:cs typeface="Courier New"/>
              <a:sym typeface="Courier New"/>
            </a:endParaRPr>
          </a:p>
          <a:p>
            <a:pPr indent="-355600" lvl="0" marL="457200" marR="0" rtl="0">
              <a:lnSpc>
                <a:spcPct val="150000"/>
              </a:lnSpc>
              <a:spcBef>
                <a:spcPts val="0"/>
              </a:spcBef>
              <a:spcAft>
                <a:spcPts val="0"/>
              </a:spcAft>
              <a:buSzPts val="2000"/>
              <a:buFont typeface="Lato"/>
              <a:buChar char="●"/>
            </a:pPr>
            <a:r>
              <a:rPr lang="en-US" sz="2000">
                <a:solidFill>
                  <a:srgbClr val="434343"/>
                </a:solidFill>
                <a:latin typeface="Lato"/>
                <a:ea typeface="Lato"/>
                <a:cs typeface="Lato"/>
                <a:sym typeface="Lato"/>
              </a:rPr>
              <a:t>Method split() has another argument “</a:t>
            </a:r>
            <a:r>
              <a:rPr b="1" lang="en-US" sz="2000">
                <a:solidFill>
                  <a:srgbClr val="F20253"/>
                </a:solidFill>
                <a:latin typeface="Lato"/>
                <a:ea typeface="Lato"/>
                <a:cs typeface="Lato"/>
                <a:sym typeface="Lato"/>
              </a:rPr>
              <a:t>maxsplit</a:t>
            </a:r>
            <a:r>
              <a:rPr lang="en-US" sz="2000">
                <a:solidFill>
                  <a:srgbClr val="434343"/>
                </a:solidFill>
                <a:latin typeface="Lato"/>
                <a:ea typeface="Lato"/>
                <a:cs typeface="Lato"/>
                <a:sym typeface="Lato"/>
              </a:rPr>
              <a:t>“. It has default value of zero. In this case it does the </a:t>
            </a:r>
            <a:r>
              <a:rPr b="1" lang="en-US" sz="2000">
                <a:solidFill>
                  <a:srgbClr val="F20253"/>
                </a:solidFill>
                <a:latin typeface="Lato"/>
                <a:ea typeface="Lato"/>
                <a:cs typeface="Lato"/>
                <a:sym typeface="Lato"/>
              </a:rPr>
              <a:t>maximum splits that can be done</a:t>
            </a:r>
            <a:r>
              <a:rPr lang="en-US" sz="2000">
                <a:solidFill>
                  <a:srgbClr val="434343"/>
                </a:solidFill>
                <a:latin typeface="Lato"/>
                <a:ea typeface="Lato"/>
                <a:cs typeface="Lato"/>
                <a:sym typeface="Lato"/>
              </a:rPr>
              <a:t>, but if we give value to maxsplit, it will split the string. </a:t>
            </a:r>
            <a:endParaRPr sz="2000">
              <a:solidFill>
                <a:srgbClr val="434343"/>
              </a:solidFill>
              <a:latin typeface="Lato"/>
              <a:ea typeface="Lato"/>
              <a:cs typeface="Lato"/>
              <a:sym typeface="Lato"/>
            </a:endParaRPr>
          </a:p>
          <a:p>
            <a:pPr indent="-355600" lvl="0" marL="457200" marR="0" rtl="0">
              <a:lnSpc>
                <a:spcPct val="150000"/>
              </a:lnSpc>
              <a:spcBef>
                <a:spcPts val="0"/>
              </a:spcBef>
              <a:spcAft>
                <a:spcPts val="0"/>
              </a:spcAft>
              <a:buClr>
                <a:srgbClr val="434343"/>
              </a:buClr>
              <a:buSzPts val="2000"/>
              <a:buFont typeface="Lato"/>
              <a:buChar char="●"/>
            </a:pPr>
            <a:r>
              <a:rPr lang="en-US" sz="2000">
                <a:solidFill>
                  <a:srgbClr val="434343"/>
                </a:solidFill>
                <a:latin typeface="Lato"/>
                <a:ea typeface="Lato"/>
                <a:cs typeface="Lato"/>
                <a:sym typeface="Lato"/>
              </a:rPr>
              <a:t>notice that we have fixed the maxsplit to 1. And the result is, it has only two values whereas first example has three values.</a:t>
            </a:r>
            <a:endParaRPr sz="2000">
              <a:solidFill>
                <a:srgbClr val="434343"/>
              </a:solidFill>
              <a:latin typeface="Lato"/>
              <a:ea typeface="Lato"/>
              <a:cs typeface="Lato"/>
              <a:sym typeface="Lato"/>
            </a:endParaRPr>
          </a:p>
        </p:txBody>
      </p:sp>
      <p:sp>
        <p:nvSpPr>
          <p:cNvPr id="2177" name="Shape 2177"/>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178" name="Shape 2178"/>
          <p:cNvGrpSpPr/>
          <p:nvPr/>
        </p:nvGrpSpPr>
        <p:grpSpPr>
          <a:xfrm>
            <a:off x="858043" y="241509"/>
            <a:ext cx="10470300" cy="730079"/>
            <a:chOff x="1692324" y="483017"/>
            <a:chExt cx="20940600" cy="1460159"/>
          </a:xfrm>
        </p:grpSpPr>
        <p:sp>
          <p:nvSpPr>
            <p:cNvPr id="2179" name="Shape 2179"/>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The </a:t>
              </a:r>
              <a:r>
                <a:rPr b="1" i="1" lang="en-US" sz="4400">
                  <a:solidFill>
                    <a:srgbClr val="17959F"/>
                  </a:solidFill>
                  <a:latin typeface="Lato"/>
                  <a:ea typeface="Lato"/>
                  <a:cs typeface="Lato"/>
                  <a:sym typeface="Lato"/>
                </a:rPr>
                <a:t>split </a:t>
              </a:r>
              <a:r>
                <a:rPr b="1" lang="en-US" sz="4400">
                  <a:solidFill>
                    <a:srgbClr val="17959F"/>
                  </a:solidFill>
                  <a:latin typeface="Lato"/>
                  <a:ea typeface="Lato"/>
                  <a:cs typeface="Lato"/>
                  <a:sym typeface="Lato"/>
                </a:rPr>
                <a:t>Function</a:t>
              </a:r>
              <a:endParaRPr b="1" sz="4400">
                <a:solidFill>
                  <a:srgbClr val="17959F"/>
                </a:solidFill>
                <a:latin typeface="Lato"/>
                <a:ea typeface="Lato"/>
                <a:cs typeface="Lato"/>
                <a:sym typeface="Lato"/>
              </a:endParaRPr>
            </a:p>
          </p:txBody>
        </p:sp>
        <p:sp>
          <p:nvSpPr>
            <p:cNvPr id="2180" name="Shape 2180"/>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181" name="Shape 2181"/>
          <p:cNvPicPr preferRelativeResize="0"/>
          <p:nvPr/>
        </p:nvPicPr>
        <p:blipFill>
          <a:blip r:embed="rId3">
            <a:alphaModFix/>
          </a:blip>
          <a:stretch>
            <a:fillRect/>
          </a:stretch>
        </p:blipFill>
        <p:spPr>
          <a:xfrm>
            <a:off x="3771113" y="1325000"/>
            <a:ext cx="4670275" cy="134112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6" name="Shape 2186"/>
        <p:cNvGrpSpPr/>
        <p:nvPr/>
      </p:nvGrpSpPr>
      <p:grpSpPr>
        <a:xfrm>
          <a:off x="0" y="0"/>
          <a:ext cx="0" cy="0"/>
          <a:chOff x="0" y="0"/>
          <a:chExt cx="0" cy="0"/>
        </a:xfrm>
      </p:grpSpPr>
      <p:sp>
        <p:nvSpPr>
          <p:cNvPr id="2187" name="Shape 2187"/>
          <p:cNvSpPr txBox="1"/>
          <p:nvPr/>
        </p:nvSpPr>
        <p:spPr>
          <a:xfrm>
            <a:off x="481600" y="3020600"/>
            <a:ext cx="11431200" cy="3097500"/>
          </a:xfrm>
          <a:prstGeom prst="rect">
            <a:avLst/>
          </a:prstGeom>
          <a:noFill/>
          <a:ln>
            <a:noFill/>
          </a:ln>
        </p:spPr>
        <p:txBody>
          <a:bodyPr anchorCtr="0" anchor="t" bIns="45700" lIns="91400" spcFirstLastPara="1" rIns="91400" wrap="square" tIns="45700">
            <a:noAutofit/>
          </a:bodyPr>
          <a:lstStyle/>
          <a:p>
            <a:pPr indent="-355600" lvl="0" marL="457200" rtl="0">
              <a:lnSpc>
                <a:spcPct val="150000"/>
              </a:lnSpc>
              <a:spcBef>
                <a:spcPts val="0"/>
              </a:spcBef>
              <a:spcAft>
                <a:spcPts val="0"/>
              </a:spcAft>
              <a:buSzPts val="2000"/>
              <a:buFont typeface="Lato"/>
              <a:buChar char="●"/>
            </a:pPr>
            <a:r>
              <a:rPr lang="en-US" sz="2000">
                <a:latin typeface="Lato"/>
                <a:ea typeface="Lato"/>
                <a:cs typeface="Lato"/>
                <a:sym typeface="Lato"/>
              </a:rPr>
              <a:t>It helps to </a:t>
            </a:r>
            <a:r>
              <a:rPr b="1" lang="en-US" sz="2000">
                <a:solidFill>
                  <a:srgbClr val="F20253"/>
                </a:solidFill>
                <a:latin typeface="Lato"/>
                <a:ea typeface="Lato"/>
                <a:cs typeface="Lato"/>
                <a:sym typeface="Lato"/>
              </a:rPr>
              <a:t>search a pattern and replace with a new sub string</a:t>
            </a:r>
            <a:r>
              <a:rPr lang="en-US" sz="2000">
                <a:latin typeface="Lato"/>
                <a:ea typeface="Lato"/>
                <a:cs typeface="Lato"/>
                <a:sym typeface="Lato"/>
              </a:rPr>
              <a:t>. </a:t>
            </a:r>
            <a:endParaRPr sz="2000">
              <a:latin typeface="Lato"/>
              <a:ea typeface="Lato"/>
              <a:cs typeface="Lato"/>
              <a:sym typeface="Lato"/>
            </a:endParaRPr>
          </a:p>
          <a:p>
            <a:pPr indent="-355600" lvl="0" marL="457200" rtl="0">
              <a:lnSpc>
                <a:spcPct val="150000"/>
              </a:lnSpc>
              <a:spcBef>
                <a:spcPts val="0"/>
              </a:spcBef>
              <a:spcAft>
                <a:spcPts val="0"/>
              </a:spcAft>
              <a:buSzPts val="2000"/>
              <a:buFont typeface="Lato"/>
              <a:buChar char="●"/>
            </a:pPr>
            <a:r>
              <a:rPr lang="en-US" sz="2000">
                <a:latin typeface="Lato"/>
                <a:ea typeface="Lato"/>
                <a:cs typeface="Lato"/>
                <a:sym typeface="Lato"/>
              </a:rPr>
              <a:t>If the pattern is not found, string is returned unchanged.</a:t>
            </a:r>
            <a:endParaRPr sz="2000">
              <a:latin typeface="Lato"/>
              <a:ea typeface="Lato"/>
              <a:cs typeface="Lato"/>
              <a:sym typeface="Lato"/>
            </a:endParaRPr>
          </a:p>
          <a:p>
            <a:pPr indent="-355600" lvl="0" marL="457200" rtl="0">
              <a:lnSpc>
                <a:spcPct val="150000"/>
              </a:lnSpc>
              <a:spcBef>
                <a:spcPts val="0"/>
              </a:spcBef>
              <a:spcAft>
                <a:spcPts val="0"/>
              </a:spcAft>
              <a:buSzPts val="2000"/>
              <a:buFont typeface="Lato"/>
              <a:buChar char="●"/>
            </a:pPr>
            <a:r>
              <a:rPr lang="en-US" sz="2000">
                <a:latin typeface="Lato"/>
                <a:ea typeface="Lato"/>
                <a:cs typeface="Lato"/>
                <a:sym typeface="Lato"/>
              </a:rPr>
              <a:t>Here is the syntax for this function</a:t>
            </a:r>
            <a:endParaRPr sz="2000">
              <a:latin typeface="Lato"/>
              <a:ea typeface="Lato"/>
              <a:cs typeface="Lato"/>
              <a:sym typeface="Lato"/>
            </a:endParaRPr>
          </a:p>
          <a:p>
            <a:pPr indent="457200" lvl="0" marL="457200" rtl="0">
              <a:lnSpc>
                <a:spcPct val="150000"/>
              </a:lnSpc>
              <a:spcBef>
                <a:spcPts val="0"/>
              </a:spcBef>
              <a:spcAft>
                <a:spcPts val="0"/>
              </a:spcAft>
              <a:buNone/>
            </a:pPr>
            <a:r>
              <a:rPr b="1" lang="en-US" sz="2000">
                <a:solidFill>
                  <a:srgbClr val="F20253"/>
                </a:solidFill>
                <a:latin typeface="Courier New"/>
                <a:ea typeface="Courier New"/>
                <a:cs typeface="Courier New"/>
                <a:sym typeface="Courier New"/>
              </a:rPr>
              <a:t>re.sub(pattern, repl, string)</a:t>
            </a:r>
            <a:endParaRPr b="1" sz="2000">
              <a:solidFill>
                <a:srgbClr val="F20253"/>
              </a:solidFill>
              <a:latin typeface="Courier New"/>
              <a:ea typeface="Courier New"/>
              <a:cs typeface="Courier New"/>
              <a:sym typeface="Courier New"/>
            </a:endParaRPr>
          </a:p>
          <a:p>
            <a:pPr indent="0" lvl="0" marL="0" rtl="0">
              <a:lnSpc>
                <a:spcPct val="150000"/>
              </a:lnSpc>
              <a:spcBef>
                <a:spcPts val="0"/>
              </a:spcBef>
              <a:spcAft>
                <a:spcPts val="0"/>
              </a:spcAft>
              <a:buNone/>
            </a:pPr>
            <a:r>
              <a:t/>
            </a:r>
            <a:endParaRPr sz="2000">
              <a:latin typeface="Lato"/>
              <a:ea typeface="Lato"/>
              <a:cs typeface="Lato"/>
              <a:sym typeface="Lato"/>
            </a:endParaRPr>
          </a:p>
          <a:p>
            <a:pPr indent="0" lvl="0" marL="0" rtl="0">
              <a:lnSpc>
                <a:spcPct val="150000"/>
              </a:lnSpc>
              <a:spcBef>
                <a:spcPts val="0"/>
              </a:spcBef>
              <a:spcAft>
                <a:spcPts val="0"/>
              </a:spcAft>
              <a:buNone/>
            </a:pPr>
            <a:r>
              <a:t/>
            </a:r>
            <a:endParaRPr sz="2000">
              <a:latin typeface="Lato"/>
              <a:ea typeface="Lato"/>
              <a:cs typeface="Lato"/>
              <a:sym typeface="Lato"/>
            </a:endParaRPr>
          </a:p>
        </p:txBody>
      </p:sp>
      <p:sp>
        <p:nvSpPr>
          <p:cNvPr id="2188" name="Shape 2188"/>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189" name="Shape 2189"/>
          <p:cNvGrpSpPr/>
          <p:nvPr/>
        </p:nvGrpSpPr>
        <p:grpSpPr>
          <a:xfrm>
            <a:off x="858043" y="241509"/>
            <a:ext cx="10470300" cy="730079"/>
            <a:chOff x="1692324" y="483017"/>
            <a:chExt cx="20940600" cy="1460159"/>
          </a:xfrm>
        </p:grpSpPr>
        <p:sp>
          <p:nvSpPr>
            <p:cNvPr id="2190" name="Shape 2190"/>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The </a:t>
              </a:r>
              <a:r>
                <a:rPr b="1" i="1" lang="en-US" sz="4400">
                  <a:solidFill>
                    <a:srgbClr val="17959F"/>
                  </a:solidFill>
                  <a:latin typeface="Lato"/>
                  <a:ea typeface="Lato"/>
                  <a:cs typeface="Lato"/>
                  <a:sym typeface="Lato"/>
                </a:rPr>
                <a:t>substitute </a:t>
              </a:r>
              <a:r>
                <a:rPr b="1" lang="en-US" sz="4400">
                  <a:solidFill>
                    <a:srgbClr val="17959F"/>
                  </a:solidFill>
                  <a:latin typeface="Lato"/>
                  <a:ea typeface="Lato"/>
                  <a:cs typeface="Lato"/>
                  <a:sym typeface="Lato"/>
                </a:rPr>
                <a:t>Function</a:t>
              </a:r>
              <a:endParaRPr b="1" sz="4400">
                <a:solidFill>
                  <a:srgbClr val="17959F"/>
                </a:solidFill>
                <a:latin typeface="Lato"/>
                <a:ea typeface="Lato"/>
                <a:cs typeface="Lato"/>
                <a:sym typeface="Lato"/>
              </a:endParaRPr>
            </a:p>
          </p:txBody>
        </p:sp>
        <p:sp>
          <p:nvSpPr>
            <p:cNvPr id="2191" name="Shape 2191"/>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2192" name="Shape 2192"/>
          <p:cNvSpPr txBox="1"/>
          <p:nvPr/>
        </p:nvSpPr>
        <p:spPr>
          <a:xfrm>
            <a:off x="3714100" y="1602775"/>
            <a:ext cx="4114800" cy="73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rgbClr val="0000FF"/>
                </a:solidFill>
                <a:latin typeface="Proxima Nova"/>
                <a:ea typeface="Proxima Nova"/>
                <a:cs typeface="Proxima Nova"/>
                <a:sym typeface="Proxima Nova"/>
              </a:rPr>
              <a:t>re.sub()</a:t>
            </a:r>
            <a:endParaRPr b="1" sz="3600">
              <a:solidFill>
                <a:srgbClr val="0000FF"/>
              </a:solidFill>
              <a:latin typeface="Proxima Nova"/>
              <a:ea typeface="Proxima Nova"/>
              <a:cs typeface="Proxima Nova"/>
              <a:sym typeface="Proxima Nova"/>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7" name="Shape 2197"/>
        <p:cNvGrpSpPr/>
        <p:nvPr/>
      </p:nvGrpSpPr>
      <p:grpSpPr>
        <a:xfrm>
          <a:off x="0" y="0"/>
          <a:ext cx="0" cy="0"/>
          <a:chOff x="0" y="0"/>
          <a:chExt cx="0" cy="0"/>
        </a:xfrm>
      </p:grpSpPr>
      <p:sp>
        <p:nvSpPr>
          <p:cNvPr id="2198" name="Shape 2198"/>
          <p:cNvSpPr txBox="1"/>
          <p:nvPr/>
        </p:nvSpPr>
        <p:spPr>
          <a:xfrm>
            <a:off x="481600" y="4037750"/>
            <a:ext cx="11169300" cy="25275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b="1" lang="en-US" sz="2000">
                <a:latin typeface="Lato"/>
                <a:ea typeface="Lato"/>
                <a:cs typeface="Lato"/>
                <a:sym typeface="Lato"/>
              </a:rPr>
              <a:t>Code: </a:t>
            </a:r>
            <a:r>
              <a:rPr lang="en-US" sz="2000">
                <a:latin typeface="Lato"/>
                <a:ea typeface="Lato"/>
                <a:cs typeface="Lato"/>
                <a:sym typeface="Lato"/>
              </a:rPr>
              <a:t> </a:t>
            </a:r>
            <a:endParaRPr sz="2000">
              <a:latin typeface="Lato"/>
              <a:ea typeface="Lato"/>
              <a:cs typeface="Lato"/>
              <a:sym typeface="Lato"/>
            </a:endParaRPr>
          </a:p>
          <a:p>
            <a:pPr indent="0" lvl="0" marL="0" rtl="0">
              <a:spcBef>
                <a:spcPts val="0"/>
              </a:spcBef>
              <a:spcAft>
                <a:spcPts val="0"/>
              </a:spcAft>
              <a:buNone/>
            </a:pPr>
            <a:r>
              <a:rPr b="1" lang="en-US" sz="2000">
                <a:solidFill>
                  <a:srgbClr val="0000FF"/>
                </a:solidFill>
                <a:latin typeface="Courier New"/>
                <a:ea typeface="Courier New"/>
                <a:cs typeface="Courier New"/>
                <a:sym typeface="Courier New"/>
              </a:rPr>
              <a:t>import</a:t>
            </a:r>
            <a:r>
              <a:rPr b="1" lang="en-US" sz="2000">
                <a:latin typeface="Courier New"/>
                <a:ea typeface="Courier New"/>
                <a:cs typeface="Courier New"/>
                <a:sym typeface="Courier New"/>
              </a:rPr>
              <a:t> re</a:t>
            </a:r>
            <a:endParaRPr b="1" sz="2000">
              <a:latin typeface="Courier New"/>
              <a:ea typeface="Courier New"/>
              <a:cs typeface="Courier New"/>
              <a:sym typeface="Courier New"/>
            </a:endParaRPr>
          </a:p>
          <a:p>
            <a:pPr indent="0" lvl="0" marL="0" rtl="0">
              <a:spcBef>
                <a:spcPts val="0"/>
              </a:spcBef>
              <a:spcAft>
                <a:spcPts val="0"/>
              </a:spcAft>
              <a:buNone/>
            </a:pPr>
            <a:r>
              <a:rPr b="1" lang="en-US" sz="2000">
                <a:latin typeface="Courier New"/>
                <a:ea typeface="Courier New"/>
                <a:cs typeface="Courier New"/>
                <a:sym typeface="Courier New"/>
              </a:rPr>
              <a:t>result = re.split(</a:t>
            </a:r>
            <a:r>
              <a:rPr b="1" lang="en-US" sz="2000">
                <a:solidFill>
                  <a:srgbClr val="434343"/>
                </a:solidFill>
                <a:latin typeface="Courier New"/>
                <a:ea typeface="Courier New"/>
                <a:cs typeface="Courier New"/>
                <a:sym typeface="Courier New"/>
              </a:rPr>
              <a:t>r'India','the World','AV is largest Analytics community of India'</a:t>
            </a:r>
            <a:r>
              <a:rPr b="1" lang="en-US" sz="2000">
                <a:latin typeface="Courier New"/>
                <a:ea typeface="Courier New"/>
                <a:cs typeface="Courier New"/>
                <a:sym typeface="Courier New"/>
              </a:rPr>
              <a:t>)</a:t>
            </a:r>
            <a:endParaRPr b="1" sz="2000">
              <a:latin typeface="Courier New"/>
              <a:ea typeface="Courier New"/>
              <a:cs typeface="Courier New"/>
              <a:sym typeface="Courier New"/>
            </a:endParaRPr>
          </a:p>
          <a:p>
            <a:pPr indent="0" lvl="0" marL="0" rtl="0">
              <a:spcBef>
                <a:spcPts val="0"/>
              </a:spcBef>
              <a:spcAft>
                <a:spcPts val="0"/>
              </a:spcAft>
              <a:buNone/>
            </a:pPr>
            <a:r>
              <a:rPr b="1" lang="en-US" sz="2000">
                <a:solidFill>
                  <a:srgbClr val="0000FF"/>
                </a:solidFill>
                <a:latin typeface="Courier New"/>
                <a:ea typeface="Courier New"/>
                <a:cs typeface="Courier New"/>
                <a:sym typeface="Courier New"/>
              </a:rPr>
              <a:t>print </a:t>
            </a:r>
            <a:r>
              <a:rPr b="1" lang="en-US" sz="2000">
                <a:latin typeface="Courier New"/>
                <a:ea typeface="Courier New"/>
                <a:cs typeface="Courier New"/>
                <a:sym typeface="Courier New"/>
              </a:rPr>
              <a:t>"\nString substituted by pattern:"</a:t>
            </a:r>
            <a:endParaRPr b="1" sz="2000">
              <a:latin typeface="Courier New"/>
              <a:ea typeface="Courier New"/>
              <a:cs typeface="Courier New"/>
              <a:sym typeface="Courier New"/>
            </a:endParaRPr>
          </a:p>
          <a:p>
            <a:pPr indent="0" lvl="0" marL="0" rtl="0">
              <a:spcBef>
                <a:spcPts val="0"/>
              </a:spcBef>
              <a:spcAft>
                <a:spcPts val="0"/>
              </a:spcAft>
              <a:buNone/>
            </a:pPr>
            <a:r>
              <a:rPr b="1" lang="en-US" sz="2000">
                <a:solidFill>
                  <a:srgbClr val="0000FF"/>
                </a:solidFill>
                <a:latin typeface="Courier New"/>
                <a:ea typeface="Courier New"/>
                <a:cs typeface="Courier New"/>
                <a:sym typeface="Courier New"/>
              </a:rPr>
              <a:t>print </a:t>
            </a:r>
            <a:r>
              <a:rPr b="1" lang="en-US" sz="2000">
                <a:latin typeface="Courier New"/>
                <a:ea typeface="Courier New"/>
                <a:cs typeface="Courier New"/>
                <a:sym typeface="Courier New"/>
              </a:rPr>
              <a:t>result</a:t>
            </a:r>
            <a:endParaRPr b="1" sz="2000">
              <a:solidFill>
                <a:srgbClr val="0000FF"/>
              </a:solidFill>
              <a:latin typeface="Courier New"/>
              <a:ea typeface="Courier New"/>
              <a:cs typeface="Courier New"/>
              <a:sym typeface="Courier New"/>
            </a:endParaRPr>
          </a:p>
          <a:p>
            <a:pPr indent="0" lvl="0" marL="0" marR="0" rtl="0">
              <a:lnSpc>
                <a:spcPct val="150000"/>
              </a:lnSpc>
              <a:spcBef>
                <a:spcPts val="0"/>
              </a:spcBef>
              <a:spcAft>
                <a:spcPts val="0"/>
              </a:spcAft>
              <a:buNone/>
            </a:pPr>
            <a:r>
              <a:t/>
            </a:r>
            <a:endParaRPr sz="2000">
              <a:solidFill>
                <a:srgbClr val="434343"/>
              </a:solidFill>
              <a:latin typeface="Lato"/>
              <a:ea typeface="Lato"/>
              <a:cs typeface="Lato"/>
              <a:sym typeface="Lato"/>
            </a:endParaRPr>
          </a:p>
        </p:txBody>
      </p:sp>
      <p:sp>
        <p:nvSpPr>
          <p:cNvPr id="2199" name="Shape 2199"/>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200" name="Shape 2200"/>
          <p:cNvGrpSpPr/>
          <p:nvPr/>
        </p:nvGrpSpPr>
        <p:grpSpPr>
          <a:xfrm>
            <a:off x="858043" y="241509"/>
            <a:ext cx="10470300" cy="730079"/>
            <a:chOff x="1692324" y="483017"/>
            <a:chExt cx="20940600" cy="1460159"/>
          </a:xfrm>
        </p:grpSpPr>
        <p:sp>
          <p:nvSpPr>
            <p:cNvPr id="2201" name="Shape 2201"/>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The </a:t>
              </a:r>
              <a:r>
                <a:rPr b="1" i="1" lang="en-US" sz="4400">
                  <a:solidFill>
                    <a:srgbClr val="17959F"/>
                  </a:solidFill>
                  <a:latin typeface="Lato"/>
                  <a:ea typeface="Lato"/>
                  <a:cs typeface="Lato"/>
                  <a:sym typeface="Lato"/>
                </a:rPr>
                <a:t>substitute </a:t>
              </a:r>
              <a:r>
                <a:rPr b="1" lang="en-US" sz="4400">
                  <a:solidFill>
                    <a:srgbClr val="17959F"/>
                  </a:solidFill>
                  <a:latin typeface="Lato"/>
                  <a:ea typeface="Lato"/>
                  <a:cs typeface="Lato"/>
                  <a:sym typeface="Lato"/>
                </a:rPr>
                <a:t>Function</a:t>
              </a:r>
              <a:endParaRPr b="1" sz="4400">
                <a:solidFill>
                  <a:srgbClr val="17959F"/>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100"/>
                <a:buFont typeface="Arial"/>
                <a:buNone/>
              </a:pPr>
              <a:r>
                <a:t/>
              </a:r>
              <a:endParaRPr b="1" sz="4400">
                <a:solidFill>
                  <a:srgbClr val="17959F"/>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100"/>
                <a:buFont typeface="Arial"/>
                <a:buNone/>
              </a:pPr>
              <a:r>
                <a:t/>
              </a:r>
              <a:endParaRPr b="1" sz="4400">
                <a:solidFill>
                  <a:srgbClr val="17959F"/>
                </a:solidFill>
                <a:latin typeface="Lato"/>
                <a:ea typeface="Lato"/>
                <a:cs typeface="Lato"/>
                <a:sym typeface="Lato"/>
              </a:endParaRPr>
            </a:p>
          </p:txBody>
        </p:sp>
        <p:sp>
          <p:nvSpPr>
            <p:cNvPr id="2202" name="Shape 2202"/>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203" name="Shape 2203"/>
          <p:cNvPicPr preferRelativeResize="0"/>
          <p:nvPr/>
        </p:nvPicPr>
        <p:blipFill>
          <a:blip r:embed="rId3">
            <a:alphaModFix/>
          </a:blip>
          <a:stretch>
            <a:fillRect/>
          </a:stretch>
        </p:blipFill>
        <p:spPr>
          <a:xfrm>
            <a:off x="2303063" y="1678399"/>
            <a:ext cx="7580275" cy="134112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8" name="Shape 2208"/>
        <p:cNvGrpSpPr/>
        <p:nvPr/>
      </p:nvGrpSpPr>
      <p:grpSpPr>
        <a:xfrm>
          <a:off x="0" y="0"/>
          <a:ext cx="0" cy="0"/>
          <a:chOff x="0" y="0"/>
          <a:chExt cx="0" cy="0"/>
        </a:xfrm>
      </p:grpSpPr>
      <p:sp>
        <p:nvSpPr>
          <p:cNvPr id="2209" name="Shape 2209"/>
          <p:cNvSpPr txBox="1"/>
          <p:nvPr/>
        </p:nvSpPr>
        <p:spPr>
          <a:xfrm>
            <a:off x="481600" y="3020600"/>
            <a:ext cx="11431200" cy="3097500"/>
          </a:xfrm>
          <a:prstGeom prst="rect">
            <a:avLst/>
          </a:prstGeom>
          <a:noFill/>
          <a:ln>
            <a:noFill/>
          </a:ln>
        </p:spPr>
        <p:txBody>
          <a:bodyPr anchorCtr="0" anchor="t" bIns="45700" lIns="91400" spcFirstLastPara="1" rIns="91400" wrap="square" tIns="45700">
            <a:noAutofit/>
          </a:bodyPr>
          <a:lstStyle/>
          <a:p>
            <a:pPr indent="-355600" lvl="0" marL="457200" rtl="0">
              <a:lnSpc>
                <a:spcPct val="150000"/>
              </a:lnSpc>
              <a:spcBef>
                <a:spcPts val="0"/>
              </a:spcBef>
              <a:spcAft>
                <a:spcPts val="0"/>
              </a:spcAft>
              <a:buSzPts val="2000"/>
              <a:buFont typeface="Lato"/>
              <a:buChar char="●"/>
            </a:pPr>
            <a:r>
              <a:rPr lang="en-US" sz="2000">
                <a:latin typeface="Lato"/>
                <a:ea typeface="Lato"/>
                <a:cs typeface="Lato"/>
                <a:sym typeface="Lato"/>
              </a:rPr>
              <a:t>We can </a:t>
            </a:r>
            <a:r>
              <a:rPr b="1" lang="en-US" sz="2000">
                <a:solidFill>
                  <a:srgbClr val="F20253"/>
                </a:solidFill>
                <a:latin typeface="Lato"/>
                <a:ea typeface="Lato"/>
                <a:cs typeface="Lato"/>
                <a:sym typeface="Lato"/>
              </a:rPr>
              <a:t>combine a regular expression pattern into pattern objects</a:t>
            </a:r>
            <a:r>
              <a:rPr lang="en-US" sz="2000">
                <a:latin typeface="Lato"/>
                <a:ea typeface="Lato"/>
                <a:cs typeface="Lato"/>
                <a:sym typeface="Lato"/>
              </a:rPr>
              <a:t>, which can be used for pattern matching. It also helps to search a pattern again without rewriting it.</a:t>
            </a:r>
            <a:endParaRPr sz="2000">
              <a:latin typeface="Lato"/>
              <a:ea typeface="Lato"/>
              <a:cs typeface="Lato"/>
              <a:sym typeface="Lato"/>
            </a:endParaRPr>
          </a:p>
          <a:p>
            <a:pPr indent="-355600" lvl="0" marL="457200" rtl="0">
              <a:lnSpc>
                <a:spcPct val="150000"/>
              </a:lnSpc>
              <a:spcBef>
                <a:spcPts val="0"/>
              </a:spcBef>
              <a:spcAft>
                <a:spcPts val="0"/>
              </a:spcAft>
              <a:buSzPts val="2000"/>
              <a:buFont typeface="Lato"/>
              <a:buChar char="●"/>
            </a:pPr>
            <a:r>
              <a:rPr lang="en-US" sz="2000">
                <a:latin typeface="Lato"/>
                <a:ea typeface="Lato"/>
                <a:cs typeface="Lato"/>
                <a:sym typeface="Lato"/>
              </a:rPr>
              <a:t>Here is the syntax for this function</a:t>
            </a:r>
            <a:endParaRPr sz="2000">
              <a:latin typeface="Lato"/>
              <a:ea typeface="Lato"/>
              <a:cs typeface="Lato"/>
              <a:sym typeface="Lato"/>
            </a:endParaRPr>
          </a:p>
          <a:p>
            <a:pPr indent="457200" lvl="0" marL="457200" rtl="0">
              <a:lnSpc>
                <a:spcPct val="150000"/>
              </a:lnSpc>
              <a:spcBef>
                <a:spcPts val="0"/>
              </a:spcBef>
              <a:spcAft>
                <a:spcPts val="0"/>
              </a:spcAft>
              <a:buNone/>
            </a:pPr>
            <a:r>
              <a:rPr b="1" lang="en-US" sz="2000">
                <a:solidFill>
                  <a:srgbClr val="F20253"/>
                </a:solidFill>
                <a:latin typeface="Courier New"/>
                <a:ea typeface="Courier New"/>
                <a:cs typeface="Courier New"/>
                <a:sym typeface="Courier New"/>
              </a:rPr>
              <a:t>re.compile(pattern, repl, string)</a:t>
            </a:r>
            <a:endParaRPr b="1" sz="2000">
              <a:solidFill>
                <a:srgbClr val="F20253"/>
              </a:solidFill>
              <a:latin typeface="Courier New"/>
              <a:ea typeface="Courier New"/>
              <a:cs typeface="Courier New"/>
              <a:sym typeface="Courier New"/>
            </a:endParaRPr>
          </a:p>
          <a:p>
            <a:pPr indent="0" lvl="0" marL="0" rtl="0">
              <a:lnSpc>
                <a:spcPct val="150000"/>
              </a:lnSpc>
              <a:spcBef>
                <a:spcPts val="0"/>
              </a:spcBef>
              <a:spcAft>
                <a:spcPts val="0"/>
              </a:spcAft>
              <a:buNone/>
            </a:pPr>
            <a:r>
              <a:t/>
            </a:r>
            <a:endParaRPr sz="2000">
              <a:latin typeface="Lato"/>
              <a:ea typeface="Lato"/>
              <a:cs typeface="Lato"/>
              <a:sym typeface="Lato"/>
            </a:endParaRPr>
          </a:p>
          <a:p>
            <a:pPr indent="0" lvl="0" marL="0" rtl="0">
              <a:lnSpc>
                <a:spcPct val="150000"/>
              </a:lnSpc>
              <a:spcBef>
                <a:spcPts val="0"/>
              </a:spcBef>
              <a:spcAft>
                <a:spcPts val="0"/>
              </a:spcAft>
              <a:buNone/>
            </a:pPr>
            <a:r>
              <a:t/>
            </a:r>
            <a:endParaRPr sz="2000">
              <a:latin typeface="Lato"/>
              <a:ea typeface="Lato"/>
              <a:cs typeface="Lato"/>
              <a:sym typeface="Lato"/>
            </a:endParaRPr>
          </a:p>
        </p:txBody>
      </p:sp>
      <p:sp>
        <p:nvSpPr>
          <p:cNvPr id="2210" name="Shape 2210"/>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211" name="Shape 2211"/>
          <p:cNvGrpSpPr/>
          <p:nvPr/>
        </p:nvGrpSpPr>
        <p:grpSpPr>
          <a:xfrm>
            <a:off x="858043" y="241509"/>
            <a:ext cx="10470300" cy="730079"/>
            <a:chOff x="1692324" y="483017"/>
            <a:chExt cx="20940600" cy="1460159"/>
          </a:xfrm>
        </p:grpSpPr>
        <p:sp>
          <p:nvSpPr>
            <p:cNvPr id="2212" name="Shape 2212"/>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The </a:t>
              </a:r>
              <a:r>
                <a:rPr b="1" i="1" lang="en-US" sz="4400">
                  <a:solidFill>
                    <a:srgbClr val="17959F"/>
                  </a:solidFill>
                  <a:latin typeface="Lato"/>
                  <a:ea typeface="Lato"/>
                  <a:cs typeface="Lato"/>
                  <a:sym typeface="Lato"/>
                </a:rPr>
                <a:t>compile </a:t>
              </a:r>
              <a:r>
                <a:rPr b="1" lang="en-US" sz="4400">
                  <a:solidFill>
                    <a:srgbClr val="17959F"/>
                  </a:solidFill>
                  <a:latin typeface="Lato"/>
                  <a:ea typeface="Lato"/>
                  <a:cs typeface="Lato"/>
                  <a:sym typeface="Lato"/>
                </a:rPr>
                <a:t>Function</a:t>
              </a:r>
              <a:endParaRPr b="1" sz="4400">
                <a:solidFill>
                  <a:srgbClr val="17959F"/>
                </a:solidFill>
                <a:latin typeface="Lato"/>
                <a:ea typeface="Lato"/>
                <a:cs typeface="Lato"/>
                <a:sym typeface="Lato"/>
              </a:endParaRPr>
            </a:p>
          </p:txBody>
        </p:sp>
        <p:sp>
          <p:nvSpPr>
            <p:cNvPr id="2213" name="Shape 2213"/>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2214" name="Shape 2214"/>
          <p:cNvSpPr txBox="1"/>
          <p:nvPr/>
        </p:nvSpPr>
        <p:spPr>
          <a:xfrm>
            <a:off x="3714100" y="1602775"/>
            <a:ext cx="4114800" cy="73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rgbClr val="0000FF"/>
                </a:solidFill>
                <a:latin typeface="Proxima Nova"/>
                <a:ea typeface="Proxima Nova"/>
                <a:cs typeface="Proxima Nova"/>
                <a:sym typeface="Proxima Nova"/>
              </a:rPr>
              <a:t>re.compile()</a:t>
            </a:r>
            <a:endParaRPr b="1" sz="3600">
              <a:solidFill>
                <a:srgbClr val="0000FF"/>
              </a:solidFill>
              <a:latin typeface="Proxima Nova"/>
              <a:ea typeface="Proxima Nova"/>
              <a:cs typeface="Proxima Nova"/>
              <a:sym typeface="Proxima Nova"/>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9" name="Shape 2219"/>
        <p:cNvGrpSpPr/>
        <p:nvPr/>
      </p:nvGrpSpPr>
      <p:grpSpPr>
        <a:xfrm>
          <a:off x="0" y="0"/>
          <a:ext cx="0" cy="0"/>
          <a:chOff x="0" y="0"/>
          <a:chExt cx="0" cy="0"/>
        </a:xfrm>
      </p:grpSpPr>
      <p:sp>
        <p:nvSpPr>
          <p:cNvPr id="2220" name="Shape 2220"/>
          <p:cNvSpPr txBox="1"/>
          <p:nvPr/>
        </p:nvSpPr>
        <p:spPr>
          <a:xfrm>
            <a:off x="521600" y="2912750"/>
            <a:ext cx="11169300" cy="36834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b="1" lang="en-US" sz="2000">
                <a:solidFill>
                  <a:srgbClr val="0000FF"/>
                </a:solidFill>
                <a:latin typeface="Courier New"/>
                <a:ea typeface="Courier New"/>
                <a:cs typeface="Courier New"/>
                <a:sym typeface="Courier New"/>
              </a:rPr>
              <a:t>import</a:t>
            </a:r>
            <a:r>
              <a:rPr b="1" lang="en-US" sz="2000">
                <a:solidFill>
                  <a:srgbClr val="434343"/>
                </a:solidFill>
                <a:latin typeface="Courier New"/>
                <a:ea typeface="Courier New"/>
                <a:cs typeface="Courier New"/>
                <a:sym typeface="Courier New"/>
              </a:rPr>
              <a:t> re</a:t>
            </a:r>
            <a:endParaRPr b="1" sz="2000">
              <a:solidFill>
                <a:srgbClr val="434343"/>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000">
                <a:solidFill>
                  <a:srgbClr val="434343"/>
                </a:solidFill>
                <a:latin typeface="Courier New"/>
                <a:ea typeface="Courier New"/>
                <a:cs typeface="Courier New"/>
                <a:sym typeface="Courier New"/>
              </a:rPr>
              <a:t>pattern</a:t>
            </a:r>
            <a:r>
              <a:rPr b="1" lang="en-US" sz="2000">
                <a:solidFill>
                  <a:srgbClr val="0000FF"/>
                </a:solidFill>
                <a:latin typeface="Courier New"/>
                <a:ea typeface="Courier New"/>
                <a:cs typeface="Courier New"/>
                <a:sym typeface="Courier New"/>
              </a:rPr>
              <a:t>=</a:t>
            </a:r>
            <a:r>
              <a:rPr b="1" lang="en-US" sz="2000">
                <a:solidFill>
                  <a:srgbClr val="434343"/>
                </a:solidFill>
                <a:latin typeface="Courier New"/>
                <a:ea typeface="Courier New"/>
                <a:cs typeface="Courier New"/>
                <a:sym typeface="Courier New"/>
              </a:rPr>
              <a:t>re.compile('AV')</a:t>
            </a:r>
            <a:endParaRPr b="1" sz="2000">
              <a:solidFill>
                <a:srgbClr val="434343"/>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000">
                <a:solidFill>
                  <a:srgbClr val="434343"/>
                </a:solidFill>
                <a:latin typeface="Courier New"/>
                <a:ea typeface="Courier New"/>
                <a:cs typeface="Courier New"/>
                <a:sym typeface="Courier New"/>
              </a:rPr>
              <a:t>result</a:t>
            </a:r>
            <a:r>
              <a:rPr b="1" lang="en-US" sz="2000">
                <a:solidFill>
                  <a:srgbClr val="0000FF"/>
                </a:solidFill>
                <a:latin typeface="Courier New"/>
                <a:ea typeface="Courier New"/>
                <a:cs typeface="Courier New"/>
                <a:sym typeface="Courier New"/>
              </a:rPr>
              <a:t>=</a:t>
            </a:r>
            <a:r>
              <a:rPr b="1" lang="en-US" sz="2000">
                <a:solidFill>
                  <a:srgbClr val="434343"/>
                </a:solidFill>
                <a:latin typeface="Courier New"/>
                <a:ea typeface="Courier New"/>
                <a:cs typeface="Courier New"/>
                <a:sym typeface="Courier New"/>
              </a:rPr>
              <a:t>pattern.findall('AV Analytics Vellore AV')</a:t>
            </a:r>
            <a:endParaRPr b="1" sz="2000">
              <a:solidFill>
                <a:srgbClr val="434343"/>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000">
                <a:solidFill>
                  <a:srgbClr val="0000FF"/>
                </a:solidFill>
                <a:latin typeface="Courier New"/>
                <a:ea typeface="Courier New"/>
                <a:cs typeface="Courier New"/>
                <a:sym typeface="Courier New"/>
              </a:rPr>
              <a:t>print</a:t>
            </a:r>
            <a:r>
              <a:rPr b="1" lang="en-US" sz="2000">
                <a:solidFill>
                  <a:srgbClr val="434343"/>
                </a:solidFill>
                <a:latin typeface="Courier New"/>
                <a:ea typeface="Courier New"/>
                <a:cs typeface="Courier New"/>
                <a:sym typeface="Courier New"/>
              </a:rPr>
              <a:t> "\n String 1 with compiled pattern"</a:t>
            </a:r>
            <a:endParaRPr b="1" sz="2000">
              <a:solidFill>
                <a:srgbClr val="434343"/>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000">
                <a:solidFill>
                  <a:srgbClr val="0000FF"/>
                </a:solidFill>
                <a:latin typeface="Courier New"/>
                <a:ea typeface="Courier New"/>
                <a:cs typeface="Courier New"/>
                <a:sym typeface="Courier New"/>
              </a:rPr>
              <a:t>print</a:t>
            </a:r>
            <a:r>
              <a:rPr b="1" lang="en-US" sz="2000">
                <a:solidFill>
                  <a:srgbClr val="434343"/>
                </a:solidFill>
                <a:latin typeface="Courier New"/>
                <a:ea typeface="Courier New"/>
                <a:cs typeface="Courier New"/>
                <a:sym typeface="Courier New"/>
              </a:rPr>
              <a:t> result</a:t>
            </a:r>
            <a:endParaRPr b="1" sz="2000">
              <a:solidFill>
                <a:srgbClr val="434343"/>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000">
                <a:solidFill>
                  <a:srgbClr val="434343"/>
                </a:solidFill>
                <a:latin typeface="Courier New"/>
                <a:ea typeface="Courier New"/>
                <a:cs typeface="Courier New"/>
                <a:sym typeface="Courier New"/>
              </a:rPr>
              <a:t>result2</a:t>
            </a:r>
            <a:r>
              <a:rPr b="1" lang="en-US" sz="2000">
                <a:solidFill>
                  <a:srgbClr val="0000FF"/>
                </a:solidFill>
                <a:latin typeface="Courier New"/>
                <a:ea typeface="Courier New"/>
                <a:cs typeface="Courier New"/>
                <a:sym typeface="Courier New"/>
              </a:rPr>
              <a:t>=</a:t>
            </a:r>
            <a:r>
              <a:rPr b="1" lang="en-US" sz="2000">
                <a:solidFill>
                  <a:srgbClr val="434343"/>
                </a:solidFill>
                <a:latin typeface="Courier New"/>
                <a:ea typeface="Courier New"/>
                <a:cs typeface="Courier New"/>
                <a:sym typeface="Courier New"/>
              </a:rPr>
              <a:t>pattern.findall('AV is largest analytics community of India')</a:t>
            </a:r>
            <a:endParaRPr b="1" sz="2000">
              <a:solidFill>
                <a:srgbClr val="434343"/>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000">
                <a:solidFill>
                  <a:srgbClr val="0000FF"/>
                </a:solidFill>
                <a:latin typeface="Courier New"/>
                <a:ea typeface="Courier New"/>
                <a:cs typeface="Courier New"/>
                <a:sym typeface="Courier New"/>
              </a:rPr>
              <a:t>print</a:t>
            </a:r>
            <a:r>
              <a:rPr b="1" lang="en-US" sz="2000">
                <a:solidFill>
                  <a:srgbClr val="434343"/>
                </a:solidFill>
                <a:latin typeface="Courier New"/>
                <a:ea typeface="Courier New"/>
                <a:cs typeface="Courier New"/>
                <a:sym typeface="Courier New"/>
              </a:rPr>
              <a:t> "\n String 2 with compiled pattern"</a:t>
            </a:r>
            <a:endParaRPr b="1" sz="2000">
              <a:solidFill>
                <a:srgbClr val="434343"/>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000">
                <a:solidFill>
                  <a:srgbClr val="0000FF"/>
                </a:solidFill>
                <a:latin typeface="Courier New"/>
                <a:ea typeface="Courier New"/>
                <a:cs typeface="Courier New"/>
                <a:sym typeface="Courier New"/>
              </a:rPr>
              <a:t>print</a:t>
            </a:r>
            <a:r>
              <a:rPr b="1" lang="en-US" sz="2000">
                <a:solidFill>
                  <a:srgbClr val="434343"/>
                </a:solidFill>
                <a:latin typeface="Courier New"/>
                <a:ea typeface="Courier New"/>
                <a:cs typeface="Courier New"/>
                <a:sym typeface="Courier New"/>
              </a:rPr>
              <a:t> result2</a:t>
            </a:r>
            <a:endParaRPr b="1" sz="2000">
              <a:solidFill>
                <a:srgbClr val="434343"/>
              </a:solidFill>
              <a:latin typeface="Courier New"/>
              <a:ea typeface="Courier New"/>
              <a:cs typeface="Courier New"/>
              <a:sym typeface="Courier New"/>
            </a:endParaRPr>
          </a:p>
        </p:txBody>
      </p:sp>
      <p:sp>
        <p:nvSpPr>
          <p:cNvPr id="2221" name="Shape 2221"/>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222" name="Shape 2222"/>
          <p:cNvGrpSpPr/>
          <p:nvPr/>
        </p:nvGrpSpPr>
        <p:grpSpPr>
          <a:xfrm>
            <a:off x="858043" y="241509"/>
            <a:ext cx="10470300" cy="730079"/>
            <a:chOff x="1692324" y="483017"/>
            <a:chExt cx="20940600" cy="1460159"/>
          </a:xfrm>
        </p:grpSpPr>
        <p:sp>
          <p:nvSpPr>
            <p:cNvPr id="2223" name="Shape 2223"/>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The </a:t>
              </a:r>
              <a:r>
                <a:rPr b="1" i="1" lang="en-US" sz="4400">
                  <a:solidFill>
                    <a:srgbClr val="17959F"/>
                  </a:solidFill>
                  <a:latin typeface="Lato"/>
                  <a:ea typeface="Lato"/>
                  <a:cs typeface="Lato"/>
                  <a:sym typeface="Lato"/>
                </a:rPr>
                <a:t>compile </a:t>
              </a:r>
              <a:r>
                <a:rPr b="1" lang="en-US" sz="4400">
                  <a:solidFill>
                    <a:srgbClr val="17959F"/>
                  </a:solidFill>
                  <a:latin typeface="Lato"/>
                  <a:ea typeface="Lato"/>
                  <a:cs typeface="Lato"/>
                  <a:sym typeface="Lato"/>
                </a:rPr>
                <a:t>Function</a:t>
              </a:r>
              <a:endParaRPr b="1" sz="4400">
                <a:solidFill>
                  <a:srgbClr val="17959F"/>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100"/>
                <a:buFont typeface="Arial"/>
                <a:buNone/>
              </a:pPr>
              <a:r>
                <a:t/>
              </a:r>
              <a:endParaRPr b="1" sz="4400">
                <a:solidFill>
                  <a:srgbClr val="17959F"/>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100"/>
                <a:buFont typeface="Arial"/>
                <a:buNone/>
              </a:pPr>
              <a:r>
                <a:t/>
              </a:r>
              <a:endParaRPr b="1" sz="4400">
                <a:solidFill>
                  <a:srgbClr val="17959F"/>
                </a:solidFill>
                <a:latin typeface="Lato"/>
                <a:ea typeface="Lato"/>
                <a:cs typeface="Lato"/>
                <a:sym typeface="Lato"/>
              </a:endParaRPr>
            </a:p>
          </p:txBody>
        </p:sp>
        <p:sp>
          <p:nvSpPr>
            <p:cNvPr id="2224" name="Shape 2224"/>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225" name="Shape 2225"/>
          <p:cNvPicPr preferRelativeResize="0"/>
          <p:nvPr/>
        </p:nvPicPr>
        <p:blipFill>
          <a:blip r:embed="rId3">
            <a:alphaModFix/>
          </a:blip>
          <a:stretch>
            <a:fillRect/>
          </a:stretch>
        </p:blipFill>
        <p:spPr>
          <a:xfrm>
            <a:off x="6060037" y="1263375"/>
            <a:ext cx="5899481" cy="2327450"/>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0" name="Shape 2230"/>
        <p:cNvGrpSpPr/>
        <p:nvPr/>
      </p:nvGrpSpPr>
      <p:grpSpPr>
        <a:xfrm>
          <a:off x="0" y="0"/>
          <a:ext cx="0" cy="0"/>
          <a:chOff x="0" y="0"/>
          <a:chExt cx="0" cy="0"/>
        </a:xfrm>
      </p:grpSpPr>
      <p:sp>
        <p:nvSpPr>
          <p:cNvPr id="2231" name="Shape 2231"/>
          <p:cNvSpPr txBox="1"/>
          <p:nvPr/>
        </p:nvSpPr>
        <p:spPr>
          <a:xfrm>
            <a:off x="389125" y="1433225"/>
            <a:ext cx="11693400" cy="5241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lang="en-US" sz="2000">
                <a:latin typeface="Lato"/>
                <a:ea typeface="Lato"/>
                <a:cs typeface="Lato"/>
                <a:sym typeface="Lato"/>
              </a:rPr>
              <a:t>Regular expressions can specify patterns, not just fixed characters. Here are the most commonly used operators that helps to generate an expression to represent required characters in a string or file. </a:t>
            </a:r>
            <a:endParaRPr sz="2000">
              <a:latin typeface="Lato"/>
              <a:ea typeface="Lato"/>
              <a:cs typeface="Lato"/>
              <a:sym typeface="Lato"/>
            </a:endParaRPr>
          </a:p>
        </p:txBody>
      </p:sp>
      <p:sp>
        <p:nvSpPr>
          <p:cNvPr id="2232" name="Shape 223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233" name="Shape 2233"/>
          <p:cNvGrpSpPr/>
          <p:nvPr/>
        </p:nvGrpSpPr>
        <p:grpSpPr>
          <a:xfrm>
            <a:off x="858043" y="241509"/>
            <a:ext cx="10470300" cy="730079"/>
            <a:chOff x="1692324" y="483017"/>
            <a:chExt cx="20940600" cy="1460159"/>
          </a:xfrm>
        </p:grpSpPr>
        <p:sp>
          <p:nvSpPr>
            <p:cNvPr id="2234" name="Shape 223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Commonly used operators</a:t>
              </a:r>
              <a:endParaRPr b="1" i="0" sz="4400" u="none" cap="none" strike="noStrike">
                <a:solidFill>
                  <a:srgbClr val="17959F"/>
                </a:solidFill>
                <a:latin typeface="Lato"/>
                <a:ea typeface="Lato"/>
                <a:cs typeface="Lato"/>
                <a:sym typeface="Lato"/>
              </a:endParaRPr>
            </a:p>
          </p:txBody>
        </p:sp>
        <p:sp>
          <p:nvSpPr>
            <p:cNvPr id="2235" name="Shape 223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graphicFrame>
        <p:nvGraphicFramePr>
          <p:cNvPr id="2236" name="Shape 2236"/>
          <p:cNvGraphicFramePr/>
          <p:nvPr/>
        </p:nvGraphicFramePr>
        <p:xfrm>
          <a:off x="952500" y="2667000"/>
          <a:ext cx="3000000" cy="3000000"/>
        </p:xfrm>
        <a:graphic>
          <a:graphicData uri="http://schemas.openxmlformats.org/drawingml/2006/table">
            <a:tbl>
              <a:tblPr>
                <a:noFill/>
                <a:tableStyleId>{EBC52E8B-542E-49DE-A567-AB19588578BE}</a:tableStyleId>
              </a:tblPr>
              <a:tblGrid>
                <a:gridCol w="3247900"/>
                <a:gridCol w="7039100"/>
              </a:tblGrid>
              <a:tr h="381000">
                <a:tc>
                  <a:txBody>
                    <a:bodyPr>
                      <a:noAutofit/>
                    </a:bodyPr>
                    <a:lstStyle/>
                    <a:p>
                      <a:pPr indent="0" lvl="0" marL="0" rtl="0" algn="ctr">
                        <a:spcBef>
                          <a:spcPts val="0"/>
                        </a:spcBef>
                        <a:spcAft>
                          <a:spcPts val="0"/>
                        </a:spcAft>
                        <a:buNone/>
                      </a:pPr>
                      <a:r>
                        <a:rPr b="1" lang="en-US" sz="2000">
                          <a:latin typeface="Lato"/>
                          <a:ea typeface="Lato"/>
                          <a:cs typeface="Lato"/>
                          <a:sym typeface="Lato"/>
                        </a:rPr>
                        <a:t>Operators</a:t>
                      </a:r>
                      <a:endParaRPr b="1" sz="2000">
                        <a:latin typeface="Lato"/>
                        <a:ea typeface="Lato"/>
                        <a:cs typeface="Lato"/>
                        <a:sym typeface="Lato"/>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b="1" lang="en-US" sz="2000">
                          <a:latin typeface="Lato"/>
                          <a:ea typeface="Lato"/>
                          <a:cs typeface="Lato"/>
                          <a:sym typeface="Lato"/>
                        </a:rPr>
                        <a:t>Description</a:t>
                      </a:r>
                      <a:endParaRPr b="1" sz="2000">
                        <a:latin typeface="Lato"/>
                        <a:ea typeface="Lato"/>
                        <a:cs typeface="Lato"/>
                        <a:sym typeface="Lato"/>
                      </a:endParaRPr>
                    </a:p>
                  </a:txBody>
                  <a:tcPr marT="91425" marB="91425" marR="91425" marL="91425" anchor="ctr">
                    <a:solidFill>
                      <a:srgbClr val="666666"/>
                    </a:solidFill>
                  </a:tcPr>
                </a:tc>
              </a:tr>
              <a:tr h="381000">
                <a:tc>
                  <a:txBody>
                    <a:bodyPr>
                      <a:noAutofit/>
                    </a:bodyPr>
                    <a:lstStyle/>
                    <a:p>
                      <a:pPr indent="0" lvl="0" marL="0" rtl="0" algn="ctr">
                        <a:spcBef>
                          <a:spcPts val="0"/>
                        </a:spcBef>
                        <a:spcAft>
                          <a:spcPts val="0"/>
                        </a:spcAft>
                        <a:buNone/>
                      </a:pPr>
                      <a:r>
                        <a:rPr lang="en-US" sz="2000">
                          <a:latin typeface="Lato"/>
                          <a:ea typeface="Lato"/>
                          <a:cs typeface="Lato"/>
                          <a:sym typeface="Lato"/>
                        </a:rPr>
                        <a:t>.</a:t>
                      </a:r>
                      <a:endParaRPr sz="2000">
                        <a:latin typeface="Lato"/>
                        <a:ea typeface="Lato"/>
                        <a:cs typeface="Lato"/>
                        <a:sym typeface="Lato"/>
                      </a:endParaRPr>
                    </a:p>
                  </a:txBody>
                  <a:tcPr marT="91425" marB="91425" marR="91425" marL="91425" anchor="ctr"/>
                </a:tc>
                <a:tc>
                  <a:txBody>
                    <a:bodyPr>
                      <a:noAutofit/>
                    </a:bodyPr>
                    <a:lstStyle/>
                    <a:p>
                      <a:pPr indent="0" lvl="0" marL="0" rtl="0">
                        <a:spcBef>
                          <a:spcPts val="0"/>
                        </a:spcBef>
                        <a:spcAft>
                          <a:spcPts val="0"/>
                        </a:spcAft>
                        <a:buNone/>
                      </a:pPr>
                      <a:r>
                        <a:rPr lang="en-US" sz="2000">
                          <a:latin typeface="Lato"/>
                          <a:ea typeface="Lato"/>
                          <a:cs typeface="Lato"/>
                          <a:sym typeface="Lato"/>
                        </a:rPr>
                        <a:t> Matches with any single character except newline ‘\n’.</a:t>
                      </a:r>
                      <a:endParaRPr sz="2000">
                        <a:latin typeface="Lato"/>
                        <a:ea typeface="Lato"/>
                        <a:cs typeface="Lato"/>
                        <a:sym typeface="Lato"/>
                      </a:endParaRPr>
                    </a:p>
                  </a:txBody>
                  <a:tcPr marT="91425" marB="91425" marR="91425" marL="91425" anchor="ctr"/>
                </a:tc>
              </a:tr>
              <a:tr h="381000">
                <a:tc>
                  <a:txBody>
                    <a:bodyPr>
                      <a:noAutofit/>
                    </a:bodyPr>
                    <a:lstStyle/>
                    <a:p>
                      <a:pPr indent="0" lvl="0" marL="0" rtl="0" algn="ctr">
                        <a:spcBef>
                          <a:spcPts val="0"/>
                        </a:spcBef>
                        <a:spcAft>
                          <a:spcPts val="0"/>
                        </a:spcAft>
                        <a:buNone/>
                      </a:pPr>
                      <a:r>
                        <a:rPr lang="en-US" sz="2000">
                          <a:latin typeface="Lato"/>
                          <a:ea typeface="Lato"/>
                          <a:cs typeface="Lato"/>
                          <a:sym typeface="Lato"/>
                        </a:rPr>
                        <a:t>?</a:t>
                      </a:r>
                      <a:endParaRPr sz="2000">
                        <a:latin typeface="Lato"/>
                        <a:ea typeface="Lato"/>
                        <a:cs typeface="Lato"/>
                        <a:sym typeface="Lato"/>
                      </a:endParaRPr>
                    </a:p>
                  </a:txBody>
                  <a:tcPr marT="91425" marB="91425" marR="91425" marL="91425" anchor="ctr"/>
                </a:tc>
                <a:tc>
                  <a:txBody>
                    <a:bodyPr>
                      <a:noAutofit/>
                    </a:bodyPr>
                    <a:lstStyle/>
                    <a:p>
                      <a:pPr indent="0" lvl="0" marL="0" rtl="0">
                        <a:spcBef>
                          <a:spcPts val="0"/>
                        </a:spcBef>
                        <a:spcAft>
                          <a:spcPts val="0"/>
                        </a:spcAft>
                        <a:buNone/>
                      </a:pPr>
                      <a:r>
                        <a:rPr lang="en-US" sz="2000">
                          <a:latin typeface="Lato"/>
                          <a:ea typeface="Lato"/>
                          <a:cs typeface="Lato"/>
                          <a:sym typeface="Lato"/>
                        </a:rPr>
                        <a:t>match 0 or 1 occurrence of the pattern to its left</a:t>
                      </a:r>
                      <a:endParaRPr sz="2000">
                        <a:latin typeface="Lato"/>
                        <a:ea typeface="Lato"/>
                        <a:cs typeface="Lato"/>
                        <a:sym typeface="Lato"/>
                      </a:endParaRPr>
                    </a:p>
                  </a:txBody>
                  <a:tcPr marT="91425" marB="91425" marR="91425" marL="91425" anchor="ctr"/>
                </a:tc>
              </a:tr>
              <a:tr h="381000">
                <a:tc>
                  <a:txBody>
                    <a:bodyPr>
                      <a:noAutofit/>
                    </a:bodyPr>
                    <a:lstStyle/>
                    <a:p>
                      <a:pPr indent="0" lvl="0" marL="0" rtl="0" algn="ctr">
                        <a:spcBef>
                          <a:spcPts val="0"/>
                        </a:spcBef>
                        <a:spcAft>
                          <a:spcPts val="0"/>
                        </a:spcAft>
                        <a:buNone/>
                      </a:pPr>
                      <a:r>
                        <a:rPr lang="en-US" sz="2000">
                          <a:latin typeface="Lato"/>
                          <a:ea typeface="Lato"/>
                          <a:cs typeface="Lato"/>
                          <a:sym typeface="Lato"/>
                        </a:rPr>
                        <a:t>+</a:t>
                      </a:r>
                      <a:endParaRPr sz="2000">
                        <a:latin typeface="Lato"/>
                        <a:ea typeface="Lato"/>
                        <a:cs typeface="Lato"/>
                        <a:sym typeface="Lato"/>
                      </a:endParaRPr>
                    </a:p>
                  </a:txBody>
                  <a:tcPr marT="91425" marB="91425" marR="91425" marL="91425" anchor="ctr"/>
                </a:tc>
                <a:tc>
                  <a:txBody>
                    <a:bodyPr>
                      <a:noAutofit/>
                    </a:bodyPr>
                    <a:lstStyle/>
                    <a:p>
                      <a:pPr indent="0" lvl="0" marL="0" rtl="0">
                        <a:spcBef>
                          <a:spcPts val="0"/>
                        </a:spcBef>
                        <a:spcAft>
                          <a:spcPts val="0"/>
                        </a:spcAft>
                        <a:buNone/>
                      </a:pPr>
                      <a:r>
                        <a:rPr lang="en-US" sz="2000">
                          <a:latin typeface="Lato"/>
                          <a:ea typeface="Lato"/>
                          <a:cs typeface="Lato"/>
                          <a:sym typeface="Lato"/>
                        </a:rPr>
                        <a:t>1 or more occurrences of the pattern to its left</a:t>
                      </a:r>
                      <a:endParaRPr b="1" sz="2000">
                        <a:solidFill>
                          <a:srgbClr val="F20253"/>
                        </a:solidFill>
                        <a:latin typeface="Lato"/>
                        <a:ea typeface="Lato"/>
                        <a:cs typeface="Lato"/>
                        <a:sym typeface="Lato"/>
                      </a:endParaRPr>
                    </a:p>
                  </a:txBody>
                  <a:tcPr marT="91425" marB="91425" marR="91425" marL="91425" anchor="ctr"/>
                </a:tc>
              </a:tr>
              <a:tr h="381000">
                <a:tc>
                  <a:txBody>
                    <a:bodyPr>
                      <a:noAutofit/>
                    </a:bodyPr>
                    <a:lstStyle/>
                    <a:p>
                      <a:pPr indent="0" lvl="0" marL="0" rtl="0" algn="ctr">
                        <a:spcBef>
                          <a:spcPts val="0"/>
                        </a:spcBef>
                        <a:spcAft>
                          <a:spcPts val="0"/>
                        </a:spcAft>
                        <a:buNone/>
                      </a:pPr>
                      <a:r>
                        <a:rPr lang="en-US" sz="2000">
                          <a:latin typeface="Lato"/>
                          <a:ea typeface="Lato"/>
                          <a:cs typeface="Lato"/>
                          <a:sym typeface="Lato"/>
                        </a:rPr>
                        <a:t>*</a:t>
                      </a:r>
                      <a:endParaRPr sz="2000">
                        <a:latin typeface="Lato"/>
                        <a:ea typeface="Lato"/>
                        <a:cs typeface="Lato"/>
                        <a:sym typeface="Lato"/>
                      </a:endParaRPr>
                    </a:p>
                  </a:txBody>
                  <a:tcPr marT="91425" marB="91425" marR="91425" marL="91425" anchor="ctr"/>
                </a:tc>
                <a:tc>
                  <a:txBody>
                    <a:bodyPr>
                      <a:noAutofit/>
                    </a:bodyPr>
                    <a:lstStyle/>
                    <a:p>
                      <a:pPr indent="0" lvl="0" marL="0" rtl="0">
                        <a:spcBef>
                          <a:spcPts val="0"/>
                        </a:spcBef>
                        <a:spcAft>
                          <a:spcPts val="0"/>
                        </a:spcAft>
                        <a:buNone/>
                      </a:pPr>
                      <a:r>
                        <a:rPr lang="en-US" sz="2000">
                          <a:latin typeface="Lato"/>
                          <a:ea typeface="Lato"/>
                          <a:cs typeface="Lato"/>
                          <a:sym typeface="Lato"/>
                        </a:rPr>
                        <a:t>0 or more occurrences of the pattern to its left</a:t>
                      </a:r>
                      <a:endParaRPr sz="2000">
                        <a:latin typeface="Lato"/>
                        <a:ea typeface="Lato"/>
                        <a:cs typeface="Lato"/>
                        <a:sym typeface="Lato"/>
                      </a:endParaRPr>
                    </a:p>
                  </a:txBody>
                  <a:tcPr marT="91425" marB="91425" marR="91425" marL="91425" anchor="ctr"/>
                </a:tc>
              </a:tr>
              <a:tr h="381000">
                <a:tc>
                  <a:txBody>
                    <a:bodyPr>
                      <a:noAutofit/>
                    </a:bodyPr>
                    <a:lstStyle/>
                    <a:p>
                      <a:pPr indent="0" lvl="0" marL="0" rtl="0" algn="ctr">
                        <a:spcBef>
                          <a:spcPts val="0"/>
                        </a:spcBef>
                        <a:spcAft>
                          <a:spcPts val="0"/>
                        </a:spcAft>
                        <a:buNone/>
                      </a:pPr>
                      <a:r>
                        <a:rPr lang="en-US" sz="2000">
                          <a:solidFill>
                            <a:srgbClr val="080E14"/>
                          </a:solidFill>
                          <a:latin typeface="Lato"/>
                          <a:ea typeface="Lato"/>
                          <a:cs typeface="Lato"/>
                          <a:sym typeface="Lato"/>
                        </a:rPr>
                        <a:t>\w</a:t>
                      </a:r>
                      <a:endParaRPr sz="2000">
                        <a:solidFill>
                          <a:srgbClr val="080E14"/>
                        </a:solidFill>
                        <a:latin typeface="Lato"/>
                        <a:ea typeface="Lato"/>
                        <a:cs typeface="Lato"/>
                        <a:sym typeface="Lato"/>
                      </a:endParaRPr>
                    </a:p>
                  </a:txBody>
                  <a:tcPr marT="47625" marB="47625" marR="95250" marL="95250"/>
                </a:tc>
                <a:tc>
                  <a:txBody>
                    <a:bodyPr>
                      <a:noAutofit/>
                    </a:bodyPr>
                    <a:lstStyle/>
                    <a:p>
                      <a:pPr indent="0" lvl="0" marL="0" rtl="0">
                        <a:spcBef>
                          <a:spcPts val="0"/>
                        </a:spcBef>
                        <a:spcAft>
                          <a:spcPts val="0"/>
                        </a:spcAft>
                        <a:buNone/>
                      </a:pPr>
                      <a:r>
                        <a:rPr lang="en-US" sz="2000">
                          <a:solidFill>
                            <a:srgbClr val="080E14"/>
                          </a:solidFill>
                          <a:latin typeface="Lato"/>
                          <a:ea typeface="Lato"/>
                          <a:cs typeface="Lato"/>
                          <a:sym typeface="Lato"/>
                        </a:rPr>
                        <a:t> Matches with a alphanumeric character whereas \W (upper case W) matches non alphanumeric character.</a:t>
                      </a:r>
                      <a:endParaRPr sz="2000">
                        <a:solidFill>
                          <a:srgbClr val="080E14"/>
                        </a:solidFill>
                        <a:latin typeface="Lato"/>
                        <a:ea typeface="Lato"/>
                        <a:cs typeface="Lato"/>
                        <a:sym typeface="Lato"/>
                      </a:endParaRPr>
                    </a:p>
                  </a:txBody>
                  <a:tcPr marT="47625" marB="47625" marR="95250" marL="95250"/>
                </a:tc>
              </a:tr>
              <a:tr h="381000">
                <a:tc>
                  <a:txBody>
                    <a:bodyPr>
                      <a:noAutofit/>
                    </a:bodyPr>
                    <a:lstStyle/>
                    <a:p>
                      <a:pPr indent="0" lvl="0" marL="0" rtl="0" algn="ctr">
                        <a:spcBef>
                          <a:spcPts val="0"/>
                        </a:spcBef>
                        <a:spcAft>
                          <a:spcPts val="0"/>
                        </a:spcAft>
                        <a:buNone/>
                      </a:pPr>
                      <a:r>
                        <a:rPr lang="en-US" sz="2000">
                          <a:solidFill>
                            <a:srgbClr val="080E14"/>
                          </a:solidFill>
                          <a:latin typeface="Lato"/>
                          <a:ea typeface="Lato"/>
                          <a:cs typeface="Lato"/>
                          <a:sym typeface="Lato"/>
                        </a:rPr>
                        <a:t>\d</a:t>
                      </a:r>
                      <a:endParaRPr sz="2000">
                        <a:solidFill>
                          <a:srgbClr val="080E14"/>
                        </a:solidFill>
                        <a:latin typeface="Lato"/>
                        <a:ea typeface="Lato"/>
                        <a:cs typeface="Lato"/>
                        <a:sym typeface="Lato"/>
                      </a:endParaRPr>
                    </a:p>
                  </a:txBody>
                  <a:tcPr marT="47625" marB="47625" marR="95250" marL="95250"/>
                </a:tc>
                <a:tc>
                  <a:txBody>
                    <a:bodyPr>
                      <a:noAutofit/>
                    </a:bodyPr>
                    <a:lstStyle/>
                    <a:p>
                      <a:pPr indent="0" lvl="0" marL="0" rtl="0">
                        <a:spcBef>
                          <a:spcPts val="0"/>
                        </a:spcBef>
                        <a:spcAft>
                          <a:spcPts val="0"/>
                        </a:spcAft>
                        <a:buNone/>
                      </a:pPr>
                      <a:r>
                        <a:rPr lang="en-US" sz="2000">
                          <a:solidFill>
                            <a:srgbClr val="080E14"/>
                          </a:solidFill>
                          <a:latin typeface="Lato"/>
                          <a:ea typeface="Lato"/>
                          <a:cs typeface="Lato"/>
                          <a:sym typeface="Lato"/>
                        </a:rPr>
                        <a:t>  Matches with digits [0-9] and /D (upper case D) matches with non-digits.</a:t>
                      </a:r>
                      <a:endParaRPr sz="2000">
                        <a:solidFill>
                          <a:srgbClr val="080E14"/>
                        </a:solidFill>
                        <a:latin typeface="Lato"/>
                        <a:ea typeface="Lato"/>
                        <a:cs typeface="Lato"/>
                        <a:sym typeface="Lato"/>
                      </a:endParaRPr>
                    </a:p>
                  </a:txBody>
                  <a:tcPr marT="47625" marB="47625" marR="95250" marL="95250"/>
                </a:tc>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1" name="Shape 2241"/>
        <p:cNvGrpSpPr/>
        <p:nvPr/>
      </p:nvGrpSpPr>
      <p:grpSpPr>
        <a:xfrm>
          <a:off x="0" y="0"/>
          <a:ext cx="0" cy="0"/>
          <a:chOff x="0" y="0"/>
          <a:chExt cx="0" cy="0"/>
        </a:xfrm>
      </p:grpSpPr>
      <p:sp>
        <p:nvSpPr>
          <p:cNvPr id="2242" name="Shape 224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243" name="Shape 2243"/>
          <p:cNvGrpSpPr/>
          <p:nvPr/>
        </p:nvGrpSpPr>
        <p:grpSpPr>
          <a:xfrm>
            <a:off x="858043" y="241509"/>
            <a:ext cx="10470300" cy="730079"/>
            <a:chOff x="1692324" y="483017"/>
            <a:chExt cx="20940600" cy="1460159"/>
          </a:xfrm>
        </p:grpSpPr>
        <p:sp>
          <p:nvSpPr>
            <p:cNvPr id="2244" name="Shape 224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Commonly used operators</a:t>
              </a:r>
              <a:endParaRPr b="1" i="0" sz="4400" u="none" cap="none" strike="noStrike">
                <a:solidFill>
                  <a:srgbClr val="17959F"/>
                </a:solidFill>
                <a:latin typeface="Lato"/>
                <a:ea typeface="Lato"/>
                <a:cs typeface="Lato"/>
                <a:sym typeface="Lato"/>
              </a:endParaRPr>
            </a:p>
          </p:txBody>
        </p:sp>
        <p:sp>
          <p:nvSpPr>
            <p:cNvPr id="2245" name="Shape 224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graphicFrame>
        <p:nvGraphicFramePr>
          <p:cNvPr id="2246" name="Shape 2246"/>
          <p:cNvGraphicFramePr/>
          <p:nvPr/>
        </p:nvGraphicFramePr>
        <p:xfrm>
          <a:off x="962750" y="1526575"/>
          <a:ext cx="3000000" cy="3000000"/>
        </p:xfrm>
        <a:graphic>
          <a:graphicData uri="http://schemas.openxmlformats.org/drawingml/2006/table">
            <a:tbl>
              <a:tblPr>
                <a:noFill/>
                <a:tableStyleId>{EBC52E8B-542E-49DE-A567-AB19588578BE}</a:tableStyleId>
              </a:tblPr>
              <a:tblGrid>
                <a:gridCol w="3247900"/>
                <a:gridCol w="7039100"/>
              </a:tblGrid>
              <a:tr h="381000">
                <a:tc>
                  <a:txBody>
                    <a:bodyPr>
                      <a:noAutofit/>
                    </a:bodyPr>
                    <a:lstStyle/>
                    <a:p>
                      <a:pPr indent="0" lvl="0" marL="0" rtl="0" algn="ctr">
                        <a:spcBef>
                          <a:spcPts val="0"/>
                        </a:spcBef>
                        <a:spcAft>
                          <a:spcPts val="0"/>
                        </a:spcAft>
                        <a:buNone/>
                      </a:pPr>
                      <a:r>
                        <a:rPr b="1" lang="en-US" sz="2000">
                          <a:latin typeface="Lato"/>
                          <a:ea typeface="Lato"/>
                          <a:cs typeface="Lato"/>
                          <a:sym typeface="Lato"/>
                        </a:rPr>
                        <a:t>Operators</a:t>
                      </a:r>
                      <a:endParaRPr b="1" sz="2000">
                        <a:latin typeface="Lato"/>
                        <a:ea typeface="Lato"/>
                        <a:cs typeface="Lato"/>
                        <a:sym typeface="Lato"/>
                      </a:endParaRPr>
                    </a:p>
                  </a:txBody>
                  <a:tcPr marT="91425" marB="91425" marR="91425" marL="91425" anchor="ctr">
                    <a:lnB cap="flat" cmpd="sng" w="9525">
                      <a:solidFill>
                        <a:srgbClr val="9E9E9E"/>
                      </a:solidFill>
                      <a:prstDash val="solid"/>
                      <a:round/>
                      <a:headEnd len="sm" w="sm" type="none"/>
                      <a:tailEnd len="sm" w="sm" type="none"/>
                    </a:lnB>
                    <a:solidFill>
                      <a:srgbClr val="666666"/>
                    </a:solidFill>
                  </a:tcPr>
                </a:tc>
                <a:tc>
                  <a:txBody>
                    <a:bodyPr>
                      <a:noAutofit/>
                    </a:bodyPr>
                    <a:lstStyle/>
                    <a:p>
                      <a:pPr indent="0" lvl="0" marL="0" rtl="0" algn="ctr">
                        <a:spcBef>
                          <a:spcPts val="0"/>
                        </a:spcBef>
                        <a:spcAft>
                          <a:spcPts val="0"/>
                        </a:spcAft>
                        <a:buNone/>
                      </a:pPr>
                      <a:r>
                        <a:rPr b="1" lang="en-US" sz="2000">
                          <a:latin typeface="Lato"/>
                          <a:ea typeface="Lato"/>
                          <a:cs typeface="Lato"/>
                          <a:sym typeface="Lato"/>
                        </a:rPr>
                        <a:t>Description</a:t>
                      </a:r>
                      <a:endParaRPr b="1" sz="2000">
                        <a:latin typeface="Lato"/>
                        <a:ea typeface="Lato"/>
                        <a:cs typeface="Lato"/>
                        <a:sym typeface="Lato"/>
                      </a:endParaRPr>
                    </a:p>
                  </a:txBody>
                  <a:tcPr marT="91425" marB="91425" marR="91425" marL="91425" anchor="ctr">
                    <a:lnB cap="flat" cmpd="sng" w="9525">
                      <a:solidFill>
                        <a:srgbClr val="9E9E9E"/>
                      </a:solidFill>
                      <a:prstDash val="solid"/>
                      <a:round/>
                      <a:headEnd len="sm" w="sm" type="none"/>
                      <a:tailEnd len="sm" w="sm" type="none"/>
                    </a:lnB>
                    <a:solidFill>
                      <a:srgbClr val="666666"/>
                    </a:solidFill>
                  </a:tcPr>
                </a:tc>
              </a:tr>
              <a:tr h="381000">
                <a:tc>
                  <a:txBody>
                    <a:bodyPr>
                      <a:noAutofit/>
                    </a:bodyPr>
                    <a:lstStyle/>
                    <a:p>
                      <a:pPr indent="0" lvl="0" marL="0" rtl="0" algn="ctr">
                        <a:spcBef>
                          <a:spcPts val="0"/>
                        </a:spcBef>
                        <a:spcAft>
                          <a:spcPts val="0"/>
                        </a:spcAft>
                        <a:buNone/>
                      </a:pPr>
                      <a:r>
                        <a:rPr lang="en-US" sz="2000">
                          <a:solidFill>
                            <a:srgbClr val="080E14"/>
                          </a:solidFill>
                          <a:latin typeface="Lato"/>
                          <a:ea typeface="Lato"/>
                          <a:cs typeface="Lato"/>
                          <a:sym typeface="Lato"/>
                        </a:rPr>
                        <a:t>\s</a:t>
                      </a:r>
                      <a:endParaRPr sz="2000">
                        <a:solidFill>
                          <a:srgbClr val="080E14"/>
                        </a:solidFill>
                        <a:latin typeface="Lato"/>
                        <a:ea typeface="Lato"/>
                        <a:cs typeface="Lato"/>
                        <a:sym typeface="Lato"/>
                      </a:endParaRPr>
                    </a:p>
                  </a:txBody>
                  <a:tcPr marT="47625" marB="47625"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noAutofit/>
                    </a:bodyPr>
                    <a:lstStyle/>
                    <a:p>
                      <a:pPr indent="0" lvl="0" marL="0" rtl="0" algn="just">
                        <a:spcBef>
                          <a:spcPts val="0"/>
                        </a:spcBef>
                        <a:spcAft>
                          <a:spcPts val="0"/>
                        </a:spcAft>
                        <a:buNone/>
                      </a:pPr>
                      <a:r>
                        <a:rPr lang="en-US" sz="2000">
                          <a:solidFill>
                            <a:srgbClr val="080E14"/>
                          </a:solidFill>
                          <a:latin typeface="Lato"/>
                          <a:ea typeface="Lato"/>
                          <a:cs typeface="Lato"/>
                          <a:sym typeface="Lato"/>
                        </a:rPr>
                        <a:t> Matches with a single white space character (space, newline, return, tab, form) and \S (upper case S) matches any non-white space character.</a:t>
                      </a:r>
                      <a:endParaRPr sz="2000">
                        <a:solidFill>
                          <a:srgbClr val="080E14"/>
                        </a:solidFill>
                        <a:latin typeface="Lato"/>
                        <a:ea typeface="Lato"/>
                        <a:cs typeface="Lato"/>
                        <a:sym typeface="Lato"/>
                      </a:endParaRPr>
                    </a:p>
                  </a:txBody>
                  <a:tcPr marT="47625" marB="47625"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r>
              <a:tr h="381000">
                <a:tc>
                  <a:txBody>
                    <a:bodyPr>
                      <a:noAutofit/>
                    </a:bodyPr>
                    <a:lstStyle/>
                    <a:p>
                      <a:pPr indent="0" lvl="0" marL="0" rtl="0" algn="ctr">
                        <a:spcBef>
                          <a:spcPts val="0"/>
                        </a:spcBef>
                        <a:spcAft>
                          <a:spcPts val="0"/>
                        </a:spcAft>
                        <a:buNone/>
                      </a:pPr>
                      <a:r>
                        <a:rPr lang="en-US" sz="2000">
                          <a:solidFill>
                            <a:srgbClr val="080E14"/>
                          </a:solidFill>
                          <a:latin typeface="Lato"/>
                          <a:ea typeface="Lato"/>
                          <a:cs typeface="Lato"/>
                          <a:sym typeface="Lato"/>
                        </a:rPr>
                        <a:t>\b</a:t>
                      </a:r>
                      <a:endParaRPr sz="2000">
                        <a:solidFill>
                          <a:srgbClr val="080E14"/>
                        </a:solidFill>
                        <a:latin typeface="Lato"/>
                        <a:ea typeface="Lato"/>
                        <a:cs typeface="Lato"/>
                        <a:sym typeface="Lato"/>
                      </a:endParaRPr>
                    </a:p>
                  </a:txBody>
                  <a:tcPr marT="47625" marB="47625" marR="95250" marL="95250"/>
                </a:tc>
                <a:tc>
                  <a:txBody>
                    <a:bodyPr>
                      <a:noAutofit/>
                    </a:bodyPr>
                    <a:lstStyle/>
                    <a:p>
                      <a:pPr indent="0" lvl="0" marL="0" rtl="0" algn="just">
                        <a:spcBef>
                          <a:spcPts val="0"/>
                        </a:spcBef>
                        <a:spcAft>
                          <a:spcPts val="0"/>
                        </a:spcAft>
                        <a:buNone/>
                      </a:pPr>
                      <a:r>
                        <a:rPr lang="en-US" sz="2000">
                          <a:solidFill>
                            <a:srgbClr val="080E14"/>
                          </a:solidFill>
                          <a:latin typeface="Lato"/>
                          <a:ea typeface="Lato"/>
                          <a:cs typeface="Lato"/>
                          <a:sym typeface="Lato"/>
                        </a:rPr>
                        <a:t> boundary between word and non-word and /B is opposite of /b</a:t>
                      </a:r>
                      <a:endParaRPr sz="2000">
                        <a:solidFill>
                          <a:srgbClr val="080E14"/>
                        </a:solidFill>
                        <a:latin typeface="Lato"/>
                        <a:ea typeface="Lato"/>
                        <a:cs typeface="Lato"/>
                        <a:sym typeface="Lato"/>
                      </a:endParaRPr>
                    </a:p>
                  </a:txBody>
                  <a:tcPr marT="47625" marB="47625" marR="95250" marL="95250"/>
                </a:tc>
              </a:tr>
              <a:tr h="381000">
                <a:tc>
                  <a:txBody>
                    <a:bodyPr>
                      <a:noAutofit/>
                    </a:bodyPr>
                    <a:lstStyle/>
                    <a:p>
                      <a:pPr indent="0" lvl="0" marL="0" rtl="0" algn="ctr">
                        <a:spcBef>
                          <a:spcPts val="0"/>
                        </a:spcBef>
                        <a:spcAft>
                          <a:spcPts val="0"/>
                        </a:spcAft>
                        <a:buNone/>
                      </a:pPr>
                      <a:r>
                        <a:rPr lang="en-US" sz="2000">
                          <a:solidFill>
                            <a:srgbClr val="080E14"/>
                          </a:solidFill>
                          <a:latin typeface="Lato"/>
                          <a:ea typeface="Lato"/>
                          <a:cs typeface="Lato"/>
                          <a:sym typeface="Lato"/>
                        </a:rPr>
                        <a:t>[..]</a:t>
                      </a:r>
                      <a:endParaRPr sz="2000">
                        <a:solidFill>
                          <a:srgbClr val="080E14"/>
                        </a:solidFill>
                        <a:latin typeface="Lato"/>
                        <a:ea typeface="Lato"/>
                        <a:cs typeface="Lato"/>
                        <a:sym typeface="Lato"/>
                      </a:endParaRPr>
                    </a:p>
                  </a:txBody>
                  <a:tcPr marT="47625" marB="47625" marR="95250" marL="95250"/>
                </a:tc>
                <a:tc>
                  <a:txBody>
                    <a:bodyPr>
                      <a:noAutofit/>
                    </a:bodyPr>
                    <a:lstStyle/>
                    <a:p>
                      <a:pPr indent="0" lvl="0" marL="0" rtl="0" algn="just">
                        <a:spcBef>
                          <a:spcPts val="0"/>
                        </a:spcBef>
                        <a:spcAft>
                          <a:spcPts val="0"/>
                        </a:spcAft>
                        <a:buNone/>
                      </a:pPr>
                      <a:r>
                        <a:rPr lang="en-US" sz="2000">
                          <a:solidFill>
                            <a:srgbClr val="080E14"/>
                          </a:solidFill>
                          <a:latin typeface="Lato"/>
                          <a:ea typeface="Lato"/>
                          <a:cs typeface="Lato"/>
                          <a:sym typeface="Lato"/>
                        </a:rPr>
                        <a:t> Matches any single character in a square bracket and [^..] matches any single character not in square bracket</a:t>
                      </a:r>
                      <a:endParaRPr sz="2000">
                        <a:solidFill>
                          <a:srgbClr val="080E14"/>
                        </a:solidFill>
                        <a:latin typeface="Lato"/>
                        <a:ea typeface="Lato"/>
                        <a:cs typeface="Lato"/>
                        <a:sym typeface="Lato"/>
                      </a:endParaRPr>
                    </a:p>
                  </a:txBody>
                  <a:tcPr marT="47625" marB="47625" marR="95250" marL="95250"/>
                </a:tc>
              </a:tr>
              <a:tr h="381000">
                <a:tc>
                  <a:txBody>
                    <a:bodyPr>
                      <a:noAutofit/>
                    </a:bodyPr>
                    <a:lstStyle/>
                    <a:p>
                      <a:pPr indent="0" lvl="0" marL="0" rtl="0" algn="ctr">
                        <a:spcBef>
                          <a:spcPts val="0"/>
                        </a:spcBef>
                        <a:spcAft>
                          <a:spcPts val="0"/>
                        </a:spcAft>
                        <a:buNone/>
                      </a:pPr>
                      <a:r>
                        <a:rPr lang="en-US" sz="2000">
                          <a:solidFill>
                            <a:srgbClr val="080E14"/>
                          </a:solidFill>
                          <a:latin typeface="Lato"/>
                          <a:ea typeface="Lato"/>
                          <a:cs typeface="Lato"/>
                          <a:sym typeface="Lato"/>
                        </a:rPr>
                        <a:t>\</a:t>
                      </a:r>
                      <a:endParaRPr sz="2000">
                        <a:solidFill>
                          <a:srgbClr val="080E14"/>
                        </a:solidFill>
                        <a:latin typeface="Lato"/>
                        <a:ea typeface="Lato"/>
                        <a:cs typeface="Lato"/>
                        <a:sym typeface="Lato"/>
                      </a:endParaRPr>
                    </a:p>
                  </a:txBody>
                  <a:tcPr marT="47625" marB="47625" marR="95250" marL="95250"/>
                </a:tc>
                <a:tc>
                  <a:txBody>
                    <a:bodyPr>
                      <a:noAutofit/>
                    </a:bodyPr>
                    <a:lstStyle/>
                    <a:p>
                      <a:pPr indent="0" lvl="0" marL="0" rtl="0" algn="just">
                        <a:spcBef>
                          <a:spcPts val="0"/>
                        </a:spcBef>
                        <a:spcAft>
                          <a:spcPts val="0"/>
                        </a:spcAft>
                        <a:buNone/>
                      </a:pPr>
                      <a:r>
                        <a:rPr lang="en-US" sz="2000">
                          <a:solidFill>
                            <a:srgbClr val="080E14"/>
                          </a:solidFill>
                          <a:latin typeface="Lato"/>
                          <a:ea typeface="Lato"/>
                          <a:cs typeface="Lato"/>
                          <a:sym typeface="Lato"/>
                        </a:rPr>
                        <a:t> It is used for special meaning characters like \. to match a period or \+ for plus sign.</a:t>
                      </a:r>
                      <a:endParaRPr sz="2000">
                        <a:solidFill>
                          <a:srgbClr val="080E14"/>
                        </a:solidFill>
                        <a:latin typeface="Lato"/>
                        <a:ea typeface="Lato"/>
                        <a:cs typeface="Lato"/>
                        <a:sym typeface="Lato"/>
                      </a:endParaRPr>
                    </a:p>
                  </a:txBody>
                  <a:tcPr marT="47625" marB="47625" marR="95250" marL="95250"/>
                </a:tc>
              </a:tr>
              <a:tr h="381000">
                <a:tc>
                  <a:txBody>
                    <a:bodyPr>
                      <a:noAutofit/>
                    </a:bodyPr>
                    <a:lstStyle/>
                    <a:p>
                      <a:pPr indent="0" lvl="0" marL="0" rtl="0" algn="ctr">
                        <a:spcBef>
                          <a:spcPts val="0"/>
                        </a:spcBef>
                        <a:spcAft>
                          <a:spcPts val="0"/>
                        </a:spcAft>
                        <a:buNone/>
                      </a:pPr>
                      <a:r>
                        <a:rPr lang="en-US" sz="2000">
                          <a:solidFill>
                            <a:srgbClr val="080E14"/>
                          </a:solidFill>
                          <a:latin typeface="Lato"/>
                          <a:ea typeface="Lato"/>
                          <a:cs typeface="Lato"/>
                          <a:sym typeface="Lato"/>
                        </a:rPr>
                        <a:t>\b</a:t>
                      </a:r>
                      <a:endParaRPr sz="2000">
                        <a:solidFill>
                          <a:srgbClr val="080E14"/>
                        </a:solidFill>
                        <a:latin typeface="Lato"/>
                        <a:ea typeface="Lato"/>
                        <a:cs typeface="Lato"/>
                        <a:sym typeface="Lato"/>
                      </a:endParaRPr>
                    </a:p>
                  </a:txBody>
                  <a:tcPr marT="47625" marB="47625" marR="95250" marL="95250"/>
                </a:tc>
                <a:tc>
                  <a:txBody>
                    <a:bodyPr>
                      <a:noAutofit/>
                    </a:bodyPr>
                    <a:lstStyle/>
                    <a:p>
                      <a:pPr indent="0" lvl="0" marL="0" rtl="0" algn="just">
                        <a:spcBef>
                          <a:spcPts val="0"/>
                        </a:spcBef>
                        <a:spcAft>
                          <a:spcPts val="0"/>
                        </a:spcAft>
                        <a:buNone/>
                      </a:pPr>
                      <a:r>
                        <a:rPr lang="en-US" sz="2000">
                          <a:solidFill>
                            <a:srgbClr val="080E14"/>
                          </a:solidFill>
                          <a:latin typeface="Lato"/>
                          <a:ea typeface="Lato"/>
                          <a:cs typeface="Lato"/>
                          <a:sym typeface="Lato"/>
                        </a:rPr>
                        <a:t> boundary between word and non-word and /B is opposite of /b</a:t>
                      </a:r>
                      <a:endParaRPr sz="2000">
                        <a:solidFill>
                          <a:srgbClr val="080E14"/>
                        </a:solidFill>
                        <a:latin typeface="Lato"/>
                        <a:ea typeface="Lato"/>
                        <a:cs typeface="Lato"/>
                        <a:sym typeface="Lato"/>
                      </a:endParaRPr>
                    </a:p>
                  </a:txBody>
                  <a:tcPr marT="47625" marB="47625" marR="95250" marL="95250"/>
                </a:tc>
              </a:tr>
            </a:tbl>
          </a:graphicData>
        </a:graphic>
      </p:graphicFrame>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1" name="Shape 2251"/>
        <p:cNvGrpSpPr/>
        <p:nvPr/>
      </p:nvGrpSpPr>
      <p:grpSpPr>
        <a:xfrm>
          <a:off x="0" y="0"/>
          <a:ext cx="0" cy="0"/>
          <a:chOff x="0" y="0"/>
          <a:chExt cx="0" cy="0"/>
        </a:xfrm>
      </p:grpSpPr>
      <p:sp>
        <p:nvSpPr>
          <p:cNvPr id="2252" name="Shape 225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253" name="Shape 2253"/>
          <p:cNvGrpSpPr/>
          <p:nvPr/>
        </p:nvGrpSpPr>
        <p:grpSpPr>
          <a:xfrm>
            <a:off x="858043" y="241509"/>
            <a:ext cx="10470300" cy="730079"/>
            <a:chOff x="1692324" y="483017"/>
            <a:chExt cx="20940600" cy="1460159"/>
          </a:xfrm>
        </p:grpSpPr>
        <p:sp>
          <p:nvSpPr>
            <p:cNvPr id="2254" name="Shape 225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Commonly used operators</a:t>
              </a:r>
              <a:endParaRPr b="1" i="0" sz="4400" u="none" cap="none" strike="noStrike">
                <a:solidFill>
                  <a:srgbClr val="17959F"/>
                </a:solidFill>
                <a:latin typeface="Lato"/>
                <a:ea typeface="Lato"/>
                <a:cs typeface="Lato"/>
                <a:sym typeface="Lato"/>
              </a:endParaRPr>
            </a:p>
          </p:txBody>
        </p:sp>
        <p:sp>
          <p:nvSpPr>
            <p:cNvPr id="2255" name="Shape 225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graphicFrame>
        <p:nvGraphicFramePr>
          <p:cNvPr id="2256" name="Shape 2256"/>
          <p:cNvGraphicFramePr/>
          <p:nvPr/>
        </p:nvGraphicFramePr>
        <p:xfrm>
          <a:off x="962750" y="1526575"/>
          <a:ext cx="3000000" cy="3000000"/>
        </p:xfrm>
        <a:graphic>
          <a:graphicData uri="http://schemas.openxmlformats.org/drawingml/2006/table">
            <a:tbl>
              <a:tblPr>
                <a:noFill/>
                <a:tableStyleId>{EBC52E8B-542E-49DE-A567-AB19588578BE}</a:tableStyleId>
              </a:tblPr>
              <a:tblGrid>
                <a:gridCol w="3247900"/>
                <a:gridCol w="7039100"/>
              </a:tblGrid>
              <a:tr h="381000">
                <a:tc>
                  <a:txBody>
                    <a:bodyPr>
                      <a:noAutofit/>
                    </a:bodyPr>
                    <a:lstStyle/>
                    <a:p>
                      <a:pPr indent="0" lvl="0" marL="0" rtl="0" algn="ctr">
                        <a:spcBef>
                          <a:spcPts val="0"/>
                        </a:spcBef>
                        <a:spcAft>
                          <a:spcPts val="0"/>
                        </a:spcAft>
                        <a:buNone/>
                      </a:pPr>
                      <a:r>
                        <a:rPr b="1" lang="en-US" sz="2000">
                          <a:latin typeface="Lato"/>
                          <a:ea typeface="Lato"/>
                          <a:cs typeface="Lato"/>
                          <a:sym typeface="Lato"/>
                        </a:rPr>
                        <a:t>Operators</a:t>
                      </a:r>
                      <a:endParaRPr b="1" sz="2000">
                        <a:latin typeface="Lato"/>
                        <a:ea typeface="Lato"/>
                        <a:cs typeface="Lato"/>
                        <a:sym typeface="Lato"/>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b="1" lang="en-US" sz="2000">
                          <a:latin typeface="Lato"/>
                          <a:ea typeface="Lato"/>
                          <a:cs typeface="Lato"/>
                          <a:sym typeface="Lato"/>
                        </a:rPr>
                        <a:t>Description</a:t>
                      </a:r>
                      <a:endParaRPr b="1" sz="2000">
                        <a:latin typeface="Lato"/>
                        <a:ea typeface="Lato"/>
                        <a:cs typeface="Lato"/>
                        <a:sym typeface="Lato"/>
                      </a:endParaRPr>
                    </a:p>
                  </a:txBody>
                  <a:tcPr marT="91425" marB="91425" marR="91425" marL="91425" anchor="ctr">
                    <a:solidFill>
                      <a:srgbClr val="666666"/>
                    </a:solidFill>
                  </a:tcPr>
                </a:tc>
              </a:tr>
              <a:tr h="381000">
                <a:tc>
                  <a:txBody>
                    <a:bodyPr>
                      <a:noAutofit/>
                    </a:bodyPr>
                    <a:lstStyle/>
                    <a:p>
                      <a:pPr indent="0" lvl="0" marL="0" rtl="0" algn="ctr">
                        <a:spcBef>
                          <a:spcPts val="0"/>
                        </a:spcBef>
                        <a:spcAft>
                          <a:spcPts val="0"/>
                        </a:spcAft>
                        <a:buNone/>
                      </a:pPr>
                      <a:r>
                        <a:rPr lang="en-US" sz="2200">
                          <a:solidFill>
                            <a:srgbClr val="080E14"/>
                          </a:solidFill>
                          <a:latin typeface="Lato"/>
                          <a:ea typeface="Lato"/>
                          <a:cs typeface="Lato"/>
                          <a:sym typeface="Lato"/>
                        </a:rPr>
                        <a:t>^ and $</a:t>
                      </a:r>
                      <a:endParaRPr sz="2200">
                        <a:solidFill>
                          <a:srgbClr val="080E14"/>
                        </a:solidFill>
                        <a:latin typeface="Lato"/>
                        <a:ea typeface="Lato"/>
                        <a:cs typeface="Lato"/>
                        <a:sym typeface="Lato"/>
                      </a:endParaRPr>
                    </a:p>
                  </a:txBody>
                  <a:tcPr marT="47625" marB="47625" marR="95250" marL="95250"/>
                </a:tc>
                <a:tc>
                  <a:txBody>
                    <a:bodyPr>
                      <a:noAutofit/>
                    </a:bodyPr>
                    <a:lstStyle/>
                    <a:p>
                      <a:pPr indent="0" lvl="0" marL="0" rtl="0" algn="just">
                        <a:spcBef>
                          <a:spcPts val="0"/>
                        </a:spcBef>
                        <a:spcAft>
                          <a:spcPts val="0"/>
                        </a:spcAft>
                        <a:buNone/>
                      </a:pPr>
                      <a:r>
                        <a:rPr lang="en-US" sz="2200">
                          <a:solidFill>
                            <a:srgbClr val="080E14"/>
                          </a:solidFill>
                          <a:latin typeface="Lato"/>
                          <a:ea typeface="Lato"/>
                          <a:cs typeface="Lato"/>
                          <a:sym typeface="Lato"/>
                        </a:rPr>
                        <a:t> ^ and $ match the start or end of the string respectively</a:t>
                      </a:r>
                      <a:endParaRPr sz="2200">
                        <a:solidFill>
                          <a:srgbClr val="080E14"/>
                        </a:solidFill>
                        <a:latin typeface="Lato"/>
                        <a:ea typeface="Lato"/>
                        <a:cs typeface="Lato"/>
                        <a:sym typeface="Lato"/>
                      </a:endParaRPr>
                    </a:p>
                  </a:txBody>
                  <a:tcPr marT="47625" marB="47625" marR="95250" marL="95250"/>
                </a:tc>
              </a:tr>
              <a:tr h="381000">
                <a:tc>
                  <a:txBody>
                    <a:bodyPr>
                      <a:noAutofit/>
                    </a:bodyPr>
                    <a:lstStyle/>
                    <a:p>
                      <a:pPr indent="0" lvl="0" marL="0" rtl="0" algn="ctr">
                        <a:spcBef>
                          <a:spcPts val="0"/>
                        </a:spcBef>
                        <a:spcAft>
                          <a:spcPts val="0"/>
                        </a:spcAft>
                        <a:buNone/>
                      </a:pPr>
                      <a:r>
                        <a:rPr lang="en-US" sz="2200">
                          <a:solidFill>
                            <a:srgbClr val="080E14"/>
                          </a:solidFill>
                          <a:latin typeface="Lato"/>
                          <a:ea typeface="Lato"/>
                          <a:cs typeface="Lato"/>
                          <a:sym typeface="Lato"/>
                        </a:rPr>
                        <a:t>{n,m}</a:t>
                      </a:r>
                      <a:endParaRPr sz="2200">
                        <a:solidFill>
                          <a:srgbClr val="080E14"/>
                        </a:solidFill>
                        <a:latin typeface="Lato"/>
                        <a:ea typeface="Lato"/>
                        <a:cs typeface="Lato"/>
                        <a:sym typeface="Lato"/>
                      </a:endParaRPr>
                    </a:p>
                  </a:txBody>
                  <a:tcPr marT="47625" marB="47625" marR="95250" marL="95250"/>
                </a:tc>
                <a:tc>
                  <a:txBody>
                    <a:bodyPr>
                      <a:noAutofit/>
                    </a:bodyPr>
                    <a:lstStyle/>
                    <a:p>
                      <a:pPr indent="0" lvl="0" marL="0" rtl="0" algn="just">
                        <a:spcBef>
                          <a:spcPts val="0"/>
                        </a:spcBef>
                        <a:spcAft>
                          <a:spcPts val="0"/>
                        </a:spcAft>
                        <a:buNone/>
                      </a:pPr>
                      <a:r>
                        <a:rPr lang="en-US" sz="2200">
                          <a:solidFill>
                            <a:srgbClr val="080E14"/>
                          </a:solidFill>
                          <a:latin typeface="Lato"/>
                          <a:ea typeface="Lato"/>
                          <a:cs typeface="Lato"/>
                          <a:sym typeface="Lato"/>
                        </a:rPr>
                        <a:t>Matches at least n and at most m occurrences of preceding expression if we write it as {,m} then it will return at least any minimum occurrence to max m preceding expression.</a:t>
                      </a:r>
                      <a:endParaRPr sz="2200">
                        <a:solidFill>
                          <a:srgbClr val="080E14"/>
                        </a:solidFill>
                        <a:latin typeface="Lato"/>
                        <a:ea typeface="Lato"/>
                        <a:cs typeface="Lato"/>
                        <a:sym typeface="Lato"/>
                      </a:endParaRPr>
                    </a:p>
                  </a:txBody>
                  <a:tcPr marT="47625" marB="47625" marR="95250" marL="95250"/>
                </a:tc>
              </a:tr>
              <a:tr h="381000">
                <a:tc>
                  <a:txBody>
                    <a:bodyPr>
                      <a:noAutofit/>
                    </a:bodyPr>
                    <a:lstStyle/>
                    <a:p>
                      <a:pPr indent="0" lvl="0" marL="0" rtl="0" algn="ctr">
                        <a:spcBef>
                          <a:spcPts val="0"/>
                        </a:spcBef>
                        <a:spcAft>
                          <a:spcPts val="0"/>
                        </a:spcAft>
                        <a:buNone/>
                      </a:pPr>
                      <a:r>
                        <a:rPr lang="en-US" sz="2200">
                          <a:solidFill>
                            <a:srgbClr val="080E14"/>
                          </a:solidFill>
                          <a:latin typeface="Lato"/>
                          <a:ea typeface="Lato"/>
                          <a:cs typeface="Lato"/>
                          <a:sym typeface="Lato"/>
                        </a:rPr>
                        <a:t>a| b</a:t>
                      </a:r>
                      <a:endParaRPr sz="2200">
                        <a:solidFill>
                          <a:srgbClr val="080E14"/>
                        </a:solidFill>
                        <a:latin typeface="Lato"/>
                        <a:ea typeface="Lato"/>
                        <a:cs typeface="Lato"/>
                        <a:sym typeface="Lato"/>
                      </a:endParaRPr>
                    </a:p>
                  </a:txBody>
                  <a:tcPr marT="47625" marB="47625" marR="95250" marL="95250"/>
                </a:tc>
                <a:tc>
                  <a:txBody>
                    <a:bodyPr>
                      <a:noAutofit/>
                    </a:bodyPr>
                    <a:lstStyle/>
                    <a:p>
                      <a:pPr indent="0" lvl="0" marL="0" rtl="0" algn="just">
                        <a:spcBef>
                          <a:spcPts val="0"/>
                        </a:spcBef>
                        <a:spcAft>
                          <a:spcPts val="0"/>
                        </a:spcAft>
                        <a:buNone/>
                      </a:pPr>
                      <a:r>
                        <a:rPr lang="en-US" sz="2200">
                          <a:solidFill>
                            <a:srgbClr val="080E14"/>
                          </a:solidFill>
                          <a:latin typeface="Lato"/>
                          <a:ea typeface="Lato"/>
                          <a:cs typeface="Lato"/>
                          <a:sym typeface="Lato"/>
                        </a:rPr>
                        <a:t> Matches either a or b</a:t>
                      </a:r>
                      <a:endParaRPr sz="2200">
                        <a:solidFill>
                          <a:srgbClr val="080E14"/>
                        </a:solidFill>
                        <a:latin typeface="Lato"/>
                        <a:ea typeface="Lato"/>
                        <a:cs typeface="Lato"/>
                        <a:sym typeface="Lato"/>
                      </a:endParaRPr>
                    </a:p>
                  </a:txBody>
                  <a:tcPr marT="47625" marB="47625" marR="95250" marL="95250"/>
                </a:tc>
              </a:tr>
              <a:tr h="381000">
                <a:tc>
                  <a:txBody>
                    <a:bodyPr>
                      <a:noAutofit/>
                    </a:bodyPr>
                    <a:lstStyle/>
                    <a:p>
                      <a:pPr indent="0" lvl="0" marL="0" rtl="0" algn="ctr">
                        <a:spcBef>
                          <a:spcPts val="0"/>
                        </a:spcBef>
                        <a:spcAft>
                          <a:spcPts val="0"/>
                        </a:spcAft>
                        <a:buNone/>
                      </a:pPr>
                      <a:r>
                        <a:rPr lang="en-US" sz="2200">
                          <a:solidFill>
                            <a:srgbClr val="080E14"/>
                          </a:solidFill>
                          <a:latin typeface="Lato"/>
                          <a:ea typeface="Lato"/>
                          <a:cs typeface="Lato"/>
                          <a:sym typeface="Lato"/>
                        </a:rPr>
                        <a:t>( )</a:t>
                      </a:r>
                      <a:endParaRPr sz="2200">
                        <a:solidFill>
                          <a:srgbClr val="080E14"/>
                        </a:solidFill>
                        <a:latin typeface="Lato"/>
                        <a:ea typeface="Lato"/>
                        <a:cs typeface="Lato"/>
                        <a:sym typeface="Lato"/>
                      </a:endParaRPr>
                    </a:p>
                  </a:txBody>
                  <a:tcPr marT="47625" marB="47625" marR="95250" marL="95250"/>
                </a:tc>
                <a:tc>
                  <a:txBody>
                    <a:bodyPr>
                      <a:noAutofit/>
                    </a:bodyPr>
                    <a:lstStyle/>
                    <a:p>
                      <a:pPr indent="0" lvl="0" marL="0" rtl="0" algn="just">
                        <a:spcBef>
                          <a:spcPts val="0"/>
                        </a:spcBef>
                        <a:spcAft>
                          <a:spcPts val="0"/>
                        </a:spcAft>
                        <a:buNone/>
                      </a:pPr>
                      <a:r>
                        <a:rPr lang="en-US" sz="2200">
                          <a:solidFill>
                            <a:srgbClr val="080E14"/>
                          </a:solidFill>
                          <a:latin typeface="Lato"/>
                          <a:ea typeface="Lato"/>
                          <a:cs typeface="Lato"/>
                          <a:sym typeface="Lato"/>
                        </a:rPr>
                        <a:t>Groups regular expressions and returns matched text</a:t>
                      </a:r>
                      <a:endParaRPr sz="2200">
                        <a:solidFill>
                          <a:srgbClr val="080E14"/>
                        </a:solidFill>
                        <a:latin typeface="Lato"/>
                        <a:ea typeface="Lato"/>
                        <a:cs typeface="Lato"/>
                        <a:sym typeface="Lato"/>
                      </a:endParaRPr>
                    </a:p>
                  </a:txBody>
                  <a:tcPr marT="47625" marB="47625" marR="95250" marL="95250"/>
                </a:tc>
              </a:tr>
              <a:tr h="381000">
                <a:tc>
                  <a:txBody>
                    <a:bodyPr>
                      <a:noAutofit/>
                    </a:bodyPr>
                    <a:lstStyle/>
                    <a:p>
                      <a:pPr indent="0" lvl="0" marL="0" rtl="0" algn="ctr">
                        <a:spcBef>
                          <a:spcPts val="0"/>
                        </a:spcBef>
                        <a:spcAft>
                          <a:spcPts val="0"/>
                        </a:spcAft>
                        <a:buNone/>
                      </a:pPr>
                      <a:r>
                        <a:rPr lang="en-US" sz="2200">
                          <a:solidFill>
                            <a:srgbClr val="080E14"/>
                          </a:solidFill>
                          <a:latin typeface="Lato"/>
                          <a:ea typeface="Lato"/>
                          <a:cs typeface="Lato"/>
                          <a:sym typeface="Lato"/>
                        </a:rPr>
                        <a:t>\t, \n, \r</a:t>
                      </a:r>
                      <a:endParaRPr sz="2200">
                        <a:solidFill>
                          <a:srgbClr val="080E14"/>
                        </a:solidFill>
                        <a:latin typeface="Lato"/>
                        <a:ea typeface="Lato"/>
                        <a:cs typeface="Lato"/>
                        <a:sym typeface="Lato"/>
                      </a:endParaRPr>
                    </a:p>
                  </a:txBody>
                  <a:tcPr marT="47625" marB="47625" marR="95250" marL="95250"/>
                </a:tc>
                <a:tc>
                  <a:txBody>
                    <a:bodyPr>
                      <a:noAutofit/>
                    </a:bodyPr>
                    <a:lstStyle/>
                    <a:p>
                      <a:pPr indent="0" lvl="0" marL="0" rtl="0" algn="just">
                        <a:spcBef>
                          <a:spcPts val="0"/>
                        </a:spcBef>
                        <a:spcAft>
                          <a:spcPts val="0"/>
                        </a:spcAft>
                        <a:buNone/>
                      </a:pPr>
                      <a:r>
                        <a:rPr lang="en-US" sz="2200">
                          <a:solidFill>
                            <a:srgbClr val="080E14"/>
                          </a:solidFill>
                          <a:latin typeface="Lato"/>
                          <a:ea typeface="Lato"/>
                          <a:cs typeface="Lato"/>
                          <a:sym typeface="Lato"/>
                        </a:rPr>
                        <a:t> Matches tab, newline, return</a:t>
                      </a:r>
                      <a:endParaRPr sz="2200">
                        <a:solidFill>
                          <a:srgbClr val="080E14"/>
                        </a:solidFill>
                        <a:latin typeface="Lato"/>
                        <a:ea typeface="Lato"/>
                        <a:cs typeface="Lato"/>
                        <a:sym typeface="Lato"/>
                      </a:endParaRPr>
                    </a:p>
                  </a:txBody>
                  <a:tcPr marT="47625" marB="47625" marR="95250" marL="95250"/>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Shape 488"/>
          <p:cNvSpPr txBox="1"/>
          <p:nvPr/>
        </p:nvSpPr>
        <p:spPr>
          <a:xfrm>
            <a:off x="483350" y="3081575"/>
            <a:ext cx="11431200" cy="1510800"/>
          </a:xfrm>
          <a:prstGeom prst="rect">
            <a:avLst/>
          </a:prstGeom>
          <a:noFill/>
          <a:ln>
            <a:noFill/>
          </a:ln>
        </p:spPr>
        <p:txBody>
          <a:bodyPr anchorCtr="0" anchor="t" bIns="45700" lIns="91400" spcFirstLastPara="1" rIns="91400" wrap="square" tIns="45700">
            <a:noAutofit/>
          </a:bodyPr>
          <a:lstStyle/>
          <a:p>
            <a:pPr indent="-355600" lvl="0" marL="457200" marR="0" rtl="0" algn="l">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You can "update" an existing string by (re)assigning a variable to another string. </a:t>
            </a:r>
            <a:endParaRPr sz="2000">
              <a:solidFill>
                <a:srgbClr val="222A34"/>
              </a:solidFill>
              <a:latin typeface="Lato"/>
              <a:ea typeface="Lato"/>
              <a:cs typeface="Lato"/>
              <a:sym typeface="Lato"/>
            </a:endParaRPr>
          </a:p>
          <a:p>
            <a:pPr indent="-355600" lvl="0" marL="457200" marR="0" rtl="0" algn="l">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The new value can be related to its previous value or to a completely different string altogether.  A good example would be as shown above. </a:t>
            </a:r>
            <a:endParaRPr sz="2000">
              <a:solidFill>
                <a:srgbClr val="222A34"/>
              </a:solidFill>
              <a:latin typeface="Lato"/>
              <a:ea typeface="Lato"/>
              <a:cs typeface="Lato"/>
              <a:sym typeface="Lato"/>
            </a:endParaRPr>
          </a:p>
          <a:p>
            <a:pPr indent="-355600" lvl="0" marL="457200" marR="0" rtl="0" algn="l">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When the above code is executed, it produces the following result:</a:t>
            </a:r>
            <a:endParaRPr sz="2000">
              <a:solidFill>
                <a:srgbClr val="222A34"/>
              </a:solidFill>
              <a:latin typeface="Lato"/>
              <a:ea typeface="Lato"/>
              <a:cs typeface="Lato"/>
              <a:sym typeface="Lato"/>
            </a:endParaRPr>
          </a:p>
          <a:p>
            <a:pPr indent="0" lvl="0" marL="0" marR="0" rtl="0" algn="l">
              <a:lnSpc>
                <a:spcPct val="150000"/>
              </a:lnSpc>
              <a:spcBef>
                <a:spcPts val="0"/>
              </a:spcBef>
              <a:spcAft>
                <a:spcPts val="0"/>
              </a:spcAft>
              <a:buNone/>
            </a:pPr>
            <a:r>
              <a:rPr b="1" lang="en-US" sz="2000">
                <a:solidFill>
                  <a:srgbClr val="F20253"/>
                </a:solidFill>
                <a:latin typeface="Courier New"/>
                <a:ea typeface="Courier New"/>
                <a:cs typeface="Courier New"/>
                <a:sym typeface="Courier New"/>
              </a:rPr>
              <a:t>		Updated String :-  Hello Python</a:t>
            </a:r>
            <a:endParaRPr b="1" sz="2000">
              <a:solidFill>
                <a:srgbClr val="F20253"/>
              </a:solidFill>
              <a:latin typeface="Courier New"/>
              <a:ea typeface="Courier New"/>
              <a:cs typeface="Courier New"/>
              <a:sym typeface="Courier New"/>
            </a:endParaRPr>
          </a:p>
        </p:txBody>
      </p:sp>
      <p:sp>
        <p:nvSpPr>
          <p:cNvPr id="489" name="Shape 489"/>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490" name="Shape 490"/>
          <p:cNvGrpSpPr/>
          <p:nvPr/>
        </p:nvGrpSpPr>
        <p:grpSpPr>
          <a:xfrm>
            <a:off x="858043" y="241509"/>
            <a:ext cx="10470300" cy="730079"/>
            <a:chOff x="1692324" y="483017"/>
            <a:chExt cx="20940600" cy="1460159"/>
          </a:xfrm>
        </p:grpSpPr>
        <p:sp>
          <p:nvSpPr>
            <p:cNvPr id="491" name="Shape 491"/>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Updating Strings</a:t>
              </a:r>
              <a:endParaRPr b="1" i="0" sz="4400" u="none" cap="none" strike="noStrike">
                <a:solidFill>
                  <a:srgbClr val="17959F"/>
                </a:solidFill>
                <a:latin typeface="Lato"/>
                <a:ea typeface="Lato"/>
                <a:cs typeface="Lato"/>
                <a:sym typeface="Lato"/>
              </a:endParaRPr>
            </a:p>
          </p:txBody>
        </p:sp>
        <p:sp>
          <p:nvSpPr>
            <p:cNvPr id="492" name="Shape 492"/>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493" name="Shape 493"/>
          <p:cNvPicPr preferRelativeResize="0"/>
          <p:nvPr/>
        </p:nvPicPr>
        <p:blipFill>
          <a:blip r:embed="rId3">
            <a:alphaModFix/>
          </a:blip>
          <a:stretch>
            <a:fillRect/>
          </a:stretch>
        </p:blipFill>
        <p:spPr>
          <a:xfrm>
            <a:off x="968100" y="1733024"/>
            <a:ext cx="8049649" cy="1167275"/>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1" name="Shape 2261"/>
        <p:cNvGrpSpPr/>
        <p:nvPr/>
      </p:nvGrpSpPr>
      <p:grpSpPr>
        <a:xfrm>
          <a:off x="0" y="0"/>
          <a:ext cx="0" cy="0"/>
          <a:chOff x="0" y="0"/>
          <a:chExt cx="0" cy="0"/>
        </a:xfrm>
      </p:grpSpPr>
      <p:sp>
        <p:nvSpPr>
          <p:cNvPr id="2262" name="Shape 2262"/>
          <p:cNvSpPr txBox="1"/>
          <p:nvPr/>
        </p:nvSpPr>
        <p:spPr>
          <a:xfrm>
            <a:off x="940075" y="3059700"/>
            <a:ext cx="10525800" cy="73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lang="en-US" sz="4200">
                <a:solidFill>
                  <a:srgbClr val="445469"/>
                </a:solidFill>
                <a:latin typeface="Lato Black"/>
                <a:ea typeface="Lato Black"/>
                <a:cs typeface="Lato Black"/>
                <a:sym typeface="Lato Black"/>
              </a:rPr>
              <a:t>Some Examples of Regular Expressions</a:t>
            </a:r>
            <a:endParaRPr b="1" sz="4200">
              <a:solidFill>
                <a:srgbClr val="445469"/>
              </a:solidFill>
              <a:latin typeface="Lato Black"/>
              <a:ea typeface="Lato Black"/>
              <a:cs typeface="Lato Black"/>
              <a:sym typeface="Lato Black"/>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7" name="Shape 2267"/>
        <p:cNvGrpSpPr/>
        <p:nvPr/>
      </p:nvGrpSpPr>
      <p:grpSpPr>
        <a:xfrm>
          <a:off x="0" y="0"/>
          <a:ext cx="0" cy="0"/>
          <a:chOff x="0" y="0"/>
          <a:chExt cx="0" cy="0"/>
        </a:xfrm>
      </p:grpSpPr>
      <p:sp>
        <p:nvSpPr>
          <p:cNvPr id="2268" name="Shape 2268"/>
          <p:cNvSpPr txBox="1"/>
          <p:nvPr/>
        </p:nvSpPr>
        <p:spPr>
          <a:xfrm>
            <a:off x="521600" y="4345975"/>
            <a:ext cx="11169300" cy="22503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b="1" lang="en-US" sz="2000">
                <a:solidFill>
                  <a:srgbClr val="0000FF"/>
                </a:solidFill>
                <a:latin typeface="Courier New"/>
                <a:ea typeface="Courier New"/>
                <a:cs typeface="Courier New"/>
                <a:sym typeface="Courier New"/>
              </a:rPr>
              <a:t>import </a:t>
            </a:r>
            <a:r>
              <a:rPr b="1" lang="en-US" sz="2000">
                <a:solidFill>
                  <a:srgbClr val="434343"/>
                </a:solidFill>
                <a:latin typeface="Courier New"/>
                <a:ea typeface="Courier New"/>
                <a:cs typeface="Courier New"/>
                <a:sym typeface="Courier New"/>
              </a:rPr>
              <a:t>re</a:t>
            </a:r>
            <a:endParaRPr b="1" sz="2000">
              <a:solidFill>
                <a:srgbClr val="434343"/>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000">
                <a:solidFill>
                  <a:srgbClr val="434343"/>
                </a:solidFill>
                <a:latin typeface="Courier New"/>
                <a:ea typeface="Courier New"/>
                <a:cs typeface="Courier New"/>
                <a:sym typeface="Courier New"/>
              </a:rPr>
              <a:t>result</a:t>
            </a:r>
            <a:r>
              <a:rPr b="1" lang="en-US" sz="2000">
                <a:solidFill>
                  <a:srgbClr val="0000FF"/>
                </a:solidFill>
                <a:latin typeface="Courier New"/>
                <a:ea typeface="Courier New"/>
                <a:cs typeface="Courier New"/>
                <a:sym typeface="Courier New"/>
              </a:rPr>
              <a:t>=</a:t>
            </a:r>
            <a:r>
              <a:rPr b="1" lang="en-US" sz="2000">
                <a:solidFill>
                  <a:srgbClr val="434343"/>
                </a:solidFill>
                <a:latin typeface="Courier New"/>
                <a:ea typeface="Courier New"/>
                <a:cs typeface="Courier New"/>
                <a:sym typeface="Courier New"/>
              </a:rPr>
              <a:t>re.findall(r'\w*','The Sun Rises In the East')</a:t>
            </a:r>
            <a:endParaRPr b="1" sz="2000">
              <a:solidFill>
                <a:srgbClr val="0000FF"/>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000">
                <a:solidFill>
                  <a:srgbClr val="0000FF"/>
                </a:solidFill>
                <a:latin typeface="Courier New"/>
                <a:ea typeface="Courier New"/>
                <a:cs typeface="Courier New"/>
                <a:sym typeface="Courier New"/>
              </a:rPr>
              <a:t>print </a:t>
            </a:r>
            <a:r>
              <a:rPr b="1" lang="en-US" sz="2000">
                <a:solidFill>
                  <a:srgbClr val="434343"/>
                </a:solidFill>
                <a:latin typeface="Courier New"/>
                <a:ea typeface="Courier New"/>
                <a:cs typeface="Courier New"/>
                <a:sym typeface="Courier New"/>
              </a:rPr>
              <a:t>"\nExtracted words:"</a:t>
            </a:r>
            <a:endParaRPr b="1" sz="2000">
              <a:solidFill>
                <a:srgbClr val="434343"/>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000">
                <a:solidFill>
                  <a:srgbClr val="0000FF"/>
                </a:solidFill>
                <a:latin typeface="Courier New"/>
                <a:ea typeface="Courier New"/>
                <a:cs typeface="Courier New"/>
                <a:sym typeface="Courier New"/>
              </a:rPr>
              <a:t>print </a:t>
            </a:r>
            <a:r>
              <a:rPr b="1" lang="en-US" sz="2000">
                <a:solidFill>
                  <a:srgbClr val="434343"/>
                </a:solidFill>
                <a:latin typeface="Courier New"/>
                <a:ea typeface="Courier New"/>
                <a:cs typeface="Courier New"/>
                <a:sym typeface="Courier New"/>
              </a:rPr>
              <a:t>result</a:t>
            </a:r>
            <a:endParaRPr b="1" sz="2000">
              <a:solidFill>
                <a:srgbClr val="0000FF"/>
              </a:solidFill>
              <a:latin typeface="Courier New"/>
              <a:ea typeface="Courier New"/>
              <a:cs typeface="Courier New"/>
              <a:sym typeface="Courier New"/>
            </a:endParaRPr>
          </a:p>
          <a:p>
            <a:pPr indent="0" lvl="0" marL="0" marR="0" rtl="0">
              <a:lnSpc>
                <a:spcPct val="150000"/>
              </a:lnSpc>
              <a:spcBef>
                <a:spcPts val="0"/>
              </a:spcBef>
              <a:spcAft>
                <a:spcPts val="0"/>
              </a:spcAft>
              <a:buNone/>
            </a:pPr>
            <a:r>
              <a:t/>
            </a:r>
            <a:endParaRPr b="1" sz="2000">
              <a:solidFill>
                <a:srgbClr val="0000FF"/>
              </a:solidFill>
              <a:latin typeface="Courier New"/>
              <a:ea typeface="Courier New"/>
              <a:cs typeface="Courier New"/>
              <a:sym typeface="Courier New"/>
            </a:endParaRPr>
          </a:p>
          <a:p>
            <a:pPr indent="0" lvl="0" marL="0" marR="0" rtl="0">
              <a:lnSpc>
                <a:spcPct val="150000"/>
              </a:lnSpc>
              <a:spcBef>
                <a:spcPts val="0"/>
              </a:spcBef>
              <a:spcAft>
                <a:spcPts val="0"/>
              </a:spcAft>
              <a:buNone/>
            </a:pPr>
            <a:r>
              <a:t/>
            </a:r>
            <a:endParaRPr b="1" sz="2000">
              <a:solidFill>
                <a:srgbClr val="0000FF"/>
              </a:solidFill>
              <a:latin typeface="Courier New"/>
              <a:ea typeface="Courier New"/>
              <a:cs typeface="Courier New"/>
              <a:sym typeface="Courier New"/>
            </a:endParaRPr>
          </a:p>
        </p:txBody>
      </p:sp>
      <p:sp>
        <p:nvSpPr>
          <p:cNvPr id="2269" name="Shape 2269"/>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270" name="Shape 2270"/>
          <p:cNvGrpSpPr/>
          <p:nvPr/>
        </p:nvGrpSpPr>
        <p:grpSpPr>
          <a:xfrm>
            <a:off x="858043" y="241509"/>
            <a:ext cx="10470300" cy="730079"/>
            <a:chOff x="1692324" y="483017"/>
            <a:chExt cx="20940600" cy="1460159"/>
          </a:xfrm>
        </p:grpSpPr>
        <p:sp>
          <p:nvSpPr>
            <p:cNvPr id="2271" name="Shape 2271"/>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Extract each word (using “*” or “+“)</a:t>
              </a:r>
              <a:endParaRPr b="1" sz="4400">
                <a:solidFill>
                  <a:srgbClr val="17959F"/>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100"/>
                <a:buFont typeface="Arial"/>
                <a:buNone/>
              </a:pPr>
              <a:r>
                <a:t/>
              </a:r>
              <a:endParaRPr b="1" sz="4400">
                <a:solidFill>
                  <a:srgbClr val="17959F"/>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100"/>
                <a:buFont typeface="Arial"/>
                <a:buNone/>
              </a:pPr>
              <a:r>
                <a:t/>
              </a:r>
              <a:endParaRPr b="1" sz="4400">
                <a:solidFill>
                  <a:srgbClr val="17959F"/>
                </a:solidFill>
                <a:latin typeface="Lato"/>
                <a:ea typeface="Lato"/>
                <a:cs typeface="Lato"/>
                <a:sym typeface="Lato"/>
              </a:endParaRPr>
            </a:p>
          </p:txBody>
        </p:sp>
        <p:sp>
          <p:nvSpPr>
            <p:cNvPr id="2272" name="Shape 2272"/>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273" name="Shape 2273"/>
          <p:cNvPicPr preferRelativeResize="0"/>
          <p:nvPr/>
        </p:nvPicPr>
        <p:blipFill>
          <a:blip r:embed="rId3">
            <a:alphaModFix/>
          </a:blip>
          <a:stretch>
            <a:fillRect/>
          </a:stretch>
        </p:blipFill>
        <p:spPr>
          <a:xfrm>
            <a:off x="2402513" y="1880262"/>
            <a:ext cx="7381375" cy="1556900"/>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8" name="Shape 2278"/>
        <p:cNvGrpSpPr/>
        <p:nvPr/>
      </p:nvGrpSpPr>
      <p:grpSpPr>
        <a:xfrm>
          <a:off x="0" y="0"/>
          <a:ext cx="0" cy="0"/>
          <a:chOff x="0" y="0"/>
          <a:chExt cx="0" cy="0"/>
        </a:xfrm>
      </p:grpSpPr>
      <p:sp>
        <p:nvSpPr>
          <p:cNvPr id="2279" name="Shape 2279"/>
          <p:cNvSpPr txBox="1"/>
          <p:nvPr/>
        </p:nvSpPr>
        <p:spPr>
          <a:xfrm>
            <a:off x="521600" y="3775750"/>
            <a:ext cx="11169300" cy="28206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b="1" lang="en-US" sz="2000">
                <a:solidFill>
                  <a:srgbClr val="0000FF"/>
                </a:solidFill>
                <a:latin typeface="Courier New"/>
                <a:ea typeface="Courier New"/>
                <a:cs typeface="Courier New"/>
                <a:sym typeface="Courier New"/>
              </a:rPr>
              <a:t>import </a:t>
            </a:r>
            <a:r>
              <a:rPr b="1" lang="en-US" sz="2000">
                <a:solidFill>
                  <a:srgbClr val="434343"/>
                </a:solidFill>
                <a:latin typeface="Courier New"/>
                <a:ea typeface="Courier New"/>
                <a:cs typeface="Courier New"/>
                <a:sym typeface="Courier New"/>
              </a:rPr>
              <a:t>re</a:t>
            </a:r>
            <a:endParaRPr b="1" sz="2000">
              <a:solidFill>
                <a:srgbClr val="434343"/>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000">
                <a:solidFill>
                  <a:srgbClr val="434343"/>
                </a:solidFill>
                <a:latin typeface="Courier New"/>
                <a:ea typeface="Courier New"/>
                <a:cs typeface="Courier New"/>
                <a:sym typeface="Courier New"/>
              </a:rPr>
              <a:t>result</a:t>
            </a:r>
            <a:r>
              <a:rPr b="1" lang="en-US" sz="2000">
                <a:solidFill>
                  <a:srgbClr val="0000FF"/>
                </a:solidFill>
                <a:latin typeface="Courier New"/>
                <a:ea typeface="Courier New"/>
                <a:cs typeface="Courier New"/>
                <a:sym typeface="Courier New"/>
              </a:rPr>
              <a:t>=</a:t>
            </a:r>
            <a:r>
              <a:rPr b="1" lang="en-US" sz="2000">
                <a:solidFill>
                  <a:srgbClr val="434343"/>
                </a:solidFill>
                <a:latin typeface="Courier New"/>
                <a:ea typeface="Courier New"/>
                <a:cs typeface="Courier New"/>
                <a:sym typeface="Courier New"/>
              </a:rPr>
              <a:t>re.findall(r'@\w+.\w+','abc.test@gmail.com, xyz@test.in, test.first@google.com, first.test@rest.biz')</a:t>
            </a:r>
            <a:endParaRPr b="1" sz="2000">
              <a:solidFill>
                <a:srgbClr val="434343"/>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000">
                <a:solidFill>
                  <a:srgbClr val="0000FF"/>
                </a:solidFill>
                <a:latin typeface="Courier New"/>
                <a:ea typeface="Courier New"/>
                <a:cs typeface="Courier New"/>
                <a:sym typeface="Courier New"/>
              </a:rPr>
              <a:t>print </a:t>
            </a:r>
            <a:r>
              <a:rPr b="1" lang="en-US" sz="2000">
                <a:solidFill>
                  <a:srgbClr val="434343"/>
                </a:solidFill>
                <a:latin typeface="Courier New"/>
                <a:ea typeface="Courier New"/>
                <a:cs typeface="Courier New"/>
                <a:sym typeface="Courier New"/>
              </a:rPr>
              <a:t>"\nExtracted Email Domains:"</a:t>
            </a:r>
            <a:endParaRPr b="1" sz="2000">
              <a:solidFill>
                <a:srgbClr val="0000FF"/>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000">
                <a:solidFill>
                  <a:srgbClr val="0000FF"/>
                </a:solidFill>
                <a:latin typeface="Courier New"/>
                <a:ea typeface="Courier New"/>
                <a:cs typeface="Courier New"/>
                <a:sym typeface="Courier New"/>
              </a:rPr>
              <a:t>print </a:t>
            </a:r>
            <a:r>
              <a:rPr b="1" lang="en-US" sz="2000">
                <a:solidFill>
                  <a:srgbClr val="434343"/>
                </a:solidFill>
                <a:latin typeface="Courier New"/>
                <a:ea typeface="Courier New"/>
                <a:cs typeface="Courier New"/>
                <a:sym typeface="Courier New"/>
              </a:rPr>
              <a:t>result</a:t>
            </a:r>
            <a:endParaRPr b="1" sz="2000">
              <a:solidFill>
                <a:srgbClr val="0000FF"/>
              </a:solidFill>
              <a:latin typeface="Courier New"/>
              <a:ea typeface="Courier New"/>
              <a:cs typeface="Courier New"/>
              <a:sym typeface="Courier New"/>
            </a:endParaRPr>
          </a:p>
        </p:txBody>
      </p:sp>
      <p:sp>
        <p:nvSpPr>
          <p:cNvPr id="2280" name="Shape 2280"/>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281" name="Shape 2281"/>
          <p:cNvGrpSpPr/>
          <p:nvPr/>
        </p:nvGrpSpPr>
        <p:grpSpPr>
          <a:xfrm>
            <a:off x="858043" y="241509"/>
            <a:ext cx="10470300" cy="730079"/>
            <a:chOff x="1692324" y="483017"/>
            <a:chExt cx="20940600" cy="1460159"/>
          </a:xfrm>
        </p:grpSpPr>
        <p:sp>
          <p:nvSpPr>
            <p:cNvPr id="2282" name="Shape 2282"/>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Return the domain type of given email-ids</a:t>
              </a:r>
              <a:endParaRPr b="1" sz="4400">
                <a:solidFill>
                  <a:srgbClr val="17959F"/>
                </a:solidFill>
                <a:latin typeface="Lato"/>
                <a:ea typeface="Lato"/>
                <a:cs typeface="Lato"/>
                <a:sym typeface="Lato"/>
              </a:endParaRPr>
            </a:p>
          </p:txBody>
        </p:sp>
        <p:sp>
          <p:nvSpPr>
            <p:cNvPr id="2283" name="Shape 2283"/>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284" name="Shape 2284"/>
          <p:cNvPicPr preferRelativeResize="0"/>
          <p:nvPr/>
        </p:nvPicPr>
        <p:blipFill>
          <a:blip r:embed="rId3">
            <a:alphaModFix/>
          </a:blip>
          <a:stretch>
            <a:fillRect/>
          </a:stretch>
        </p:blipFill>
        <p:spPr>
          <a:xfrm>
            <a:off x="1803375" y="1802749"/>
            <a:ext cx="8605750" cy="1418175"/>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9" name="Shape 2289"/>
        <p:cNvGrpSpPr/>
        <p:nvPr/>
      </p:nvGrpSpPr>
      <p:grpSpPr>
        <a:xfrm>
          <a:off x="0" y="0"/>
          <a:ext cx="0" cy="0"/>
          <a:chOff x="0" y="0"/>
          <a:chExt cx="0" cy="0"/>
        </a:xfrm>
      </p:grpSpPr>
      <p:sp>
        <p:nvSpPr>
          <p:cNvPr id="2290" name="Shape 2290"/>
          <p:cNvSpPr txBox="1"/>
          <p:nvPr/>
        </p:nvSpPr>
        <p:spPr>
          <a:xfrm>
            <a:off x="444525" y="3837400"/>
            <a:ext cx="11169300" cy="28206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b="1" lang="en-US" sz="2000">
                <a:solidFill>
                  <a:srgbClr val="0000FF"/>
                </a:solidFill>
                <a:latin typeface="Courier New"/>
                <a:ea typeface="Courier New"/>
                <a:cs typeface="Courier New"/>
                <a:sym typeface="Courier New"/>
              </a:rPr>
              <a:t>import </a:t>
            </a:r>
            <a:r>
              <a:rPr b="1" lang="en-US" sz="2000">
                <a:solidFill>
                  <a:srgbClr val="434343"/>
                </a:solidFill>
                <a:latin typeface="Courier New"/>
                <a:ea typeface="Courier New"/>
                <a:cs typeface="Courier New"/>
                <a:sym typeface="Courier New"/>
              </a:rPr>
              <a:t>re</a:t>
            </a:r>
            <a:endParaRPr b="1" sz="2000">
              <a:solidFill>
                <a:srgbClr val="434343"/>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000">
                <a:solidFill>
                  <a:srgbClr val="434343"/>
                </a:solidFill>
                <a:latin typeface="Courier New"/>
                <a:ea typeface="Courier New"/>
                <a:cs typeface="Courier New"/>
                <a:sym typeface="Courier New"/>
              </a:rPr>
              <a:t>result</a:t>
            </a:r>
            <a:r>
              <a:rPr b="1" lang="en-US" sz="2000">
                <a:solidFill>
                  <a:srgbClr val="0000FF"/>
                </a:solidFill>
                <a:latin typeface="Courier New"/>
                <a:ea typeface="Courier New"/>
                <a:cs typeface="Courier New"/>
                <a:sym typeface="Courier New"/>
              </a:rPr>
              <a:t>=</a:t>
            </a:r>
            <a:r>
              <a:rPr b="1" lang="en-US" sz="2000">
                <a:solidFill>
                  <a:srgbClr val="434343"/>
                </a:solidFill>
                <a:latin typeface="Courier New"/>
                <a:ea typeface="Courier New"/>
                <a:cs typeface="Courier New"/>
                <a:sym typeface="Courier New"/>
              </a:rPr>
              <a:t>re.findall(r'\d{2}-\d{2}-\d{4}','Amit 34-3456 12-05-2007, XYZ 56-4532 11-11-2011, ABC 67-8945 12-01-2009')</a:t>
            </a:r>
            <a:endParaRPr b="1" sz="2000">
              <a:solidFill>
                <a:srgbClr val="434343"/>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000">
                <a:solidFill>
                  <a:srgbClr val="0000FF"/>
                </a:solidFill>
                <a:latin typeface="Courier New"/>
                <a:ea typeface="Courier New"/>
                <a:cs typeface="Courier New"/>
                <a:sym typeface="Courier New"/>
              </a:rPr>
              <a:t>print </a:t>
            </a:r>
            <a:r>
              <a:rPr b="1" lang="en-US" sz="2000">
                <a:solidFill>
                  <a:srgbClr val="434343"/>
                </a:solidFill>
                <a:latin typeface="Courier New"/>
                <a:ea typeface="Courier New"/>
                <a:cs typeface="Courier New"/>
                <a:sym typeface="Courier New"/>
              </a:rPr>
              <a:t>"\nExtracted Dates:"</a:t>
            </a:r>
            <a:endParaRPr b="1" sz="2000">
              <a:solidFill>
                <a:srgbClr val="434343"/>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000">
                <a:solidFill>
                  <a:srgbClr val="0000FF"/>
                </a:solidFill>
                <a:latin typeface="Courier New"/>
                <a:ea typeface="Courier New"/>
                <a:cs typeface="Courier New"/>
                <a:sym typeface="Courier New"/>
              </a:rPr>
              <a:t>print </a:t>
            </a:r>
            <a:r>
              <a:rPr b="1" lang="en-US" sz="2000">
                <a:solidFill>
                  <a:srgbClr val="434343"/>
                </a:solidFill>
                <a:latin typeface="Courier New"/>
                <a:ea typeface="Courier New"/>
                <a:cs typeface="Courier New"/>
                <a:sym typeface="Courier New"/>
              </a:rPr>
              <a:t>result</a:t>
            </a:r>
            <a:endParaRPr b="1" sz="2000">
              <a:solidFill>
                <a:srgbClr val="434343"/>
              </a:solidFill>
              <a:latin typeface="Courier New"/>
              <a:ea typeface="Courier New"/>
              <a:cs typeface="Courier New"/>
              <a:sym typeface="Courier New"/>
            </a:endParaRPr>
          </a:p>
        </p:txBody>
      </p:sp>
      <p:sp>
        <p:nvSpPr>
          <p:cNvPr id="2291" name="Shape 2291"/>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292" name="Shape 2292"/>
          <p:cNvGrpSpPr/>
          <p:nvPr/>
        </p:nvGrpSpPr>
        <p:grpSpPr>
          <a:xfrm>
            <a:off x="858043" y="241509"/>
            <a:ext cx="10470300" cy="730079"/>
            <a:chOff x="1692324" y="483017"/>
            <a:chExt cx="20940600" cy="1460159"/>
          </a:xfrm>
        </p:grpSpPr>
        <p:sp>
          <p:nvSpPr>
            <p:cNvPr id="2293" name="Shape 2293"/>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Return date from given string</a:t>
              </a:r>
              <a:endParaRPr b="1" sz="4400">
                <a:solidFill>
                  <a:srgbClr val="17959F"/>
                </a:solidFill>
                <a:latin typeface="Lato"/>
                <a:ea typeface="Lato"/>
                <a:cs typeface="Lato"/>
                <a:sym typeface="Lato"/>
              </a:endParaRPr>
            </a:p>
          </p:txBody>
        </p:sp>
        <p:sp>
          <p:nvSpPr>
            <p:cNvPr id="2294" name="Shape 2294"/>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295" name="Shape 2295"/>
          <p:cNvPicPr preferRelativeResize="0"/>
          <p:nvPr/>
        </p:nvPicPr>
        <p:blipFill>
          <a:blip r:embed="rId3">
            <a:alphaModFix/>
          </a:blip>
          <a:stretch>
            <a:fillRect/>
          </a:stretch>
        </p:blipFill>
        <p:spPr>
          <a:xfrm>
            <a:off x="2378225" y="1833574"/>
            <a:ext cx="7456050" cy="1402775"/>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0" name="Shape 2300"/>
        <p:cNvGrpSpPr/>
        <p:nvPr/>
      </p:nvGrpSpPr>
      <p:grpSpPr>
        <a:xfrm>
          <a:off x="0" y="0"/>
          <a:ext cx="0" cy="0"/>
          <a:chOff x="0" y="0"/>
          <a:chExt cx="0" cy="0"/>
        </a:xfrm>
      </p:grpSpPr>
      <p:cxnSp>
        <p:nvCxnSpPr>
          <p:cNvPr id="2301" name="Shape 2301"/>
          <p:cNvCxnSpPr/>
          <p:nvPr/>
        </p:nvCxnSpPr>
        <p:spPr>
          <a:xfrm>
            <a:off x="5805926" y="4129382"/>
            <a:ext cx="596400" cy="0"/>
          </a:xfrm>
          <a:prstGeom prst="straightConnector1">
            <a:avLst/>
          </a:prstGeom>
          <a:noFill/>
          <a:ln cap="flat" cmpd="sng" w="57150">
            <a:solidFill>
              <a:schemeClr val="accent1"/>
            </a:solidFill>
            <a:prstDash val="solid"/>
            <a:miter lim="800000"/>
            <a:headEnd len="sm" w="sm" type="none"/>
            <a:tailEnd len="sm" w="sm" type="none"/>
          </a:ln>
        </p:spPr>
      </p:cxnSp>
      <p:sp>
        <p:nvSpPr>
          <p:cNvPr id="2302" name="Shape 2302"/>
          <p:cNvSpPr txBox="1"/>
          <p:nvPr/>
        </p:nvSpPr>
        <p:spPr>
          <a:xfrm>
            <a:off x="2256900" y="3074200"/>
            <a:ext cx="7678200" cy="73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45469"/>
              </a:buClr>
              <a:buSzPts val="4200"/>
              <a:buFont typeface="Lato Black"/>
              <a:buNone/>
            </a:pPr>
            <a:r>
              <a:rPr b="1" lang="en-US" sz="4200">
                <a:solidFill>
                  <a:srgbClr val="445469"/>
                </a:solidFill>
                <a:latin typeface="Lato Black"/>
                <a:ea typeface="Lato Black"/>
                <a:cs typeface="Lato Black"/>
                <a:sym typeface="Lato Black"/>
              </a:rPr>
              <a:t>Lambda Functions</a:t>
            </a:r>
            <a:endParaRPr/>
          </a:p>
        </p:txBody>
      </p:sp>
      <p:grpSp>
        <p:nvGrpSpPr>
          <p:cNvPr id="2303" name="Shape 2303"/>
          <p:cNvGrpSpPr/>
          <p:nvPr/>
        </p:nvGrpSpPr>
        <p:grpSpPr>
          <a:xfrm>
            <a:off x="5521358" y="1570219"/>
            <a:ext cx="1187400" cy="1187400"/>
            <a:chOff x="5521358" y="1570219"/>
            <a:chExt cx="1187400" cy="1187400"/>
          </a:xfrm>
        </p:grpSpPr>
        <p:sp>
          <p:nvSpPr>
            <p:cNvPr id="2304" name="Shape 2304"/>
            <p:cNvSpPr/>
            <p:nvPr/>
          </p:nvSpPr>
          <p:spPr>
            <a:xfrm>
              <a:off x="5521358" y="1570219"/>
              <a:ext cx="1187400" cy="1187400"/>
            </a:xfrm>
            <a:prstGeom prst="diamond">
              <a:avLst/>
            </a:prstGeom>
            <a:noFill/>
            <a:ln cap="flat" cmpd="sng" w="381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Lato Light"/>
                <a:buNone/>
              </a:pPr>
              <a:r>
                <a:t/>
              </a:r>
              <a:endParaRPr b="0" i="0" sz="900" u="none" cap="none" strike="noStrike">
                <a:solidFill>
                  <a:schemeClr val="lt1"/>
                </a:solidFill>
                <a:latin typeface="Lato Light"/>
                <a:ea typeface="Lato Light"/>
                <a:cs typeface="Lato Light"/>
                <a:sym typeface="Lato Light"/>
              </a:endParaRPr>
            </a:p>
          </p:txBody>
        </p:sp>
        <p:sp>
          <p:nvSpPr>
            <p:cNvPr id="2305" name="Shape 2305"/>
            <p:cNvSpPr/>
            <p:nvPr/>
          </p:nvSpPr>
          <p:spPr>
            <a:xfrm>
              <a:off x="5850128" y="1903525"/>
              <a:ext cx="520500" cy="520800"/>
            </a:xfrm>
            <a:custGeom>
              <a:pathLst>
                <a:path extrusionOk="0" h="120000" w="120000">
                  <a:moveTo>
                    <a:pt x="65457" y="57272"/>
                  </a:moveTo>
                  <a:cubicBezTo>
                    <a:pt x="66965" y="57272"/>
                    <a:pt x="68183" y="56055"/>
                    <a:pt x="68183" y="54544"/>
                  </a:cubicBezTo>
                  <a:cubicBezTo>
                    <a:pt x="68183" y="53038"/>
                    <a:pt x="66965" y="51816"/>
                    <a:pt x="65457" y="51816"/>
                  </a:cubicBezTo>
                  <a:cubicBezTo>
                    <a:pt x="63949" y="51816"/>
                    <a:pt x="62725" y="53038"/>
                    <a:pt x="62725" y="54544"/>
                  </a:cubicBezTo>
                  <a:cubicBezTo>
                    <a:pt x="62725" y="56055"/>
                    <a:pt x="63949" y="57272"/>
                    <a:pt x="65457" y="57272"/>
                  </a:cubicBezTo>
                  <a:moveTo>
                    <a:pt x="90019" y="27272"/>
                  </a:moveTo>
                  <a:cubicBezTo>
                    <a:pt x="91528" y="27272"/>
                    <a:pt x="92745" y="28494"/>
                    <a:pt x="92745" y="30000"/>
                  </a:cubicBezTo>
                  <a:cubicBezTo>
                    <a:pt x="92745" y="31511"/>
                    <a:pt x="91528" y="32727"/>
                    <a:pt x="90019" y="32727"/>
                  </a:cubicBezTo>
                  <a:cubicBezTo>
                    <a:pt x="88511" y="32727"/>
                    <a:pt x="87288" y="31511"/>
                    <a:pt x="87288" y="30000"/>
                  </a:cubicBezTo>
                  <a:cubicBezTo>
                    <a:pt x="87288" y="28494"/>
                    <a:pt x="88511" y="27272"/>
                    <a:pt x="90019" y="27272"/>
                  </a:cubicBezTo>
                  <a:moveTo>
                    <a:pt x="90019" y="38183"/>
                  </a:moveTo>
                  <a:cubicBezTo>
                    <a:pt x="94538" y="38183"/>
                    <a:pt x="98203" y="34516"/>
                    <a:pt x="98203" y="30000"/>
                  </a:cubicBezTo>
                  <a:cubicBezTo>
                    <a:pt x="98203" y="25483"/>
                    <a:pt x="94538" y="21822"/>
                    <a:pt x="90019" y="21822"/>
                  </a:cubicBezTo>
                  <a:cubicBezTo>
                    <a:pt x="85495" y="21822"/>
                    <a:pt x="81830" y="25483"/>
                    <a:pt x="81830" y="30000"/>
                  </a:cubicBezTo>
                  <a:cubicBezTo>
                    <a:pt x="81830" y="34516"/>
                    <a:pt x="85495" y="38183"/>
                    <a:pt x="90019" y="38183"/>
                  </a:cubicBezTo>
                  <a:moveTo>
                    <a:pt x="73646" y="65455"/>
                  </a:moveTo>
                  <a:cubicBezTo>
                    <a:pt x="75155" y="65455"/>
                    <a:pt x="76372" y="64233"/>
                    <a:pt x="76372" y="62727"/>
                  </a:cubicBezTo>
                  <a:cubicBezTo>
                    <a:pt x="76372" y="61222"/>
                    <a:pt x="75155" y="60000"/>
                    <a:pt x="73646" y="60000"/>
                  </a:cubicBezTo>
                  <a:cubicBezTo>
                    <a:pt x="72133" y="60000"/>
                    <a:pt x="70915" y="61222"/>
                    <a:pt x="70915" y="62727"/>
                  </a:cubicBezTo>
                  <a:cubicBezTo>
                    <a:pt x="70915" y="64233"/>
                    <a:pt x="72133" y="65455"/>
                    <a:pt x="73646" y="65455"/>
                  </a:cubicBezTo>
                  <a:moveTo>
                    <a:pt x="57268" y="43638"/>
                  </a:moveTo>
                  <a:cubicBezTo>
                    <a:pt x="55760" y="43638"/>
                    <a:pt x="54542" y="44855"/>
                    <a:pt x="54542" y="46366"/>
                  </a:cubicBezTo>
                  <a:cubicBezTo>
                    <a:pt x="54542" y="47872"/>
                    <a:pt x="55760" y="49088"/>
                    <a:pt x="57268" y="49088"/>
                  </a:cubicBezTo>
                  <a:cubicBezTo>
                    <a:pt x="58776" y="49088"/>
                    <a:pt x="59999" y="47872"/>
                    <a:pt x="59999" y="46366"/>
                  </a:cubicBezTo>
                  <a:cubicBezTo>
                    <a:pt x="59999" y="44855"/>
                    <a:pt x="58776" y="43638"/>
                    <a:pt x="57268" y="43638"/>
                  </a:cubicBezTo>
                  <a:moveTo>
                    <a:pt x="9777" y="110233"/>
                  </a:moveTo>
                  <a:lnTo>
                    <a:pt x="19639" y="85511"/>
                  </a:lnTo>
                  <a:cubicBezTo>
                    <a:pt x="20965" y="87966"/>
                    <a:pt x="22610" y="90294"/>
                    <a:pt x="24539" y="92455"/>
                  </a:cubicBezTo>
                  <a:cubicBezTo>
                    <a:pt x="27453" y="95722"/>
                    <a:pt x="30833" y="98394"/>
                    <a:pt x="34493" y="100377"/>
                  </a:cubicBezTo>
                  <a:cubicBezTo>
                    <a:pt x="34493" y="100377"/>
                    <a:pt x="9777" y="110233"/>
                    <a:pt x="9777" y="110233"/>
                  </a:cubicBezTo>
                  <a:close/>
                  <a:moveTo>
                    <a:pt x="21153" y="67000"/>
                  </a:moveTo>
                  <a:lnTo>
                    <a:pt x="0" y="120000"/>
                  </a:lnTo>
                  <a:lnTo>
                    <a:pt x="53034" y="98861"/>
                  </a:lnTo>
                  <a:cubicBezTo>
                    <a:pt x="52089" y="98972"/>
                    <a:pt x="51144" y="99022"/>
                    <a:pt x="50205" y="99022"/>
                  </a:cubicBezTo>
                  <a:cubicBezTo>
                    <a:pt x="33980" y="99022"/>
                    <a:pt x="19286" y="83344"/>
                    <a:pt x="21153" y="67000"/>
                  </a:cubicBezTo>
                  <a:moveTo>
                    <a:pt x="91710" y="59205"/>
                  </a:moveTo>
                  <a:cubicBezTo>
                    <a:pt x="90628" y="60283"/>
                    <a:pt x="88932" y="62061"/>
                    <a:pt x="86958" y="64122"/>
                  </a:cubicBezTo>
                  <a:cubicBezTo>
                    <a:pt x="83441" y="67800"/>
                    <a:pt x="78034" y="73450"/>
                    <a:pt x="74819" y="76405"/>
                  </a:cubicBezTo>
                  <a:lnTo>
                    <a:pt x="43621" y="45227"/>
                  </a:lnTo>
                  <a:cubicBezTo>
                    <a:pt x="46580" y="42016"/>
                    <a:pt x="52237" y="36611"/>
                    <a:pt x="55913" y="33100"/>
                  </a:cubicBezTo>
                  <a:cubicBezTo>
                    <a:pt x="57979" y="31127"/>
                    <a:pt x="59755" y="29433"/>
                    <a:pt x="60836" y="28350"/>
                  </a:cubicBezTo>
                  <a:cubicBezTo>
                    <a:pt x="75598" y="13594"/>
                    <a:pt x="103979" y="5516"/>
                    <a:pt x="114593" y="5455"/>
                  </a:cubicBezTo>
                  <a:cubicBezTo>
                    <a:pt x="114570" y="14288"/>
                    <a:pt x="107127" y="43800"/>
                    <a:pt x="91710" y="59205"/>
                  </a:cubicBezTo>
                  <a:moveTo>
                    <a:pt x="71006" y="80905"/>
                  </a:moveTo>
                  <a:cubicBezTo>
                    <a:pt x="69014" y="88183"/>
                    <a:pt x="66385" y="94844"/>
                    <a:pt x="63477" y="100194"/>
                  </a:cubicBezTo>
                  <a:cubicBezTo>
                    <a:pt x="62276" y="96966"/>
                    <a:pt x="60563" y="93322"/>
                    <a:pt x="58127" y="89500"/>
                  </a:cubicBezTo>
                  <a:cubicBezTo>
                    <a:pt x="57108" y="87905"/>
                    <a:pt x="55361" y="86977"/>
                    <a:pt x="53523" y="86977"/>
                  </a:cubicBezTo>
                  <a:cubicBezTo>
                    <a:pt x="53091" y="86977"/>
                    <a:pt x="52652" y="87027"/>
                    <a:pt x="52220" y="87133"/>
                  </a:cubicBezTo>
                  <a:cubicBezTo>
                    <a:pt x="51161" y="87394"/>
                    <a:pt x="50074" y="87527"/>
                    <a:pt x="48999" y="87527"/>
                  </a:cubicBezTo>
                  <a:cubicBezTo>
                    <a:pt x="44987" y="87527"/>
                    <a:pt x="41071" y="85733"/>
                    <a:pt x="37679" y="82344"/>
                  </a:cubicBezTo>
                  <a:cubicBezTo>
                    <a:pt x="33354" y="78022"/>
                    <a:pt x="31647" y="72855"/>
                    <a:pt x="32888" y="67811"/>
                  </a:cubicBezTo>
                  <a:cubicBezTo>
                    <a:pt x="33445" y="65538"/>
                    <a:pt x="32489" y="63166"/>
                    <a:pt x="30520" y="61911"/>
                  </a:cubicBezTo>
                  <a:cubicBezTo>
                    <a:pt x="26690" y="59477"/>
                    <a:pt x="23048" y="57766"/>
                    <a:pt x="19815" y="56572"/>
                  </a:cubicBezTo>
                  <a:cubicBezTo>
                    <a:pt x="25171" y="53655"/>
                    <a:pt x="31835" y="51033"/>
                    <a:pt x="39119" y="49038"/>
                  </a:cubicBezTo>
                  <a:cubicBezTo>
                    <a:pt x="39267" y="49000"/>
                    <a:pt x="39387" y="48905"/>
                    <a:pt x="39529" y="48850"/>
                  </a:cubicBezTo>
                  <a:lnTo>
                    <a:pt x="71194" y="80500"/>
                  </a:lnTo>
                  <a:cubicBezTo>
                    <a:pt x="71142" y="80638"/>
                    <a:pt x="71046" y="80755"/>
                    <a:pt x="71006" y="80905"/>
                  </a:cubicBezTo>
                  <a:moveTo>
                    <a:pt x="119066" y="927"/>
                  </a:moveTo>
                  <a:cubicBezTo>
                    <a:pt x="118446" y="305"/>
                    <a:pt x="116921" y="0"/>
                    <a:pt x="114713" y="0"/>
                  </a:cubicBezTo>
                  <a:cubicBezTo>
                    <a:pt x="103183" y="0"/>
                    <a:pt x="73083" y="8394"/>
                    <a:pt x="56978" y="24494"/>
                  </a:cubicBezTo>
                  <a:cubicBezTo>
                    <a:pt x="53182" y="28288"/>
                    <a:pt x="40599" y="39861"/>
                    <a:pt x="37679" y="43777"/>
                  </a:cubicBezTo>
                  <a:cubicBezTo>
                    <a:pt x="28232" y="46366"/>
                    <a:pt x="14477" y="51538"/>
                    <a:pt x="6806" y="59205"/>
                  </a:cubicBezTo>
                  <a:cubicBezTo>
                    <a:pt x="6806" y="59205"/>
                    <a:pt x="16168" y="59238"/>
                    <a:pt x="27589" y="66511"/>
                  </a:cubicBezTo>
                  <a:cubicBezTo>
                    <a:pt x="25928" y="73277"/>
                    <a:pt x="28033" y="80416"/>
                    <a:pt x="33821" y="86200"/>
                  </a:cubicBezTo>
                  <a:cubicBezTo>
                    <a:pt x="38328" y="90705"/>
                    <a:pt x="43661" y="92983"/>
                    <a:pt x="48999" y="92983"/>
                  </a:cubicBezTo>
                  <a:cubicBezTo>
                    <a:pt x="50513" y="92983"/>
                    <a:pt x="52026" y="92800"/>
                    <a:pt x="53523" y="92427"/>
                  </a:cubicBezTo>
                  <a:cubicBezTo>
                    <a:pt x="60796" y="103844"/>
                    <a:pt x="60836" y="113200"/>
                    <a:pt x="60836" y="113200"/>
                  </a:cubicBezTo>
                  <a:cubicBezTo>
                    <a:pt x="68508" y="105533"/>
                    <a:pt x="73686" y="91783"/>
                    <a:pt x="76270" y="82344"/>
                  </a:cubicBezTo>
                  <a:cubicBezTo>
                    <a:pt x="80191" y="79427"/>
                    <a:pt x="91772" y="66855"/>
                    <a:pt x="95568" y="63061"/>
                  </a:cubicBezTo>
                  <a:cubicBezTo>
                    <a:pt x="114752" y="43888"/>
                    <a:pt x="122925" y="4783"/>
                    <a:pt x="119066" y="927"/>
                  </a:cubicBezTo>
                </a:path>
              </a:pathLst>
            </a:custGeom>
            <a:solidFill>
              <a:schemeClr val="accent1"/>
            </a:solidFill>
            <a:ln>
              <a:noFill/>
            </a:ln>
          </p:spPr>
          <p:txBody>
            <a:bodyPr anchorCtr="0" anchor="ctr" bIns="19025" lIns="19025" spcFirstLastPara="1" rIns="19025" wrap="square" tIns="19025">
              <a:noAutofit/>
            </a:bodyPr>
            <a:lstStyle/>
            <a:p>
              <a:pPr indent="0" lvl="0" marL="0" marR="0" rtl="0" algn="l">
                <a:spcBef>
                  <a:spcPts val="0"/>
                </a:spcBef>
                <a:spcAft>
                  <a:spcPts val="0"/>
                </a:spcAft>
                <a:buClr>
                  <a:schemeClr val="dk1"/>
                </a:buClr>
                <a:buSzPts val="1499"/>
                <a:buFont typeface="Lato Light"/>
                <a:buNone/>
              </a:pPr>
              <a:r>
                <a:t/>
              </a:r>
              <a:endParaRPr b="0" i="0" sz="1499" u="none" cap="none" strike="noStrike">
                <a:solidFill>
                  <a:schemeClr val="dk1"/>
                </a:solidFill>
                <a:latin typeface="Lato Light"/>
                <a:ea typeface="Lato Light"/>
                <a:cs typeface="Lato Light"/>
                <a:sym typeface="Lato Light"/>
              </a:endParaRPr>
            </a:p>
          </p:txBody>
        </p:sp>
      </p:gr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9" name="Shape 2309"/>
        <p:cNvGrpSpPr/>
        <p:nvPr/>
      </p:nvGrpSpPr>
      <p:grpSpPr>
        <a:xfrm>
          <a:off x="0" y="0"/>
          <a:ext cx="0" cy="0"/>
          <a:chOff x="0" y="0"/>
          <a:chExt cx="0" cy="0"/>
        </a:xfrm>
      </p:grpSpPr>
      <p:sp>
        <p:nvSpPr>
          <p:cNvPr id="2310" name="Shape 2310"/>
          <p:cNvSpPr txBox="1"/>
          <p:nvPr/>
        </p:nvSpPr>
        <p:spPr>
          <a:xfrm>
            <a:off x="494681" y="1980680"/>
            <a:ext cx="11223300" cy="1477200"/>
          </a:xfrm>
          <a:prstGeom prst="rect">
            <a:avLst/>
          </a:prstGeom>
          <a:noFill/>
          <a:ln>
            <a:noFill/>
          </a:ln>
        </p:spPr>
        <p:txBody>
          <a:bodyPr anchorCtr="0" anchor="t" bIns="45700" lIns="91400" spcFirstLastPara="1" rIns="91400" wrap="square" tIns="45700">
            <a:noAutofit/>
          </a:bodyPr>
          <a:lstStyle/>
          <a:p>
            <a:pPr indent="-355600" lvl="0" marL="457200" marR="0" rtl="0" algn="just">
              <a:lnSpc>
                <a:spcPct val="150000"/>
              </a:lnSpc>
              <a:spcBef>
                <a:spcPts val="0"/>
              </a:spcBef>
              <a:spcAft>
                <a:spcPts val="0"/>
              </a:spcAft>
              <a:buSzPts val="2000"/>
              <a:buChar char="●"/>
            </a:pPr>
            <a:r>
              <a:rPr b="1" lang="en-US" sz="2000">
                <a:solidFill>
                  <a:srgbClr val="F20253"/>
                </a:solidFill>
                <a:latin typeface="Courier New"/>
                <a:ea typeface="Courier New"/>
                <a:cs typeface="Courier New"/>
                <a:sym typeface="Courier New"/>
              </a:rPr>
              <a:t>lambda</a:t>
            </a:r>
            <a:r>
              <a:rPr b="1" lang="en-US" sz="2000">
                <a:latin typeface="Lato"/>
                <a:ea typeface="Lato"/>
                <a:cs typeface="Lato"/>
                <a:sym typeface="Lato"/>
              </a:rPr>
              <a:t> </a:t>
            </a:r>
            <a:r>
              <a:rPr lang="en-US" sz="2000">
                <a:latin typeface="Lato"/>
                <a:ea typeface="Lato"/>
                <a:cs typeface="Lato"/>
                <a:sym typeface="Lato"/>
              </a:rPr>
              <a:t>operator or</a:t>
            </a:r>
            <a:r>
              <a:rPr lang="en-US" sz="2000">
                <a:solidFill>
                  <a:srgbClr val="F20253"/>
                </a:solidFill>
                <a:latin typeface="Courier New"/>
                <a:ea typeface="Courier New"/>
                <a:cs typeface="Courier New"/>
                <a:sym typeface="Courier New"/>
              </a:rPr>
              <a:t> </a:t>
            </a:r>
            <a:r>
              <a:rPr b="1" lang="en-US" sz="2000">
                <a:solidFill>
                  <a:srgbClr val="F20253"/>
                </a:solidFill>
                <a:latin typeface="Courier New"/>
                <a:ea typeface="Courier New"/>
                <a:cs typeface="Courier New"/>
                <a:sym typeface="Courier New"/>
              </a:rPr>
              <a:t>lambda</a:t>
            </a:r>
            <a:r>
              <a:rPr b="1" lang="en-US" sz="2000">
                <a:latin typeface="Lato"/>
                <a:ea typeface="Lato"/>
                <a:cs typeface="Lato"/>
                <a:sym typeface="Lato"/>
              </a:rPr>
              <a:t> </a:t>
            </a:r>
            <a:r>
              <a:rPr lang="en-US" sz="2000">
                <a:latin typeface="Lato"/>
                <a:ea typeface="Lato"/>
                <a:cs typeface="Lato"/>
                <a:sym typeface="Lato"/>
              </a:rPr>
              <a:t>function is a way to create small anonymous functions, i.e. </a:t>
            </a:r>
            <a:r>
              <a:rPr b="1" lang="en-US" sz="2000">
                <a:solidFill>
                  <a:srgbClr val="008080"/>
                </a:solidFill>
                <a:latin typeface="Lato"/>
                <a:ea typeface="Lato"/>
                <a:cs typeface="Lato"/>
                <a:sym typeface="Lato"/>
              </a:rPr>
              <a:t>functions without a name.</a:t>
            </a:r>
            <a:r>
              <a:rPr lang="en-US" sz="2000">
                <a:latin typeface="Lato"/>
                <a:ea typeface="Lato"/>
                <a:cs typeface="Lato"/>
                <a:sym typeface="Lato"/>
              </a:rPr>
              <a:t> </a:t>
            </a:r>
            <a:endParaRPr sz="2000">
              <a:latin typeface="Lato"/>
              <a:ea typeface="Lato"/>
              <a:cs typeface="Lato"/>
              <a:sym typeface="Lato"/>
            </a:endParaRPr>
          </a:p>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These functions are throw-away functions, i.e. they are just needed where they have been created.</a:t>
            </a:r>
            <a:endParaRPr sz="2000">
              <a:latin typeface="Lato"/>
              <a:ea typeface="Lato"/>
              <a:cs typeface="Lato"/>
              <a:sym typeface="Lato"/>
            </a:endParaRPr>
          </a:p>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Syntax:</a:t>
            </a:r>
            <a:endParaRPr sz="2000">
              <a:latin typeface="Lato"/>
              <a:ea typeface="Lato"/>
              <a:cs typeface="Lato"/>
              <a:sym typeface="Lato"/>
            </a:endParaRPr>
          </a:p>
        </p:txBody>
      </p:sp>
      <p:sp>
        <p:nvSpPr>
          <p:cNvPr id="2311" name="Shape 2311"/>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312" name="Shape 2312"/>
          <p:cNvGrpSpPr/>
          <p:nvPr/>
        </p:nvGrpSpPr>
        <p:grpSpPr>
          <a:xfrm>
            <a:off x="858043" y="241509"/>
            <a:ext cx="10470300" cy="730079"/>
            <a:chOff x="1692324" y="483017"/>
            <a:chExt cx="20940600" cy="1460159"/>
          </a:xfrm>
        </p:grpSpPr>
        <p:sp>
          <p:nvSpPr>
            <p:cNvPr id="2313" name="Shape 2313"/>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Lambda Functions</a:t>
              </a:r>
              <a:endParaRPr b="1" i="0" sz="4400" u="none" cap="none" strike="noStrike">
                <a:solidFill>
                  <a:srgbClr val="17959F"/>
                </a:solidFill>
                <a:latin typeface="Lato"/>
                <a:ea typeface="Lato"/>
                <a:cs typeface="Lato"/>
                <a:sym typeface="Lato"/>
              </a:endParaRPr>
            </a:p>
          </p:txBody>
        </p:sp>
        <p:sp>
          <p:nvSpPr>
            <p:cNvPr id="2314" name="Shape 2314"/>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315" name="Shape 2315"/>
          <p:cNvPicPr preferRelativeResize="0"/>
          <p:nvPr/>
        </p:nvPicPr>
        <p:blipFill>
          <a:blip r:embed="rId3">
            <a:alphaModFix/>
          </a:blip>
          <a:stretch>
            <a:fillRect/>
          </a:stretch>
        </p:blipFill>
        <p:spPr>
          <a:xfrm>
            <a:off x="3142663" y="4791122"/>
            <a:ext cx="5901075" cy="537825"/>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9" name="Shape 2319"/>
        <p:cNvGrpSpPr/>
        <p:nvPr/>
      </p:nvGrpSpPr>
      <p:grpSpPr>
        <a:xfrm>
          <a:off x="0" y="0"/>
          <a:ext cx="0" cy="0"/>
          <a:chOff x="0" y="0"/>
          <a:chExt cx="0" cy="0"/>
        </a:xfrm>
      </p:grpSpPr>
      <p:sp>
        <p:nvSpPr>
          <p:cNvPr id="2320" name="Shape 2320"/>
          <p:cNvSpPr txBox="1"/>
          <p:nvPr/>
        </p:nvSpPr>
        <p:spPr>
          <a:xfrm>
            <a:off x="494675" y="2666473"/>
            <a:ext cx="11223300" cy="2192400"/>
          </a:xfrm>
          <a:prstGeom prst="rect">
            <a:avLst/>
          </a:prstGeom>
          <a:noFill/>
          <a:ln>
            <a:noFill/>
          </a:ln>
        </p:spPr>
        <p:txBody>
          <a:bodyPr anchorCtr="0" anchor="t" bIns="45700" lIns="91400" spcFirstLastPara="1" rIns="91400" wrap="square" tIns="45700">
            <a:noAutofit/>
          </a:bodyPr>
          <a:lstStyle/>
          <a:p>
            <a:pPr indent="-355600" lvl="0" marL="457200" marR="0" rtl="0">
              <a:lnSpc>
                <a:spcPct val="150000"/>
              </a:lnSpc>
              <a:spcBef>
                <a:spcPts val="0"/>
              </a:spcBef>
              <a:spcAft>
                <a:spcPts val="0"/>
              </a:spcAft>
              <a:buSzPts val="2000"/>
              <a:buChar char="●"/>
            </a:pPr>
            <a:r>
              <a:rPr b="1" lang="en-US" sz="2000">
                <a:solidFill>
                  <a:srgbClr val="F20253"/>
                </a:solidFill>
                <a:latin typeface="Courier New"/>
                <a:ea typeface="Courier New"/>
                <a:cs typeface="Courier New"/>
                <a:sym typeface="Courier New"/>
              </a:rPr>
              <a:t>lambda</a:t>
            </a:r>
            <a:r>
              <a:rPr lang="en-US" sz="2000">
                <a:latin typeface="Lato"/>
                <a:ea typeface="Lato"/>
                <a:cs typeface="Lato"/>
                <a:sym typeface="Lato"/>
              </a:rPr>
              <a:t> operator can have </a:t>
            </a:r>
            <a:r>
              <a:rPr b="1" lang="en-US" sz="2000">
                <a:solidFill>
                  <a:srgbClr val="008080"/>
                </a:solidFill>
                <a:latin typeface="Lato"/>
                <a:ea typeface="Lato"/>
                <a:cs typeface="Lato"/>
                <a:sym typeface="Lato"/>
              </a:rPr>
              <a:t>any number of arguments</a:t>
            </a:r>
            <a:r>
              <a:rPr lang="en-US" sz="2000">
                <a:latin typeface="Lato"/>
                <a:ea typeface="Lato"/>
                <a:cs typeface="Lato"/>
                <a:sym typeface="Lato"/>
              </a:rPr>
              <a:t>, but</a:t>
            </a:r>
            <a:r>
              <a:rPr b="1" lang="en-US" sz="2000">
                <a:solidFill>
                  <a:srgbClr val="008080"/>
                </a:solidFill>
                <a:latin typeface="Lato"/>
                <a:ea typeface="Lato"/>
                <a:cs typeface="Lato"/>
                <a:sym typeface="Lato"/>
              </a:rPr>
              <a:t> it can have only one expression</a:t>
            </a:r>
            <a:r>
              <a:rPr lang="en-US" sz="2000">
                <a:latin typeface="Lato"/>
                <a:ea typeface="Lato"/>
                <a:cs typeface="Lato"/>
                <a:sym typeface="Lato"/>
              </a:rPr>
              <a:t>.</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It cannot contain any statements and it returns a function object which can be assigned to any variable.</a:t>
            </a:r>
            <a:endParaRPr sz="2000">
              <a:latin typeface="Lato"/>
              <a:ea typeface="Lato"/>
              <a:cs typeface="Lato"/>
              <a:sym typeface="Lato"/>
            </a:endParaRPr>
          </a:p>
        </p:txBody>
      </p:sp>
      <p:sp>
        <p:nvSpPr>
          <p:cNvPr id="2321" name="Shape 2321"/>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322" name="Shape 2322"/>
          <p:cNvGrpSpPr/>
          <p:nvPr/>
        </p:nvGrpSpPr>
        <p:grpSpPr>
          <a:xfrm>
            <a:off x="858043" y="241509"/>
            <a:ext cx="10470300" cy="730079"/>
            <a:chOff x="1692324" y="483017"/>
            <a:chExt cx="20940600" cy="1460159"/>
          </a:xfrm>
        </p:grpSpPr>
        <p:sp>
          <p:nvSpPr>
            <p:cNvPr id="2323" name="Shape 2323"/>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Lambda Operator</a:t>
              </a:r>
              <a:endParaRPr b="1" i="0" sz="4400" u="none" cap="none" strike="noStrike">
                <a:solidFill>
                  <a:srgbClr val="17959F"/>
                </a:solidFill>
                <a:latin typeface="Lato"/>
                <a:ea typeface="Lato"/>
                <a:cs typeface="Lato"/>
                <a:sym typeface="Lato"/>
              </a:endParaRPr>
            </a:p>
          </p:txBody>
        </p:sp>
        <p:sp>
          <p:nvSpPr>
            <p:cNvPr id="2324" name="Shape 2324"/>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8" name="Shape 2328"/>
        <p:cNvGrpSpPr/>
        <p:nvPr/>
      </p:nvGrpSpPr>
      <p:grpSpPr>
        <a:xfrm>
          <a:off x="0" y="0"/>
          <a:ext cx="0" cy="0"/>
          <a:chOff x="0" y="0"/>
          <a:chExt cx="0" cy="0"/>
        </a:xfrm>
      </p:grpSpPr>
      <p:sp>
        <p:nvSpPr>
          <p:cNvPr id="2329" name="Shape 2329"/>
          <p:cNvSpPr txBox="1"/>
          <p:nvPr/>
        </p:nvSpPr>
        <p:spPr>
          <a:xfrm>
            <a:off x="494681" y="1523480"/>
            <a:ext cx="112233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Function in Python:</a:t>
            </a:r>
            <a:endParaRPr sz="2000">
              <a:latin typeface="Lato"/>
              <a:ea typeface="Lato"/>
              <a:cs typeface="Lato"/>
              <a:sym typeface="Lato"/>
            </a:endParaRPr>
          </a:p>
          <a:p>
            <a:pPr indent="457200" lvl="0" marL="45720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457200" lvl="0" marL="45720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457200" lvl="0" marL="45720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457200" lvl="0" marL="45720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457200" lvl="0" marL="45720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355600" lvl="0" marL="457200" marR="0" rtl="0">
              <a:lnSpc>
                <a:spcPct val="150000"/>
              </a:lnSpc>
              <a:spcBef>
                <a:spcPts val="0"/>
              </a:spcBef>
              <a:spcAft>
                <a:spcPts val="0"/>
              </a:spcAft>
              <a:buSzPts val="2000"/>
              <a:buChar char="●"/>
            </a:pPr>
            <a:r>
              <a:rPr lang="en-US" sz="2000">
                <a:latin typeface="Lato"/>
                <a:ea typeface="Lato"/>
                <a:cs typeface="Lato"/>
                <a:sym typeface="Lato"/>
              </a:rPr>
              <a:t>The function defined above is </a:t>
            </a:r>
            <a:r>
              <a:rPr b="1" lang="en-US" sz="2000">
                <a:solidFill>
                  <a:srgbClr val="F20253"/>
                </a:solidFill>
                <a:latin typeface="Courier New"/>
                <a:ea typeface="Courier New"/>
                <a:cs typeface="Courier New"/>
                <a:sym typeface="Courier New"/>
              </a:rPr>
              <a:t>add</a:t>
            </a:r>
            <a:r>
              <a:rPr lang="en-US" sz="2000">
                <a:latin typeface="Lato"/>
                <a:ea typeface="Lato"/>
                <a:cs typeface="Lato"/>
                <a:sym typeface="Lato"/>
              </a:rPr>
              <a:t>, </a:t>
            </a:r>
            <a:endParaRPr sz="2000">
              <a:latin typeface="Lato"/>
              <a:ea typeface="Lato"/>
              <a:cs typeface="Lato"/>
              <a:sym typeface="Lato"/>
            </a:endParaRPr>
          </a:p>
          <a:p>
            <a:pPr indent="-355600" lvl="1" marL="914400" marR="0" rtl="0">
              <a:lnSpc>
                <a:spcPct val="150000"/>
              </a:lnSpc>
              <a:spcBef>
                <a:spcPts val="0"/>
              </a:spcBef>
              <a:spcAft>
                <a:spcPts val="0"/>
              </a:spcAft>
              <a:buSzPts val="2000"/>
              <a:buChar char="○"/>
            </a:pPr>
            <a:r>
              <a:rPr lang="en-US" sz="2000">
                <a:latin typeface="Lato"/>
                <a:ea typeface="Lato"/>
                <a:cs typeface="Lato"/>
                <a:sym typeface="Lato"/>
              </a:rPr>
              <a:t>it expects two arguments </a:t>
            </a:r>
            <a:r>
              <a:rPr b="1" lang="en-US" sz="2000">
                <a:solidFill>
                  <a:srgbClr val="F20253"/>
                </a:solidFill>
                <a:latin typeface="Courier New"/>
                <a:ea typeface="Courier New"/>
                <a:cs typeface="Courier New"/>
                <a:sym typeface="Courier New"/>
              </a:rPr>
              <a:t>x </a:t>
            </a:r>
            <a:r>
              <a:rPr lang="en-US" sz="2000">
                <a:latin typeface="Lato"/>
                <a:ea typeface="Lato"/>
                <a:cs typeface="Lato"/>
                <a:sym typeface="Lato"/>
              </a:rPr>
              <a:t>and </a:t>
            </a:r>
            <a:r>
              <a:rPr b="1" lang="en-US" sz="2000">
                <a:solidFill>
                  <a:srgbClr val="F20253"/>
                </a:solidFill>
                <a:latin typeface="Courier New"/>
                <a:ea typeface="Courier New"/>
                <a:cs typeface="Courier New"/>
                <a:sym typeface="Courier New"/>
              </a:rPr>
              <a:t>y</a:t>
            </a:r>
            <a:r>
              <a:rPr lang="en-US" sz="2000">
                <a:latin typeface="Lato"/>
                <a:ea typeface="Lato"/>
                <a:cs typeface="Lato"/>
                <a:sym typeface="Lato"/>
              </a:rPr>
              <a:t> and returns their sum.</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Let’s see how we can convert the above function into a lambda function.</a:t>
            </a:r>
            <a:endParaRPr sz="2000">
              <a:latin typeface="Lato"/>
              <a:ea typeface="Lato"/>
              <a:cs typeface="Lato"/>
              <a:sym typeface="Lato"/>
            </a:endParaRPr>
          </a:p>
        </p:txBody>
      </p:sp>
      <p:sp>
        <p:nvSpPr>
          <p:cNvPr id="2330" name="Shape 2330"/>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331" name="Shape 2331"/>
          <p:cNvGrpSpPr/>
          <p:nvPr/>
        </p:nvGrpSpPr>
        <p:grpSpPr>
          <a:xfrm>
            <a:off x="858043" y="241509"/>
            <a:ext cx="10470300" cy="730079"/>
            <a:chOff x="1692324" y="483017"/>
            <a:chExt cx="20940600" cy="1460159"/>
          </a:xfrm>
        </p:grpSpPr>
        <p:sp>
          <p:nvSpPr>
            <p:cNvPr id="2332" name="Shape 2332"/>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Lambda Operator - Example</a:t>
              </a:r>
              <a:endParaRPr b="1" i="0" sz="4400" u="none" cap="none" strike="noStrike">
                <a:solidFill>
                  <a:srgbClr val="17959F"/>
                </a:solidFill>
                <a:latin typeface="Lato"/>
                <a:ea typeface="Lato"/>
                <a:cs typeface="Lato"/>
                <a:sym typeface="Lato"/>
              </a:endParaRPr>
            </a:p>
          </p:txBody>
        </p:sp>
        <p:sp>
          <p:nvSpPr>
            <p:cNvPr id="2333" name="Shape 2333"/>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334" name="Shape 2334"/>
          <p:cNvPicPr preferRelativeResize="0"/>
          <p:nvPr/>
        </p:nvPicPr>
        <p:blipFill>
          <a:blip r:embed="rId3">
            <a:alphaModFix/>
          </a:blip>
          <a:stretch>
            <a:fillRect/>
          </a:stretch>
        </p:blipFill>
        <p:spPr>
          <a:xfrm>
            <a:off x="3617125" y="1694672"/>
            <a:ext cx="4978375" cy="2187475"/>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8" name="Shape 2338"/>
        <p:cNvGrpSpPr/>
        <p:nvPr/>
      </p:nvGrpSpPr>
      <p:grpSpPr>
        <a:xfrm>
          <a:off x="0" y="0"/>
          <a:ext cx="0" cy="0"/>
          <a:chOff x="0" y="0"/>
          <a:chExt cx="0" cy="0"/>
        </a:xfrm>
      </p:grpSpPr>
      <p:sp>
        <p:nvSpPr>
          <p:cNvPr id="2339" name="Shape 2339"/>
          <p:cNvSpPr txBox="1"/>
          <p:nvPr/>
        </p:nvSpPr>
        <p:spPr>
          <a:xfrm>
            <a:off x="494681" y="1599680"/>
            <a:ext cx="112233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“Add” function using lambda:</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355600" lvl="0" marL="457200" marR="0" rtl="0" algn="just">
              <a:lnSpc>
                <a:spcPct val="150000"/>
              </a:lnSpc>
              <a:spcBef>
                <a:spcPts val="0"/>
              </a:spcBef>
              <a:spcAft>
                <a:spcPts val="0"/>
              </a:spcAft>
              <a:buSzPts val="2000"/>
              <a:buChar char="●"/>
            </a:pPr>
            <a:r>
              <a:rPr lang="en-US" sz="2000">
                <a:latin typeface="Lato"/>
                <a:ea typeface="Lato"/>
                <a:cs typeface="Lato"/>
                <a:sym typeface="Lato"/>
              </a:rPr>
              <a:t>In </a:t>
            </a:r>
            <a:r>
              <a:rPr b="1" lang="en-US" sz="2000">
                <a:solidFill>
                  <a:srgbClr val="F20253"/>
                </a:solidFill>
                <a:latin typeface="Courier New"/>
                <a:ea typeface="Courier New"/>
                <a:cs typeface="Courier New"/>
                <a:sym typeface="Courier New"/>
              </a:rPr>
              <a:t>lambda x, y: x + y; x</a:t>
            </a:r>
            <a:r>
              <a:rPr lang="en-US" sz="2000">
                <a:latin typeface="Lato"/>
                <a:ea typeface="Lato"/>
                <a:cs typeface="Lato"/>
                <a:sym typeface="Lato"/>
              </a:rPr>
              <a:t> and </a:t>
            </a:r>
            <a:r>
              <a:rPr b="1" lang="en-US" sz="2000">
                <a:solidFill>
                  <a:srgbClr val="F20253"/>
                </a:solidFill>
                <a:latin typeface="Courier New"/>
                <a:ea typeface="Courier New"/>
                <a:cs typeface="Courier New"/>
                <a:sym typeface="Courier New"/>
              </a:rPr>
              <a:t>y</a:t>
            </a:r>
            <a:r>
              <a:rPr lang="en-US" sz="2000">
                <a:latin typeface="Lato"/>
                <a:ea typeface="Lato"/>
                <a:cs typeface="Lato"/>
                <a:sym typeface="Lato"/>
              </a:rPr>
              <a:t> are arguments to the function, and </a:t>
            </a:r>
            <a:endParaRPr sz="2000">
              <a:latin typeface="Lato"/>
              <a:ea typeface="Lato"/>
              <a:cs typeface="Lato"/>
              <a:sym typeface="Lato"/>
            </a:endParaRPr>
          </a:p>
          <a:p>
            <a:pPr indent="-355600" lvl="0" marL="457200" marR="0" rtl="0" algn="just">
              <a:lnSpc>
                <a:spcPct val="150000"/>
              </a:lnSpc>
              <a:spcBef>
                <a:spcPts val="0"/>
              </a:spcBef>
              <a:spcAft>
                <a:spcPts val="0"/>
              </a:spcAft>
              <a:buSzPts val="2000"/>
              <a:buChar char="●"/>
            </a:pPr>
            <a:r>
              <a:rPr b="1" lang="en-US" sz="2000">
                <a:solidFill>
                  <a:srgbClr val="F20253"/>
                </a:solidFill>
                <a:latin typeface="Courier New"/>
                <a:ea typeface="Courier New"/>
                <a:cs typeface="Courier New"/>
                <a:sym typeface="Courier New"/>
              </a:rPr>
              <a:t>x + y</a:t>
            </a:r>
            <a:r>
              <a:rPr lang="en-US" sz="2000">
                <a:latin typeface="Lato"/>
                <a:ea typeface="Lato"/>
                <a:cs typeface="Lato"/>
                <a:sym typeface="Lato"/>
              </a:rPr>
              <a:t> is the expression which gets executed and its values is returned as output.</a:t>
            </a:r>
            <a:endParaRPr sz="2000">
              <a:latin typeface="Lato"/>
              <a:ea typeface="Lato"/>
              <a:cs typeface="Lato"/>
              <a:sym typeface="Lato"/>
            </a:endParaRPr>
          </a:p>
          <a:p>
            <a:pPr indent="-355600" lvl="0" marL="457200" marR="0" rtl="0">
              <a:lnSpc>
                <a:spcPct val="150000"/>
              </a:lnSpc>
              <a:spcBef>
                <a:spcPts val="0"/>
              </a:spcBef>
              <a:spcAft>
                <a:spcPts val="0"/>
              </a:spcAft>
              <a:buSzPts val="2000"/>
              <a:buChar char="●"/>
            </a:pPr>
            <a:r>
              <a:rPr lang="en-US" sz="2000">
                <a:latin typeface="Lato"/>
                <a:ea typeface="Lato"/>
                <a:cs typeface="Lato"/>
                <a:sym typeface="Lato"/>
              </a:rPr>
              <a:t>If we check the type of add, with </a:t>
            </a:r>
            <a:r>
              <a:rPr b="1" lang="en-US" sz="2000">
                <a:solidFill>
                  <a:srgbClr val="F20253"/>
                </a:solidFill>
                <a:latin typeface="Courier New"/>
                <a:ea typeface="Courier New"/>
                <a:cs typeface="Courier New"/>
                <a:sym typeface="Courier New"/>
              </a:rPr>
              <a:t>type(add)</a:t>
            </a:r>
            <a:r>
              <a:rPr lang="en-US" sz="2000">
                <a:latin typeface="Lato"/>
                <a:ea typeface="Lato"/>
                <a:cs typeface="Lato"/>
                <a:sym typeface="Lato"/>
              </a:rPr>
              <a:t> command, it’s a function.</a:t>
            </a:r>
            <a:endParaRPr sz="2000">
              <a:latin typeface="Lato"/>
              <a:ea typeface="Lato"/>
              <a:cs typeface="Lato"/>
              <a:sym typeface="Lato"/>
            </a:endParaRPr>
          </a:p>
        </p:txBody>
      </p:sp>
      <p:sp>
        <p:nvSpPr>
          <p:cNvPr id="2340" name="Shape 2340"/>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341" name="Shape 2341"/>
          <p:cNvGrpSpPr/>
          <p:nvPr/>
        </p:nvGrpSpPr>
        <p:grpSpPr>
          <a:xfrm>
            <a:off x="858043" y="241509"/>
            <a:ext cx="10470300" cy="730079"/>
            <a:chOff x="1692324" y="483017"/>
            <a:chExt cx="20940600" cy="1460159"/>
          </a:xfrm>
        </p:grpSpPr>
        <p:sp>
          <p:nvSpPr>
            <p:cNvPr id="2342" name="Shape 2342"/>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Lambda Operator - Example</a:t>
              </a:r>
              <a:endParaRPr b="1" i="0" sz="4400" u="none" cap="none" strike="noStrike">
                <a:solidFill>
                  <a:srgbClr val="17959F"/>
                </a:solidFill>
                <a:latin typeface="Lato"/>
                <a:ea typeface="Lato"/>
                <a:cs typeface="Lato"/>
                <a:sym typeface="Lato"/>
              </a:endParaRPr>
            </a:p>
          </p:txBody>
        </p:sp>
        <p:sp>
          <p:nvSpPr>
            <p:cNvPr id="2343" name="Shape 2343"/>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344" name="Shape 2344"/>
          <p:cNvPicPr preferRelativeResize="0"/>
          <p:nvPr/>
        </p:nvPicPr>
        <p:blipFill>
          <a:blip r:embed="rId3">
            <a:alphaModFix/>
          </a:blip>
          <a:stretch>
            <a:fillRect/>
          </a:stretch>
        </p:blipFill>
        <p:spPr>
          <a:xfrm>
            <a:off x="3412125" y="2032797"/>
            <a:ext cx="5362150" cy="1297300"/>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8" name="Shape 2348"/>
        <p:cNvGrpSpPr/>
        <p:nvPr/>
      </p:nvGrpSpPr>
      <p:grpSpPr>
        <a:xfrm>
          <a:off x="0" y="0"/>
          <a:ext cx="0" cy="0"/>
          <a:chOff x="0" y="0"/>
          <a:chExt cx="0" cy="0"/>
        </a:xfrm>
      </p:grpSpPr>
      <p:sp>
        <p:nvSpPr>
          <p:cNvPr id="2349" name="Shape 2349"/>
          <p:cNvSpPr txBox="1"/>
          <p:nvPr/>
        </p:nvSpPr>
        <p:spPr>
          <a:xfrm>
            <a:off x="494681" y="3047480"/>
            <a:ext cx="112233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Mostly lambda functions are passed as parameters to a function which expects a function objects as parameter like </a:t>
            </a:r>
            <a:r>
              <a:rPr b="1" lang="en-US" sz="2000">
                <a:solidFill>
                  <a:srgbClr val="F20253"/>
                </a:solidFill>
                <a:latin typeface="Lato"/>
                <a:ea typeface="Lato"/>
                <a:cs typeface="Lato"/>
                <a:sym typeface="Lato"/>
              </a:rPr>
              <a:t>map, reduce, filter</a:t>
            </a:r>
            <a:r>
              <a:rPr lang="en-US" sz="2000">
                <a:latin typeface="Lato"/>
                <a:ea typeface="Lato"/>
                <a:cs typeface="Lato"/>
                <a:sym typeface="Lato"/>
              </a:rPr>
              <a:t> functions.</a:t>
            </a:r>
            <a:endParaRPr sz="2000">
              <a:latin typeface="Lato"/>
              <a:ea typeface="Lato"/>
              <a:cs typeface="Lato"/>
              <a:sym typeface="Lato"/>
            </a:endParaRPr>
          </a:p>
        </p:txBody>
      </p:sp>
      <p:sp>
        <p:nvSpPr>
          <p:cNvPr id="2350" name="Shape 2350"/>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351" name="Shape 2351"/>
          <p:cNvGrpSpPr/>
          <p:nvPr/>
        </p:nvGrpSpPr>
        <p:grpSpPr>
          <a:xfrm>
            <a:off x="858043" y="241509"/>
            <a:ext cx="10470300" cy="730079"/>
            <a:chOff x="1692324" y="483017"/>
            <a:chExt cx="20940600" cy="1460159"/>
          </a:xfrm>
        </p:grpSpPr>
        <p:sp>
          <p:nvSpPr>
            <p:cNvPr id="2352" name="Shape 2352"/>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Lambda functions</a:t>
              </a:r>
              <a:endParaRPr b="1" i="0" sz="4400" u="none" cap="none" strike="noStrike">
                <a:solidFill>
                  <a:srgbClr val="17959F"/>
                </a:solidFill>
                <a:latin typeface="Lato"/>
                <a:ea typeface="Lato"/>
                <a:cs typeface="Lato"/>
                <a:sym typeface="Lato"/>
              </a:endParaRPr>
            </a:p>
          </p:txBody>
        </p:sp>
        <p:sp>
          <p:nvSpPr>
            <p:cNvPr id="2353" name="Shape 2353"/>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nvSpPr>
        <p:spPr>
          <a:xfrm>
            <a:off x="481600" y="2257800"/>
            <a:ext cx="6576900" cy="2342400"/>
          </a:xfrm>
          <a:prstGeom prst="rect">
            <a:avLst/>
          </a:prstGeom>
          <a:noFill/>
          <a:ln>
            <a:noFill/>
          </a:ln>
        </p:spPr>
        <p:txBody>
          <a:bodyPr anchorCtr="0" anchor="t" bIns="45700" lIns="91400" spcFirstLastPara="1" rIns="91400" wrap="square" tIns="45700">
            <a:noAutofit/>
          </a:bodyPr>
          <a:lstStyle/>
          <a:p>
            <a:pPr indent="-381000" lvl="0" marL="457200" marR="0" rtl="0">
              <a:lnSpc>
                <a:spcPct val="150000"/>
              </a:lnSpc>
              <a:spcBef>
                <a:spcPts val="0"/>
              </a:spcBef>
              <a:spcAft>
                <a:spcPts val="0"/>
              </a:spcAft>
              <a:buSzPts val="2400"/>
              <a:buFont typeface="Lato"/>
              <a:buChar char="●"/>
            </a:pPr>
            <a:r>
              <a:rPr lang="en-US" sz="2400">
                <a:latin typeface="Lato"/>
                <a:ea typeface="Lato"/>
                <a:cs typeface="Lato"/>
                <a:sym typeface="Lato"/>
              </a:rPr>
              <a:t>Basic Script</a:t>
            </a:r>
            <a:endParaRPr sz="2400">
              <a:latin typeface="Lato"/>
              <a:ea typeface="Lato"/>
              <a:cs typeface="Lato"/>
              <a:sym typeface="Lato"/>
            </a:endParaRPr>
          </a:p>
          <a:p>
            <a:pPr indent="-381000" lvl="0" marL="457200" marR="0" rtl="0">
              <a:lnSpc>
                <a:spcPct val="150000"/>
              </a:lnSpc>
              <a:spcBef>
                <a:spcPts val="0"/>
              </a:spcBef>
              <a:spcAft>
                <a:spcPts val="0"/>
              </a:spcAft>
              <a:buSzPts val="2400"/>
              <a:buFont typeface="Lato"/>
              <a:buChar char="●"/>
            </a:pPr>
            <a:r>
              <a:rPr lang="en-US" sz="2400">
                <a:latin typeface="Lato"/>
                <a:ea typeface="Lato"/>
                <a:cs typeface="Lato"/>
                <a:sym typeface="Lato"/>
              </a:rPr>
              <a:t>Primitive Data Structures</a:t>
            </a:r>
            <a:endParaRPr sz="2400">
              <a:latin typeface="Lato"/>
              <a:ea typeface="Lato"/>
              <a:cs typeface="Lato"/>
              <a:sym typeface="Lato"/>
            </a:endParaRPr>
          </a:p>
          <a:p>
            <a:pPr indent="-381000" lvl="0" marL="457200" marR="0" rtl="0">
              <a:lnSpc>
                <a:spcPct val="150000"/>
              </a:lnSpc>
              <a:spcBef>
                <a:spcPts val="0"/>
              </a:spcBef>
              <a:spcAft>
                <a:spcPts val="0"/>
              </a:spcAft>
              <a:buSzPts val="2400"/>
              <a:buFont typeface="Lato"/>
              <a:buChar char="●"/>
            </a:pPr>
            <a:r>
              <a:rPr lang="en-US" sz="2400">
                <a:latin typeface="Lato"/>
                <a:ea typeface="Lato"/>
                <a:cs typeface="Lato"/>
                <a:sym typeface="Lato"/>
              </a:rPr>
              <a:t>Control Flow Tools</a:t>
            </a:r>
            <a:endParaRPr sz="2400">
              <a:latin typeface="Lato"/>
              <a:ea typeface="Lato"/>
              <a:cs typeface="Lato"/>
              <a:sym typeface="Lato"/>
            </a:endParaRPr>
          </a:p>
          <a:p>
            <a:pPr indent="-381000" lvl="0" marL="457200" marR="0" rtl="0">
              <a:lnSpc>
                <a:spcPct val="150000"/>
              </a:lnSpc>
              <a:spcBef>
                <a:spcPts val="0"/>
              </a:spcBef>
              <a:spcAft>
                <a:spcPts val="0"/>
              </a:spcAft>
              <a:buSzPts val="2400"/>
              <a:buFont typeface="Lato"/>
              <a:buChar char="●"/>
            </a:pPr>
            <a:r>
              <a:rPr lang="en-US" sz="2400">
                <a:latin typeface="Lato"/>
                <a:ea typeface="Lato"/>
                <a:cs typeface="Lato"/>
                <a:sym typeface="Lato"/>
              </a:rPr>
              <a:t>Non-Primitive Data Structures</a:t>
            </a:r>
            <a:endParaRPr sz="2400">
              <a:latin typeface="Lato"/>
              <a:ea typeface="Lato"/>
              <a:cs typeface="Lato"/>
              <a:sym typeface="Lato"/>
            </a:endParaRPr>
          </a:p>
          <a:p>
            <a:pPr indent="-381000" lvl="0" marL="457200" marR="0" rtl="0">
              <a:lnSpc>
                <a:spcPct val="150000"/>
              </a:lnSpc>
              <a:spcBef>
                <a:spcPts val="0"/>
              </a:spcBef>
              <a:spcAft>
                <a:spcPts val="0"/>
              </a:spcAft>
              <a:buSzPts val="2400"/>
              <a:buFont typeface="Lato"/>
              <a:buChar char="●"/>
            </a:pPr>
            <a:r>
              <a:rPr lang="en-US" sz="2400">
                <a:latin typeface="Lato"/>
                <a:ea typeface="Lato"/>
                <a:cs typeface="Lato"/>
                <a:sym typeface="Lato"/>
              </a:rPr>
              <a:t>Functions</a:t>
            </a:r>
            <a:endParaRPr sz="2400">
              <a:latin typeface="Lato"/>
              <a:ea typeface="Lato"/>
              <a:cs typeface="Lato"/>
              <a:sym typeface="Lato"/>
            </a:endParaRPr>
          </a:p>
          <a:p>
            <a:pPr indent="-381000" lvl="0" marL="457200" marR="0" rtl="0">
              <a:lnSpc>
                <a:spcPct val="150000"/>
              </a:lnSpc>
              <a:spcBef>
                <a:spcPts val="0"/>
              </a:spcBef>
              <a:spcAft>
                <a:spcPts val="0"/>
              </a:spcAft>
              <a:buSzPts val="2400"/>
              <a:buFont typeface="Lato"/>
              <a:buChar char="●"/>
            </a:pPr>
            <a:r>
              <a:rPr lang="en-US" sz="2400">
                <a:latin typeface="Lato"/>
                <a:ea typeface="Lato"/>
                <a:cs typeface="Lato"/>
                <a:sym typeface="Lato"/>
              </a:rPr>
              <a:t>Method Types</a:t>
            </a:r>
            <a:endParaRPr sz="2400">
              <a:latin typeface="Lato"/>
              <a:ea typeface="Lato"/>
              <a:cs typeface="Lato"/>
              <a:sym typeface="Lato"/>
            </a:endParaRPr>
          </a:p>
        </p:txBody>
      </p:sp>
      <p:sp>
        <p:nvSpPr>
          <p:cNvPr id="329" name="Shape 329"/>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330" name="Shape 330"/>
          <p:cNvGrpSpPr/>
          <p:nvPr/>
        </p:nvGrpSpPr>
        <p:grpSpPr>
          <a:xfrm>
            <a:off x="858043" y="241509"/>
            <a:ext cx="10470300" cy="730079"/>
            <a:chOff x="1692324" y="483017"/>
            <a:chExt cx="20940600" cy="1460159"/>
          </a:xfrm>
        </p:grpSpPr>
        <p:sp>
          <p:nvSpPr>
            <p:cNvPr id="331" name="Shape 331"/>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Agenda</a:t>
              </a:r>
              <a:endParaRPr b="1" i="0" sz="4400" u="none" cap="none" strike="noStrike">
                <a:solidFill>
                  <a:srgbClr val="17959F"/>
                </a:solidFill>
                <a:latin typeface="Lato"/>
                <a:ea typeface="Lato"/>
                <a:cs typeface="Lato"/>
                <a:sym typeface="Lato"/>
              </a:endParaRPr>
            </a:p>
          </p:txBody>
        </p:sp>
        <p:sp>
          <p:nvSpPr>
            <p:cNvPr id="332" name="Shape 332"/>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333" name="Shape 333"/>
          <p:cNvPicPr preferRelativeResize="0"/>
          <p:nvPr/>
        </p:nvPicPr>
        <p:blipFill>
          <a:blip r:embed="rId3">
            <a:alphaModFix/>
          </a:blip>
          <a:stretch>
            <a:fillRect/>
          </a:stretch>
        </p:blipFill>
        <p:spPr>
          <a:xfrm>
            <a:off x="6972375" y="3737351"/>
            <a:ext cx="5981599" cy="30201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Shape 499"/>
          <p:cNvSpPr txBox="1"/>
          <p:nvPr/>
        </p:nvSpPr>
        <p:spPr>
          <a:xfrm>
            <a:off x="390650" y="3744925"/>
            <a:ext cx="11431200" cy="2650500"/>
          </a:xfrm>
          <a:prstGeom prst="rect">
            <a:avLst/>
          </a:prstGeom>
          <a:noFill/>
          <a:ln>
            <a:noFill/>
          </a:ln>
        </p:spPr>
        <p:txBody>
          <a:bodyPr anchorCtr="0" anchor="t" bIns="45700" lIns="91400" spcFirstLastPara="1" rIns="91400" wrap="square" tIns="45700">
            <a:noAutofit/>
          </a:bodyPr>
          <a:lstStyle/>
          <a:p>
            <a:pPr indent="-355600" lvl="0" marL="457200" marR="0" rtl="0" algn="l">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You can also </a:t>
            </a:r>
            <a:r>
              <a:rPr b="1" lang="en-US" sz="2000">
                <a:solidFill>
                  <a:srgbClr val="008080"/>
                </a:solidFill>
                <a:latin typeface="Lato"/>
                <a:ea typeface="Lato"/>
                <a:cs typeface="Lato"/>
                <a:sym typeface="Lato"/>
              </a:rPr>
              <a:t>slice strings</a:t>
            </a:r>
            <a:r>
              <a:rPr lang="en-US" sz="2000">
                <a:solidFill>
                  <a:srgbClr val="222A34"/>
                </a:solidFill>
                <a:latin typeface="Lato"/>
                <a:ea typeface="Lato"/>
                <a:cs typeface="Lato"/>
                <a:sym typeface="Lato"/>
              </a:rPr>
              <a:t>, which means that you </a:t>
            </a:r>
            <a:r>
              <a:rPr b="1" lang="en-US" sz="2000">
                <a:solidFill>
                  <a:srgbClr val="008080"/>
                </a:solidFill>
                <a:latin typeface="Lato"/>
                <a:ea typeface="Lato"/>
                <a:cs typeface="Lato"/>
                <a:sym typeface="Lato"/>
              </a:rPr>
              <a:t>select parts of strings</a:t>
            </a:r>
            <a:r>
              <a:rPr lang="en-US" sz="2000">
                <a:solidFill>
                  <a:srgbClr val="222A34"/>
                </a:solidFill>
                <a:latin typeface="Lato"/>
                <a:ea typeface="Lato"/>
                <a:cs typeface="Lato"/>
                <a:sym typeface="Lato"/>
              </a:rPr>
              <a:t>.</a:t>
            </a:r>
            <a:endParaRPr sz="2000">
              <a:solidFill>
                <a:srgbClr val="222A34"/>
              </a:solidFill>
              <a:latin typeface="Lato"/>
              <a:ea typeface="Lato"/>
              <a:cs typeface="Lato"/>
              <a:sym typeface="Lato"/>
            </a:endParaRPr>
          </a:p>
          <a:p>
            <a:pPr indent="-355600" lvl="0" marL="457200" marR="0" rtl="0" algn="l">
              <a:lnSpc>
                <a:spcPct val="150000"/>
              </a:lnSpc>
              <a:spcBef>
                <a:spcPts val="0"/>
              </a:spcBef>
              <a:spcAft>
                <a:spcPts val="0"/>
              </a:spcAft>
              <a:buClr>
                <a:srgbClr val="000000"/>
              </a:buClr>
              <a:buSzPts val="2000"/>
              <a:buFont typeface="Lato"/>
              <a:buChar char="●"/>
            </a:pPr>
            <a:r>
              <a:rPr b="1" lang="en-US" sz="2000">
                <a:solidFill>
                  <a:srgbClr val="F20253"/>
                </a:solidFill>
                <a:latin typeface="Lato"/>
                <a:ea typeface="Lato"/>
                <a:cs typeface="Lato"/>
                <a:sym typeface="Lato"/>
              </a:rPr>
              <a:t>Subsets of strings can be taken using the slice operator ([ ] and [:] )</a:t>
            </a:r>
            <a:r>
              <a:rPr lang="en-US" sz="2000">
                <a:latin typeface="Lato"/>
                <a:ea typeface="Lato"/>
                <a:cs typeface="Lato"/>
                <a:sym typeface="Lato"/>
              </a:rPr>
              <a:t> with indexes starting at 0 in the beginning of the string and working their way from -1 at the end.</a:t>
            </a:r>
            <a:endParaRPr sz="2000">
              <a:latin typeface="Lato"/>
              <a:ea typeface="Lato"/>
              <a:cs typeface="Lato"/>
              <a:sym typeface="Lato"/>
            </a:endParaRPr>
          </a:p>
          <a:p>
            <a:pPr indent="-355600" lvl="0" marL="457200" marR="0" rtl="0" algn="l">
              <a:lnSpc>
                <a:spcPct val="150000"/>
              </a:lnSpc>
              <a:spcBef>
                <a:spcPts val="0"/>
              </a:spcBef>
              <a:spcAft>
                <a:spcPts val="0"/>
              </a:spcAft>
              <a:buSzPts val="2000"/>
              <a:buFont typeface="Lato"/>
              <a:buChar char="●"/>
            </a:pPr>
            <a:r>
              <a:rPr lang="en-US" sz="2000">
                <a:latin typeface="Lato"/>
                <a:ea typeface="Lato"/>
                <a:cs typeface="Lato"/>
                <a:sym typeface="Lato"/>
              </a:rPr>
              <a:t>For example, if you want to print the 3rd to 5th characters in the string, the command would be: </a:t>
            </a:r>
            <a:endParaRPr sz="2000">
              <a:latin typeface="Lato"/>
              <a:ea typeface="Lato"/>
              <a:cs typeface="Lato"/>
              <a:sym typeface="Lato"/>
            </a:endParaRPr>
          </a:p>
          <a:p>
            <a:pPr indent="-355600" lvl="1" marL="914400" marR="0" rtl="0" algn="l">
              <a:lnSpc>
                <a:spcPct val="150000"/>
              </a:lnSpc>
              <a:spcBef>
                <a:spcPts val="0"/>
              </a:spcBef>
              <a:spcAft>
                <a:spcPts val="0"/>
              </a:spcAft>
              <a:buClr>
                <a:srgbClr val="F20253"/>
              </a:buClr>
              <a:buSzPts val="2000"/>
              <a:buFont typeface="Courier New"/>
              <a:buChar char="○"/>
            </a:pPr>
            <a:r>
              <a:rPr b="1" lang="en-US" sz="2000">
                <a:solidFill>
                  <a:srgbClr val="F20253"/>
                </a:solidFill>
                <a:latin typeface="Courier New"/>
                <a:ea typeface="Courier New"/>
                <a:cs typeface="Courier New"/>
                <a:sym typeface="Courier New"/>
              </a:rPr>
              <a:t>print str[2:5]</a:t>
            </a:r>
            <a:endParaRPr b="1" sz="2000">
              <a:solidFill>
                <a:srgbClr val="F20253"/>
              </a:solidFill>
              <a:latin typeface="Courier New"/>
              <a:ea typeface="Courier New"/>
              <a:cs typeface="Courier New"/>
              <a:sym typeface="Courier New"/>
            </a:endParaRPr>
          </a:p>
        </p:txBody>
      </p:sp>
      <p:sp>
        <p:nvSpPr>
          <p:cNvPr id="500" name="Shape 500"/>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501" name="Shape 501"/>
          <p:cNvGrpSpPr/>
          <p:nvPr/>
        </p:nvGrpSpPr>
        <p:grpSpPr>
          <a:xfrm>
            <a:off x="858043" y="241509"/>
            <a:ext cx="10470300" cy="730079"/>
            <a:chOff x="1692324" y="483017"/>
            <a:chExt cx="20940600" cy="1460159"/>
          </a:xfrm>
        </p:grpSpPr>
        <p:sp>
          <p:nvSpPr>
            <p:cNvPr id="502" name="Shape 502"/>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Accessing String Subsets</a:t>
              </a:r>
              <a:endParaRPr b="1" i="0" sz="4400" u="none" cap="none" strike="noStrike">
                <a:solidFill>
                  <a:srgbClr val="17959F"/>
                </a:solidFill>
                <a:latin typeface="Lato"/>
                <a:ea typeface="Lato"/>
                <a:cs typeface="Lato"/>
                <a:sym typeface="Lato"/>
              </a:endParaRPr>
            </a:p>
          </p:txBody>
        </p:sp>
        <p:sp>
          <p:nvSpPr>
            <p:cNvPr id="503" name="Shape 503"/>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504" name="Shape 504"/>
          <p:cNvPicPr preferRelativeResize="0"/>
          <p:nvPr/>
        </p:nvPicPr>
        <p:blipFill>
          <a:blip r:embed="rId3">
            <a:alphaModFix/>
          </a:blip>
          <a:stretch>
            <a:fillRect/>
          </a:stretch>
        </p:blipFill>
        <p:spPr>
          <a:xfrm>
            <a:off x="467388" y="2789100"/>
            <a:ext cx="11251625" cy="447050"/>
          </a:xfrm>
          <a:prstGeom prst="rect">
            <a:avLst/>
          </a:prstGeom>
          <a:noFill/>
          <a:ln>
            <a:noFill/>
          </a:ln>
        </p:spPr>
      </p:pic>
      <p:pic>
        <p:nvPicPr>
          <p:cNvPr id="505" name="Shape 505"/>
          <p:cNvPicPr preferRelativeResize="0"/>
          <p:nvPr/>
        </p:nvPicPr>
        <p:blipFill rotWithShape="1">
          <a:blip r:embed="rId4">
            <a:alphaModFix/>
          </a:blip>
          <a:srcRect b="26237" l="18320" r="0" t="38234"/>
          <a:stretch/>
        </p:blipFill>
        <p:spPr>
          <a:xfrm>
            <a:off x="467400" y="2294225"/>
            <a:ext cx="4317300" cy="40275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7" name="Shape 2357"/>
        <p:cNvGrpSpPr/>
        <p:nvPr/>
      </p:nvGrpSpPr>
      <p:grpSpPr>
        <a:xfrm>
          <a:off x="0" y="0"/>
          <a:ext cx="0" cy="0"/>
          <a:chOff x="0" y="0"/>
          <a:chExt cx="0" cy="0"/>
        </a:xfrm>
      </p:grpSpPr>
      <p:sp>
        <p:nvSpPr>
          <p:cNvPr id="2358" name="Shape 2358"/>
          <p:cNvSpPr txBox="1"/>
          <p:nvPr/>
        </p:nvSpPr>
        <p:spPr>
          <a:xfrm>
            <a:off x="494681" y="2361680"/>
            <a:ext cx="11223300" cy="1477200"/>
          </a:xfrm>
          <a:prstGeom prst="rect">
            <a:avLst/>
          </a:prstGeom>
          <a:noFill/>
          <a:ln>
            <a:noFill/>
          </a:ln>
        </p:spPr>
        <p:txBody>
          <a:bodyPr anchorCtr="0" anchor="t" bIns="45700" lIns="91400" spcFirstLastPara="1" rIns="91400" wrap="square" tIns="45700">
            <a:noAutofit/>
          </a:bodyPr>
          <a:lstStyle/>
          <a:p>
            <a:pPr indent="-355600" lvl="0" marL="457200" marR="0" rtl="0" algn="just">
              <a:lnSpc>
                <a:spcPct val="150000"/>
              </a:lnSpc>
              <a:spcBef>
                <a:spcPts val="0"/>
              </a:spcBef>
              <a:spcAft>
                <a:spcPts val="0"/>
              </a:spcAft>
              <a:buSzPts val="2000"/>
              <a:buChar char="●"/>
            </a:pPr>
            <a:r>
              <a:rPr b="1" lang="en-US" sz="2000">
                <a:solidFill>
                  <a:srgbClr val="F20253"/>
                </a:solidFill>
                <a:latin typeface="Courier New"/>
                <a:ea typeface="Courier New"/>
                <a:cs typeface="Courier New"/>
                <a:sym typeface="Courier New"/>
              </a:rPr>
              <a:t>map</a:t>
            </a:r>
            <a:r>
              <a:rPr lang="en-US" sz="2000">
                <a:latin typeface="Lato"/>
                <a:ea typeface="Lato"/>
                <a:cs typeface="Lato"/>
                <a:sym typeface="Lato"/>
              </a:rPr>
              <a:t> functions </a:t>
            </a:r>
            <a:r>
              <a:rPr b="1" lang="en-US" sz="2000">
                <a:solidFill>
                  <a:srgbClr val="008080"/>
                </a:solidFill>
                <a:latin typeface="Lato"/>
                <a:ea typeface="Lato"/>
                <a:cs typeface="Lato"/>
                <a:sym typeface="Lato"/>
              </a:rPr>
              <a:t>expects a function object and any number of iterables</a:t>
            </a:r>
            <a:r>
              <a:rPr lang="en-US" sz="2000">
                <a:latin typeface="Lato"/>
                <a:ea typeface="Lato"/>
                <a:cs typeface="Lato"/>
                <a:sym typeface="Lato"/>
              </a:rPr>
              <a:t> like list, dictionary, etc. </a:t>
            </a:r>
            <a:endParaRPr sz="2000">
              <a:latin typeface="Lato"/>
              <a:ea typeface="Lato"/>
              <a:cs typeface="Lato"/>
              <a:sym typeface="Lato"/>
            </a:endParaRPr>
          </a:p>
          <a:p>
            <a:pPr indent="0" lvl="0" marL="0" marR="0" rtl="0" algn="just">
              <a:lnSpc>
                <a:spcPct val="150000"/>
              </a:lnSpc>
              <a:spcBef>
                <a:spcPts val="0"/>
              </a:spcBef>
              <a:spcAft>
                <a:spcPts val="0"/>
              </a:spcAft>
              <a:buNone/>
            </a:pPr>
            <a:r>
              <a:t/>
            </a:r>
            <a:endParaRPr sz="2000">
              <a:latin typeface="Lato"/>
              <a:ea typeface="Lato"/>
              <a:cs typeface="Lato"/>
              <a:sym typeface="Lato"/>
            </a:endParaRPr>
          </a:p>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It </a:t>
            </a:r>
            <a:r>
              <a:rPr b="1" lang="en-US" sz="2000">
                <a:solidFill>
                  <a:srgbClr val="F20253"/>
                </a:solidFill>
                <a:latin typeface="Lato"/>
                <a:ea typeface="Lato"/>
                <a:cs typeface="Lato"/>
                <a:sym typeface="Lato"/>
              </a:rPr>
              <a:t>executes the function_object for each element in the sequence</a:t>
            </a:r>
            <a:r>
              <a:rPr lang="en-US" sz="2000">
                <a:latin typeface="Lato"/>
                <a:ea typeface="Lato"/>
                <a:cs typeface="Lato"/>
                <a:sym typeface="Lato"/>
              </a:rPr>
              <a:t> and returns a list of the elements modified by the function object.</a:t>
            </a:r>
            <a:endParaRPr sz="2000">
              <a:latin typeface="Lato"/>
              <a:ea typeface="Lato"/>
              <a:cs typeface="Lato"/>
              <a:sym typeface="Lato"/>
            </a:endParaRPr>
          </a:p>
          <a:p>
            <a:pPr indent="0" lvl="0" marL="0" marR="0" rtl="0" algn="just">
              <a:lnSpc>
                <a:spcPct val="150000"/>
              </a:lnSpc>
              <a:spcBef>
                <a:spcPts val="0"/>
              </a:spcBef>
              <a:spcAft>
                <a:spcPts val="0"/>
              </a:spcAft>
              <a:buNone/>
            </a:pPr>
            <a:r>
              <a:t/>
            </a:r>
            <a:endParaRPr sz="2000">
              <a:latin typeface="Lato"/>
              <a:ea typeface="Lato"/>
              <a:cs typeface="Lato"/>
              <a:sym typeface="Lato"/>
            </a:endParaRPr>
          </a:p>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Basic Syntax:</a:t>
            </a:r>
            <a:endParaRPr sz="2000">
              <a:latin typeface="Lato"/>
              <a:ea typeface="Lato"/>
              <a:cs typeface="Lato"/>
              <a:sym typeface="Lato"/>
            </a:endParaRPr>
          </a:p>
          <a:p>
            <a:pPr indent="0" lvl="0" marL="0" marR="0" rtl="0" algn="just">
              <a:lnSpc>
                <a:spcPct val="150000"/>
              </a:lnSpc>
              <a:spcBef>
                <a:spcPts val="0"/>
              </a:spcBef>
              <a:spcAft>
                <a:spcPts val="0"/>
              </a:spcAft>
              <a:buNone/>
            </a:pPr>
            <a:r>
              <a:t/>
            </a:r>
            <a:endParaRPr sz="2000">
              <a:latin typeface="Lato"/>
              <a:ea typeface="Lato"/>
              <a:cs typeface="Lato"/>
              <a:sym typeface="Lato"/>
            </a:endParaRPr>
          </a:p>
        </p:txBody>
      </p:sp>
      <p:sp>
        <p:nvSpPr>
          <p:cNvPr id="2359" name="Shape 2359"/>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360" name="Shape 2360"/>
          <p:cNvGrpSpPr/>
          <p:nvPr/>
        </p:nvGrpSpPr>
        <p:grpSpPr>
          <a:xfrm>
            <a:off x="858043" y="241509"/>
            <a:ext cx="10470300" cy="730079"/>
            <a:chOff x="1692324" y="483017"/>
            <a:chExt cx="20940600" cy="1460159"/>
          </a:xfrm>
        </p:grpSpPr>
        <p:sp>
          <p:nvSpPr>
            <p:cNvPr id="2361" name="Shape 2361"/>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map function</a:t>
              </a:r>
              <a:endParaRPr b="1" i="0" sz="4400" u="none" cap="none" strike="noStrike">
                <a:solidFill>
                  <a:srgbClr val="17959F"/>
                </a:solidFill>
                <a:latin typeface="Lato"/>
                <a:ea typeface="Lato"/>
                <a:cs typeface="Lato"/>
                <a:sym typeface="Lato"/>
              </a:endParaRPr>
            </a:p>
          </p:txBody>
        </p:sp>
        <p:sp>
          <p:nvSpPr>
            <p:cNvPr id="2362" name="Shape 2362"/>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363" name="Shape 2363"/>
          <p:cNvPicPr preferRelativeResize="0"/>
          <p:nvPr/>
        </p:nvPicPr>
        <p:blipFill>
          <a:blip r:embed="rId3">
            <a:alphaModFix/>
          </a:blip>
          <a:stretch>
            <a:fillRect/>
          </a:stretch>
        </p:blipFill>
        <p:spPr>
          <a:xfrm>
            <a:off x="1774325" y="5188273"/>
            <a:ext cx="8637750" cy="55045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7" name="Shape 2367"/>
        <p:cNvGrpSpPr/>
        <p:nvPr/>
      </p:nvGrpSpPr>
      <p:grpSpPr>
        <a:xfrm>
          <a:off x="0" y="0"/>
          <a:ext cx="0" cy="0"/>
          <a:chOff x="0" y="0"/>
          <a:chExt cx="0" cy="0"/>
        </a:xfrm>
      </p:grpSpPr>
      <p:sp>
        <p:nvSpPr>
          <p:cNvPr id="2368" name="Shape 2368"/>
          <p:cNvSpPr txBox="1"/>
          <p:nvPr/>
        </p:nvSpPr>
        <p:spPr>
          <a:xfrm>
            <a:off x="494675" y="1383899"/>
            <a:ext cx="11223300" cy="17691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In the given example, </a:t>
            </a:r>
            <a:r>
              <a:rPr b="1" lang="en-US" sz="2000">
                <a:solidFill>
                  <a:srgbClr val="F20253"/>
                </a:solidFill>
                <a:latin typeface="Courier New"/>
                <a:ea typeface="Courier New"/>
                <a:cs typeface="Courier New"/>
                <a:sym typeface="Courier New"/>
              </a:rPr>
              <a:t>map</a:t>
            </a:r>
            <a:r>
              <a:rPr lang="en-US" sz="2000">
                <a:latin typeface="Lato"/>
                <a:ea typeface="Lato"/>
                <a:cs typeface="Lato"/>
                <a:sym typeface="Lato"/>
              </a:rPr>
              <a:t> executes multiply2 function for each element in the list i.e. 1, 2, 3, 4 and returns [2, 4, 6, 8]</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1000"/>
              </a:spcBef>
              <a:spcAft>
                <a:spcPts val="0"/>
              </a:spcAft>
              <a:buClr>
                <a:srgbClr val="000000"/>
              </a:buClr>
              <a:buSzPts val="1100"/>
              <a:buFont typeface="Arial"/>
              <a:buNone/>
            </a:pPr>
            <a:r>
              <a:rPr lang="en-US" sz="2000">
                <a:latin typeface="Lato"/>
                <a:ea typeface="Lato"/>
                <a:cs typeface="Lato"/>
                <a:sym typeface="Lato"/>
              </a:rPr>
              <a:t>Code:</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Output:</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Let’s see how we can write the above code using map and lambda.</a:t>
            </a:r>
            <a:endParaRPr sz="2000">
              <a:latin typeface="Lato"/>
              <a:ea typeface="Lato"/>
              <a:cs typeface="Lato"/>
              <a:sym typeface="Lato"/>
            </a:endParaRPr>
          </a:p>
        </p:txBody>
      </p:sp>
      <p:sp>
        <p:nvSpPr>
          <p:cNvPr id="2369" name="Shape 2369"/>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370" name="Shape 2370"/>
          <p:cNvGrpSpPr/>
          <p:nvPr/>
        </p:nvGrpSpPr>
        <p:grpSpPr>
          <a:xfrm>
            <a:off x="858043" y="241509"/>
            <a:ext cx="10470300" cy="730079"/>
            <a:chOff x="1692324" y="483017"/>
            <a:chExt cx="20940600" cy="1460159"/>
          </a:xfrm>
        </p:grpSpPr>
        <p:sp>
          <p:nvSpPr>
            <p:cNvPr id="2371" name="Shape 2371"/>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map function - Example</a:t>
              </a:r>
              <a:endParaRPr b="1" i="0" sz="4400" u="none" cap="none" strike="noStrike">
                <a:solidFill>
                  <a:srgbClr val="17959F"/>
                </a:solidFill>
                <a:latin typeface="Lato"/>
                <a:ea typeface="Lato"/>
                <a:cs typeface="Lato"/>
                <a:sym typeface="Lato"/>
              </a:endParaRPr>
            </a:p>
          </p:txBody>
        </p:sp>
        <p:sp>
          <p:nvSpPr>
            <p:cNvPr id="2372" name="Shape 2372"/>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373" name="Shape 2373"/>
          <p:cNvPicPr preferRelativeResize="0"/>
          <p:nvPr/>
        </p:nvPicPr>
        <p:blipFill rotWithShape="1">
          <a:blip r:embed="rId3">
            <a:alphaModFix/>
          </a:blip>
          <a:srcRect b="28402" l="0" r="0" t="0"/>
          <a:stretch/>
        </p:blipFill>
        <p:spPr>
          <a:xfrm>
            <a:off x="2284963" y="2760450"/>
            <a:ext cx="7622074" cy="1307425"/>
          </a:xfrm>
          <a:prstGeom prst="rect">
            <a:avLst/>
          </a:prstGeom>
          <a:noFill/>
          <a:ln>
            <a:noFill/>
          </a:ln>
        </p:spPr>
      </p:pic>
      <p:pic>
        <p:nvPicPr>
          <p:cNvPr id="2374" name="Shape 2374"/>
          <p:cNvPicPr preferRelativeResize="0"/>
          <p:nvPr/>
        </p:nvPicPr>
        <p:blipFill rotWithShape="1">
          <a:blip r:embed="rId3">
            <a:alphaModFix/>
          </a:blip>
          <a:srcRect b="0" l="0" r="0" t="70769"/>
          <a:stretch/>
        </p:blipFill>
        <p:spPr>
          <a:xfrm>
            <a:off x="2165113" y="4755100"/>
            <a:ext cx="7856176" cy="550175"/>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8" name="Shape 2378"/>
        <p:cNvGrpSpPr/>
        <p:nvPr/>
      </p:nvGrpSpPr>
      <p:grpSpPr>
        <a:xfrm>
          <a:off x="0" y="0"/>
          <a:ext cx="0" cy="0"/>
          <a:chOff x="0" y="0"/>
          <a:chExt cx="0" cy="0"/>
        </a:xfrm>
      </p:grpSpPr>
      <p:sp>
        <p:nvSpPr>
          <p:cNvPr id="2379" name="Shape 2379"/>
          <p:cNvSpPr txBox="1"/>
          <p:nvPr/>
        </p:nvSpPr>
        <p:spPr>
          <a:xfrm>
            <a:off x="494681" y="2361680"/>
            <a:ext cx="112233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Just one line of code:</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Output:</a:t>
            </a:r>
            <a:endParaRPr sz="2000">
              <a:latin typeface="Lato"/>
              <a:ea typeface="Lato"/>
              <a:cs typeface="Lato"/>
              <a:sym typeface="Lato"/>
            </a:endParaRPr>
          </a:p>
        </p:txBody>
      </p:sp>
      <p:sp>
        <p:nvSpPr>
          <p:cNvPr id="2380" name="Shape 2380"/>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381" name="Shape 2381"/>
          <p:cNvGrpSpPr/>
          <p:nvPr/>
        </p:nvGrpSpPr>
        <p:grpSpPr>
          <a:xfrm>
            <a:off x="858043" y="241509"/>
            <a:ext cx="10470300" cy="730079"/>
            <a:chOff x="1692324" y="483017"/>
            <a:chExt cx="20940600" cy="1460159"/>
          </a:xfrm>
        </p:grpSpPr>
        <p:sp>
          <p:nvSpPr>
            <p:cNvPr id="2382" name="Shape 2382"/>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map funtion - Example</a:t>
              </a:r>
              <a:endParaRPr b="1" i="0" sz="4400" u="none" cap="none" strike="noStrike">
                <a:solidFill>
                  <a:srgbClr val="17959F"/>
                </a:solidFill>
                <a:latin typeface="Lato"/>
                <a:ea typeface="Lato"/>
                <a:cs typeface="Lato"/>
                <a:sym typeface="Lato"/>
              </a:endParaRPr>
            </a:p>
          </p:txBody>
        </p:sp>
        <p:sp>
          <p:nvSpPr>
            <p:cNvPr id="2383" name="Shape 2383"/>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384" name="Shape 2384"/>
          <p:cNvPicPr preferRelativeResize="0"/>
          <p:nvPr/>
        </p:nvPicPr>
        <p:blipFill rotWithShape="1">
          <a:blip r:embed="rId3">
            <a:alphaModFix/>
          </a:blip>
          <a:srcRect b="60070" l="0" r="0" t="0"/>
          <a:stretch/>
        </p:blipFill>
        <p:spPr>
          <a:xfrm>
            <a:off x="858050" y="2976948"/>
            <a:ext cx="11175950" cy="567388"/>
          </a:xfrm>
          <a:prstGeom prst="rect">
            <a:avLst/>
          </a:prstGeom>
          <a:noFill/>
          <a:ln>
            <a:noFill/>
          </a:ln>
        </p:spPr>
      </p:pic>
      <p:pic>
        <p:nvPicPr>
          <p:cNvPr id="2385" name="Shape 2385"/>
          <p:cNvPicPr preferRelativeResize="0"/>
          <p:nvPr/>
        </p:nvPicPr>
        <p:blipFill rotWithShape="1">
          <a:blip r:embed="rId3">
            <a:alphaModFix/>
          </a:blip>
          <a:srcRect b="0" l="0" r="0" t="48746"/>
          <a:stretch/>
        </p:blipFill>
        <p:spPr>
          <a:xfrm>
            <a:off x="1411300" y="4758624"/>
            <a:ext cx="9363811" cy="610175"/>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9" name="Shape 2389"/>
        <p:cNvGrpSpPr/>
        <p:nvPr/>
      </p:nvGrpSpPr>
      <p:grpSpPr>
        <a:xfrm>
          <a:off x="0" y="0"/>
          <a:ext cx="0" cy="0"/>
          <a:chOff x="0" y="0"/>
          <a:chExt cx="0" cy="0"/>
        </a:xfrm>
      </p:grpSpPr>
      <p:sp>
        <p:nvSpPr>
          <p:cNvPr id="2390" name="Shape 2390"/>
          <p:cNvSpPr txBox="1"/>
          <p:nvPr/>
        </p:nvSpPr>
        <p:spPr>
          <a:xfrm>
            <a:off x="494681" y="1675880"/>
            <a:ext cx="11223300" cy="1477200"/>
          </a:xfrm>
          <a:prstGeom prst="rect">
            <a:avLst/>
          </a:prstGeom>
          <a:noFill/>
          <a:ln>
            <a:noFill/>
          </a:ln>
        </p:spPr>
        <p:txBody>
          <a:bodyPr anchorCtr="0" anchor="t" bIns="45700" lIns="91400" spcFirstLastPara="1" rIns="91400" wrap="square" tIns="45700">
            <a:noAutofit/>
          </a:bodyPr>
          <a:lstStyle/>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We can pass multiple sequences to the map functions as shown below:</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Here, each i^th element of list_a and list_b will be passed as argument to the</a:t>
            </a:r>
            <a:r>
              <a:rPr b="1" lang="en-US" sz="2000">
                <a:solidFill>
                  <a:srgbClr val="F20253"/>
                </a:solidFill>
                <a:latin typeface="Courier New"/>
                <a:ea typeface="Courier New"/>
                <a:cs typeface="Courier New"/>
                <a:sym typeface="Courier New"/>
              </a:rPr>
              <a:t> lambda</a:t>
            </a:r>
            <a:r>
              <a:rPr lang="en-US" sz="2000">
                <a:latin typeface="Lato"/>
                <a:ea typeface="Lato"/>
                <a:cs typeface="Lato"/>
                <a:sym typeface="Lato"/>
              </a:rPr>
              <a:t> function.</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Output:</a:t>
            </a:r>
            <a:endParaRPr sz="2000">
              <a:latin typeface="Lato"/>
              <a:ea typeface="Lato"/>
              <a:cs typeface="Lato"/>
              <a:sym typeface="Lato"/>
            </a:endParaRPr>
          </a:p>
        </p:txBody>
      </p:sp>
      <p:sp>
        <p:nvSpPr>
          <p:cNvPr id="2391" name="Shape 2391"/>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392" name="Shape 2392"/>
          <p:cNvGrpSpPr/>
          <p:nvPr/>
        </p:nvGrpSpPr>
        <p:grpSpPr>
          <a:xfrm>
            <a:off x="858043" y="241509"/>
            <a:ext cx="10470300" cy="730079"/>
            <a:chOff x="1692324" y="483017"/>
            <a:chExt cx="20940600" cy="1460159"/>
          </a:xfrm>
        </p:grpSpPr>
        <p:sp>
          <p:nvSpPr>
            <p:cNvPr id="2393" name="Shape 2393"/>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3600">
                  <a:solidFill>
                    <a:srgbClr val="17959F"/>
                  </a:solidFill>
                  <a:latin typeface="Lato"/>
                  <a:ea typeface="Lato"/>
                  <a:cs typeface="Lato"/>
                  <a:sym typeface="Lato"/>
                </a:rPr>
                <a:t>Multiple iterables to the map function</a:t>
              </a:r>
              <a:endParaRPr b="1" i="0" sz="3600" u="none" cap="none" strike="noStrike">
                <a:solidFill>
                  <a:srgbClr val="17959F"/>
                </a:solidFill>
                <a:latin typeface="Lato"/>
                <a:ea typeface="Lato"/>
                <a:cs typeface="Lato"/>
                <a:sym typeface="Lato"/>
              </a:endParaRPr>
            </a:p>
          </p:txBody>
        </p:sp>
        <p:sp>
          <p:nvSpPr>
            <p:cNvPr id="2394" name="Shape 2394"/>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395" name="Shape 2395"/>
          <p:cNvPicPr preferRelativeResize="0"/>
          <p:nvPr/>
        </p:nvPicPr>
        <p:blipFill rotWithShape="1">
          <a:blip r:embed="rId3">
            <a:alphaModFix/>
          </a:blip>
          <a:srcRect b="0" l="0" r="0" t="72006"/>
          <a:stretch/>
        </p:blipFill>
        <p:spPr>
          <a:xfrm>
            <a:off x="1629138" y="5414299"/>
            <a:ext cx="9169699" cy="529875"/>
          </a:xfrm>
          <a:prstGeom prst="rect">
            <a:avLst/>
          </a:prstGeom>
          <a:noFill/>
          <a:ln>
            <a:noFill/>
          </a:ln>
        </p:spPr>
      </p:pic>
      <p:pic>
        <p:nvPicPr>
          <p:cNvPr id="2396" name="Shape 2396"/>
          <p:cNvPicPr preferRelativeResize="0"/>
          <p:nvPr/>
        </p:nvPicPr>
        <p:blipFill rotWithShape="1">
          <a:blip r:embed="rId3">
            <a:alphaModFix/>
          </a:blip>
          <a:srcRect b="30910" l="0" r="0" t="0"/>
          <a:stretch/>
        </p:blipFill>
        <p:spPr>
          <a:xfrm>
            <a:off x="1351063" y="2428400"/>
            <a:ext cx="9510525" cy="1356375"/>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0" name="Shape 2400"/>
        <p:cNvGrpSpPr/>
        <p:nvPr/>
      </p:nvGrpSpPr>
      <p:grpSpPr>
        <a:xfrm>
          <a:off x="0" y="0"/>
          <a:ext cx="0" cy="0"/>
          <a:chOff x="0" y="0"/>
          <a:chExt cx="0" cy="0"/>
        </a:xfrm>
      </p:grpSpPr>
      <p:sp>
        <p:nvSpPr>
          <p:cNvPr id="2401" name="Shape 2401"/>
          <p:cNvSpPr txBox="1"/>
          <p:nvPr/>
        </p:nvSpPr>
        <p:spPr>
          <a:xfrm>
            <a:off x="494600" y="2327495"/>
            <a:ext cx="11223300" cy="2854500"/>
          </a:xfrm>
          <a:prstGeom prst="rect">
            <a:avLst/>
          </a:prstGeom>
          <a:noFill/>
          <a:ln>
            <a:noFill/>
          </a:ln>
        </p:spPr>
        <p:txBody>
          <a:bodyPr anchorCtr="0" anchor="t" bIns="45700" lIns="91400" spcFirstLastPara="1" rIns="91400" wrap="square" tIns="45700">
            <a:noAutofit/>
          </a:bodyPr>
          <a:lstStyle/>
          <a:p>
            <a:pPr indent="-355600" lvl="0" marL="457200" marR="0" rtl="0">
              <a:lnSpc>
                <a:spcPct val="150000"/>
              </a:lnSpc>
              <a:spcBef>
                <a:spcPts val="0"/>
              </a:spcBef>
              <a:spcAft>
                <a:spcPts val="0"/>
              </a:spcAft>
              <a:buSzPts val="2000"/>
              <a:buFont typeface="Lato"/>
              <a:buChar char="●"/>
            </a:pPr>
            <a:r>
              <a:rPr b="1" lang="en-US" sz="2000">
                <a:solidFill>
                  <a:srgbClr val="F20253"/>
                </a:solidFill>
                <a:latin typeface="Lato"/>
                <a:ea typeface="Lato"/>
                <a:cs typeface="Lato"/>
                <a:sym typeface="Lato"/>
              </a:rPr>
              <a:t>filter</a:t>
            </a:r>
            <a:r>
              <a:rPr lang="en-US" sz="2000">
                <a:latin typeface="Lato"/>
                <a:ea typeface="Lato"/>
                <a:cs typeface="Lato"/>
                <a:sym typeface="Lato"/>
              </a:rPr>
              <a:t> function </a:t>
            </a:r>
            <a:r>
              <a:rPr b="1" lang="en-US" sz="2000">
                <a:solidFill>
                  <a:srgbClr val="F20253"/>
                </a:solidFill>
                <a:latin typeface="Lato"/>
                <a:ea typeface="Lato"/>
                <a:cs typeface="Lato"/>
                <a:sym typeface="Lato"/>
              </a:rPr>
              <a:t>expects two arguments</a:t>
            </a:r>
            <a:r>
              <a:rPr lang="en-US" sz="2000">
                <a:latin typeface="Lato"/>
                <a:ea typeface="Lato"/>
                <a:cs typeface="Lato"/>
                <a:sym typeface="Lato"/>
              </a:rPr>
              <a:t>: </a:t>
            </a:r>
            <a:endParaRPr sz="2000">
              <a:latin typeface="Lato"/>
              <a:ea typeface="Lato"/>
              <a:cs typeface="Lato"/>
              <a:sym typeface="Lato"/>
            </a:endParaRPr>
          </a:p>
          <a:p>
            <a:pPr indent="-355600" lvl="1" marL="914400" marR="0" rtl="0">
              <a:lnSpc>
                <a:spcPct val="150000"/>
              </a:lnSpc>
              <a:spcBef>
                <a:spcPts val="0"/>
              </a:spcBef>
              <a:spcAft>
                <a:spcPts val="0"/>
              </a:spcAft>
              <a:buSzPts val="2000"/>
              <a:buFont typeface="Lato"/>
              <a:buChar char="○"/>
            </a:pPr>
            <a:r>
              <a:rPr lang="en-US" sz="2000">
                <a:latin typeface="Lato"/>
                <a:ea typeface="Lato"/>
                <a:cs typeface="Lato"/>
                <a:sym typeface="Lato"/>
              </a:rPr>
              <a:t>function_object and </a:t>
            </a:r>
            <a:endParaRPr sz="2000">
              <a:latin typeface="Lato"/>
              <a:ea typeface="Lato"/>
              <a:cs typeface="Lato"/>
              <a:sym typeface="Lato"/>
            </a:endParaRPr>
          </a:p>
          <a:p>
            <a:pPr indent="-355600" lvl="1" marL="914400" marR="0" rtl="0">
              <a:lnSpc>
                <a:spcPct val="150000"/>
              </a:lnSpc>
              <a:spcBef>
                <a:spcPts val="0"/>
              </a:spcBef>
              <a:spcAft>
                <a:spcPts val="0"/>
              </a:spcAft>
              <a:buSzPts val="2000"/>
              <a:buFont typeface="Lato"/>
              <a:buChar char="○"/>
            </a:pPr>
            <a:r>
              <a:rPr lang="en-US" sz="2000">
                <a:latin typeface="Lato"/>
                <a:ea typeface="Lato"/>
                <a:cs typeface="Lato"/>
                <a:sym typeface="Lato"/>
              </a:rPr>
              <a:t>an iterable. </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function_object returns a boolean value. </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function_object is called for each element of the iterable and filter returns only those element for which the function_object returns true.</a:t>
            </a:r>
            <a:endParaRPr sz="2000">
              <a:latin typeface="Lato"/>
              <a:ea typeface="Lato"/>
              <a:cs typeface="Lato"/>
              <a:sym typeface="Lato"/>
            </a:endParaRPr>
          </a:p>
        </p:txBody>
      </p:sp>
      <p:sp>
        <p:nvSpPr>
          <p:cNvPr id="2402" name="Shape 240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403" name="Shape 2403"/>
          <p:cNvGrpSpPr/>
          <p:nvPr/>
        </p:nvGrpSpPr>
        <p:grpSpPr>
          <a:xfrm>
            <a:off x="858043" y="241509"/>
            <a:ext cx="10470300" cy="730079"/>
            <a:chOff x="1692324" y="483017"/>
            <a:chExt cx="20940600" cy="1460159"/>
          </a:xfrm>
        </p:grpSpPr>
        <p:sp>
          <p:nvSpPr>
            <p:cNvPr id="2404" name="Shape 240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3600">
                  <a:solidFill>
                    <a:srgbClr val="17959F"/>
                  </a:solidFill>
                  <a:latin typeface="Lato"/>
                  <a:ea typeface="Lato"/>
                  <a:cs typeface="Lato"/>
                  <a:sym typeface="Lato"/>
                </a:rPr>
                <a:t>filter function</a:t>
              </a:r>
              <a:endParaRPr b="1" i="0" sz="3600" u="none" cap="none" strike="noStrike">
                <a:solidFill>
                  <a:srgbClr val="17959F"/>
                </a:solidFill>
                <a:latin typeface="Lato"/>
                <a:ea typeface="Lato"/>
                <a:cs typeface="Lato"/>
                <a:sym typeface="Lato"/>
              </a:endParaRPr>
            </a:p>
          </p:txBody>
        </p:sp>
        <p:sp>
          <p:nvSpPr>
            <p:cNvPr id="2405" name="Shape 240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9" name="Shape 2409"/>
        <p:cNvGrpSpPr/>
        <p:nvPr/>
      </p:nvGrpSpPr>
      <p:grpSpPr>
        <a:xfrm>
          <a:off x="0" y="0"/>
          <a:ext cx="0" cy="0"/>
          <a:chOff x="0" y="0"/>
          <a:chExt cx="0" cy="0"/>
        </a:xfrm>
      </p:grpSpPr>
      <p:sp>
        <p:nvSpPr>
          <p:cNvPr id="2410" name="Shape 2410"/>
          <p:cNvSpPr txBox="1"/>
          <p:nvPr/>
        </p:nvSpPr>
        <p:spPr>
          <a:xfrm>
            <a:off x="494681" y="2742680"/>
            <a:ext cx="11223300" cy="1477200"/>
          </a:xfrm>
          <a:prstGeom prst="rect">
            <a:avLst/>
          </a:prstGeom>
          <a:noFill/>
          <a:ln>
            <a:noFill/>
          </a:ln>
        </p:spPr>
        <p:txBody>
          <a:bodyPr anchorCtr="0" anchor="t" bIns="45700" lIns="91400" spcFirstLastPara="1" rIns="91400" wrap="square" tIns="45700">
            <a:noAutofit/>
          </a:bodyPr>
          <a:lstStyle/>
          <a:p>
            <a:pPr indent="-355600" lvl="0" marL="457200" marR="0" rtl="0" algn="just">
              <a:lnSpc>
                <a:spcPct val="150000"/>
              </a:lnSpc>
              <a:spcBef>
                <a:spcPts val="0"/>
              </a:spcBef>
              <a:spcAft>
                <a:spcPts val="0"/>
              </a:spcAft>
              <a:buSzPts val="2000"/>
              <a:buChar char="●"/>
            </a:pPr>
            <a:r>
              <a:rPr lang="en-US" sz="2000">
                <a:latin typeface="Lato"/>
                <a:ea typeface="Lato"/>
                <a:cs typeface="Lato"/>
                <a:sym typeface="Lato"/>
              </a:rPr>
              <a:t>Like </a:t>
            </a:r>
            <a:r>
              <a:rPr b="1" lang="en-US" sz="2000">
                <a:solidFill>
                  <a:srgbClr val="F20253"/>
                </a:solidFill>
                <a:latin typeface="Courier New"/>
                <a:ea typeface="Courier New"/>
                <a:cs typeface="Courier New"/>
                <a:sym typeface="Courier New"/>
              </a:rPr>
              <a:t>map</a:t>
            </a:r>
            <a:r>
              <a:rPr lang="en-US" sz="2000">
                <a:latin typeface="Lato"/>
                <a:ea typeface="Lato"/>
                <a:cs typeface="Lato"/>
                <a:sym typeface="Lato"/>
              </a:rPr>
              <a:t> function, filter function also returns a list of element. </a:t>
            </a:r>
            <a:endParaRPr sz="2000">
              <a:latin typeface="Lato"/>
              <a:ea typeface="Lato"/>
              <a:cs typeface="Lato"/>
              <a:sym typeface="Lato"/>
            </a:endParaRPr>
          </a:p>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Unlike map function filter function can only have one iterable as input.</a:t>
            </a:r>
            <a:endParaRPr sz="2000">
              <a:latin typeface="Lato"/>
              <a:ea typeface="Lato"/>
              <a:cs typeface="Lato"/>
              <a:sym typeface="Lato"/>
            </a:endParaRPr>
          </a:p>
          <a:p>
            <a:pPr indent="0" lvl="0" marL="0" marR="0" rtl="0" algn="just">
              <a:lnSpc>
                <a:spcPct val="150000"/>
              </a:lnSpc>
              <a:spcBef>
                <a:spcPts val="0"/>
              </a:spcBef>
              <a:spcAft>
                <a:spcPts val="0"/>
              </a:spcAft>
              <a:buNone/>
            </a:pPr>
            <a:r>
              <a:t/>
            </a:r>
            <a:endParaRPr sz="2000">
              <a:latin typeface="Lato"/>
              <a:ea typeface="Lato"/>
              <a:cs typeface="Lato"/>
              <a:sym typeface="Lato"/>
            </a:endParaRPr>
          </a:p>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Basic Syntax:</a:t>
            </a:r>
            <a:endParaRPr sz="2000">
              <a:latin typeface="Lato"/>
              <a:ea typeface="Lato"/>
              <a:cs typeface="Lato"/>
              <a:sym typeface="Lato"/>
            </a:endParaRPr>
          </a:p>
          <a:p>
            <a:pPr indent="0" lvl="0" marL="0" marR="0" rtl="0" algn="just">
              <a:lnSpc>
                <a:spcPct val="150000"/>
              </a:lnSpc>
              <a:spcBef>
                <a:spcPts val="0"/>
              </a:spcBef>
              <a:spcAft>
                <a:spcPts val="0"/>
              </a:spcAft>
              <a:buNone/>
            </a:pPr>
            <a:r>
              <a:t/>
            </a:r>
            <a:endParaRPr sz="2000">
              <a:latin typeface="Lato"/>
              <a:ea typeface="Lato"/>
              <a:cs typeface="Lato"/>
              <a:sym typeface="Lato"/>
            </a:endParaRPr>
          </a:p>
        </p:txBody>
      </p:sp>
      <p:sp>
        <p:nvSpPr>
          <p:cNvPr id="2411" name="Shape 2411"/>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412" name="Shape 2412"/>
          <p:cNvGrpSpPr/>
          <p:nvPr/>
        </p:nvGrpSpPr>
        <p:grpSpPr>
          <a:xfrm>
            <a:off x="858043" y="241509"/>
            <a:ext cx="10470300" cy="730079"/>
            <a:chOff x="1692324" y="483017"/>
            <a:chExt cx="20940600" cy="1460159"/>
          </a:xfrm>
        </p:grpSpPr>
        <p:sp>
          <p:nvSpPr>
            <p:cNvPr id="2413" name="Shape 2413"/>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3600">
                  <a:solidFill>
                    <a:srgbClr val="17959F"/>
                  </a:solidFill>
                  <a:latin typeface="Lato"/>
                  <a:ea typeface="Lato"/>
                  <a:cs typeface="Lato"/>
                  <a:sym typeface="Lato"/>
                </a:rPr>
                <a:t>filter function</a:t>
              </a:r>
              <a:endParaRPr b="1" i="0" sz="3600" u="none" cap="none" strike="noStrike">
                <a:solidFill>
                  <a:srgbClr val="17959F"/>
                </a:solidFill>
                <a:latin typeface="Lato"/>
                <a:ea typeface="Lato"/>
                <a:cs typeface="Lato"/>
                <a:sym typeface="Lato"/>
              </a:endParaRPr>
            </a:p>
          </p:txBody>
        </p:sp>
        <p:sp>
          <p:nvSpPr>
            <p:cNvPr id="2414" name="Shape 2414"/>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415" name="Shape 2415"/>
          <p:cNvPicPr preferRelativeResize="0"/>
          <p:nvPr/>
        </p:nvPicPr>
        <p:blipFill>
          <a:blip r:embed="rId3">
            <a:alphaModFix/>
          </a:blip>
          <a:stretch>
            <a:fillRect/>
          </a:stretch>
        </p:blipFill>
        <p:spPr>
          <a:xfrm>
            <a:off x="2072525" y="4644771"/>
            <a:ext cx="8067605" cy="73010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9" name="Shape 2419"/>
        <p:cNvGrpSpPr/>
        <p:nvPr/>
      </p:nvGrpSpPr>
      <p:grpSpPr>
        <a:xfrm>
          <a:off x="0" y="0"/>
          <a:ext cx="0" cy="0"/>
          <a:chOff x="0" y="0"/>
          <a:chExt cx="0" cy="0"/>
        </a:xfrm>
      </p:grpSpPr>
      <p:sp>
        <p:nvSpPr>
          <p:cNvPr id="2420" name="Shape 2420"/>
          <p:cNvSpPr txBox="1"/>
          <p:nvPr/>
        </p:nvSpPr>
        <p:spPr>
          <a:xfrm>
            <a:off x="494681" y="2056880"/>
            <a:ext cx="112233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Even number using filter function:</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Output:</a:t>
            </a:r>
            <a:endParaRPr sz="2000">
              <a:latin typeface="Lato"/>
              <a:ea typeface="Lato"/>
              <a:cs typeface="Lato"/>
              <a:sym typeface="Lato"/>
            </a:endParaRPr>
          </a:p>
        </p:txBody>
      </p:sp>
      <p:sp>
        <p:nvSpPr>
          <p:cNvPr id="2421" name="Shape 2421"/>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422" name="Shape 2422"/>
          <p:cNvGrpSpPr/>
          <p:nvPr/>
        </p:nvGrpSpPr>
        <p:grpSpPr>
          <a:xfrm>
            <a:off x="858043" y="241509"/>
            <a:ext cx="10470300" cy="730079"/>
            <a:chOff x="1692324" y="483017"/>
            <a:chExt cx="20940600" cy="1460159"/>
          </a:xfrm>
        </p:grpSpPr>
        <p:sp>
          <p:nvSpPr>
            <p:cNvPr id="2423" name="Shape 2423"/>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3600">
                  <a:solidFill>
                    <a:srgbClr val="17959F"/>
                  </a:solidFill>
                  <a:latin typeface="Lato"/>
                  <a:ea typeface="Lato"/>
                  <a:cs typeface="Lato"/>
                  <a:sym typeface="Lato"/>
                </a:rPr>
                <a:t>filter function - Example</a:t>
              </a:r>
              <a:endParaRPr b="1" i="0" sz="3600" u="none" cap="none" strike="noStrike">
                <a:solidFill>
                  <a:srgbClr val="17959F"/>
                </a:solidFill>
                <a:latin typeface="Lato"/>
                <a:ea typeface="Lato"/>
                <a:cs typeface="Lato"/>
                <a:sym typeface="Lato"/>
              </a:endParaRPr>
            </a:p>
          </p:txBody>
        </p:sp>
        <p:sp>
          <p:nvSpPr>
            <p:cNvPr id="2424" name="Shape 2424"/>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425" name="Shape 2425"/>
          <p:cNvPicPr preferRelativeResize="0"/>
          <p:nvPr/>
        </p:nvPicPr>
        <p:blipFill rotWithShape="1">
          <a:blip r:embed="rId3">
            <a:alphaModFix/>
          </a:blip>
          <a:srcRect b="43467" l="0" r="0" t="0"/>
          <a:stretch/>
        </p:blipFill>
        <p:spPr>
          <a:xfrm>
            <a:off x="858050" y="2696448"/>
            <a:ext cx="10470300" cy="979301"/>
          </a:xfrm>
          <a:prstGeom prst="rect">
            <a:avLst/>
          </a:prstGeom>
          <a:noFill/>
          <a:ln>
            <a:noFill/>
          </a:ln>
        </p:spPr>
      </p:pic>
      <p:pic>
        <p:nvPicPr>
          <p:cNvPr id="2426" name="Shape 2426"/>
          <p:cNvPicPr preferRelativeResize="0"/>
          <p:nvPr/>
        </p:nvPicPr>
        <p:blipFill rotWithShape="1">
          <a:blip r:embed="rId3">
            <a:alphaModFix/>
          </a:blip>
          <a:srcRect b="0" l="0" r="0" t="62065"/>
          <a:stretch/>
        </p:blipFill>
        <p:spPr>
          <a:xfrm>
            <a:off x="1031363" y="4919198"/>
            <a:ext cx="10123675" cy="635375"/>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0" name="Shape 2430"/>
        <p:cNvGrpSpPr/>
        <p:nvPr/>
      </p:nvGrpSpPr>
      <p:grpSpPr>
        <a:xfrm>
          <a:off x="0" y="0"/>
          <a:ext cx="0" cy="0"/>
          <a:chOff x="0" y="0"/>
          <a:chExt cx="0" cy="0"/>
        </a:xfrm>
      </p:grpSpPr>
      <p:sp>
        <p:nvSpPr>
          <p:cNvPr id="2431" name="Shape 2431"/>
          <p:cNvSpPr txBox="1"/>
          <p:nvPr/>
        </p:nvSpPr>
        <p:spPr>
          <a:xfrm>
            <a:off x="494681" y="2056880"/>
            <a:ext cx="112233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Filtering list of dicts using filter</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Output:</a:t>
            </a:r>
            <a:endParaRPr sz="2000">
              <a:latin typeface="Lato"/>
              <a:ea typeface="Lato"/>
              <a:cs typeface="Lato"/>
              <a:sym typeface="Lato"/>
            </a:endParaRPr>
          </a:p>
        </p:txBody>
      </p:sp>
      <p:sp>
        <p:nvSpPr>
          <p:cNvPr id="2432" name="Shape 243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433" name="Shape 2433"/>
          <p:cNvGrpSpPr/>
          <p:nvPr/>
        </p:nvGrpSpPr>
        <p:grpSpPr>
          <a:xfrm>
            <a:off x="858043" y="241509"/>
            <a:ext cx="10470300" cy="730079"/>
            <a:chOff x="1692324" y="483017"/>
            <a:chExt cx="20940600" cy="1460159"/>
          </a:xfrm>
        </p:grpSpPr>
        <p:sp>
          <p:nvSpPr>
            <p:cNvPr id="2434" name="Shape 243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3600">
                  <a:solidFill>
                    <a:srgbClr val="17959F"/>
                  </a:solidFill>
                  <a:latin typeface="Lato"/>
                  <a:ea typeface="Lato"/>
                  <a:cs typeface="Lato"/>
                  <a:sym typeface="Lato"/>
                </a:rPr>
                <a:t>Filter list of dicts</a:t>
              </a:r>
              <a:endParaRPr b="1" i="0" sz="3600" u="none" cap="none" strike="noStrike">
                <a:solidFill>
                  <a:srgbClr val="17959F"/>
                </a:solidFill>
                <a:latin typeface="Lato"/>
                <a:ea typeface="Lato"/>
                <a:cs typeface="Lato"/>
                <a:sym typeface="Lato"/>
              </a:endParaRPr>
            </a:p>
          </p:txBody>
        </p:sp>
        <p:sp>
          <p:nvSpPr>
            <p:cNvPr id="2435" name="Shape 243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436" name="Shape 2436"/>
          <p:cNvPicPr preferRelativeResize="0"/>
          <p:nvPr/>
        </p:nvPicPr>
        <p:blipFill rotWithShape="1">
          <a:blip r:embed="rId3">
            <a:alphaModFix/>
          </a:blip>
          <a:srcRect b="39165" l="0" r="0" t="0"/>
          <a:stretch/>
        </p:blipFill>
        <p:spPr>
          <a:xfrm>
            <a:off x="739525" y="2844924"/>
            <a:ext cx="10707349" cy="1015753"/>
          </a:xfrm>
          <a:prstGeom prst="rect">
            <a:avLst/>
          </a:prstGeom>
          <a:noFill/>
          <a:ln>
            <a:noFill/>
          </a:ln>
        </p:spPr>
      </p:pic>
      <p:pic>
        <p:nvPicPr>
          <p:cNvPr id="2437" name="Shape 2437"/>
          <p:cNvPicPr preferRelativeResize="0"/>
          <p:nvPr/>
        </p:nvPicPr>
        <p:blipFill rotWithShape="1">
          <a:blip r:embed="rId3">
            <a:alphaModFix/>
          </a:blip>
          <a:srcRect b="0" l="0" r="0" t="65031"/>
          <a:stretch/>
        </p:blipFill>
        <p:spPr>
          <a:xfrm>
            <a:off x="1252563" y="4874699"/>
            <a:ext cx="9681274" cy="527925"/>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1" name="Shape 2441"/>
        <p:cNvGrpSpPr/>
        <p:nvPr/>
      </p:nvGrpSpPr>
      <p:grpSpPr>
        <a:xfrm>
          <a:off x="0" y="0"/>
          <a:ext cx="0" cy="0"/>
          <a:chOff x="0" y="0"/>
          <a:chExt cx="0" cy="0"/>
        </a:xfrm>
      </p:grpSpPr>
      <p:sp>
        <p:nvSpPr>
          <p:cNvPr id="2442" name="Shape 2442"/>
          <p:cNvSpPr txBox="1"/>
          <p:nvPr/>
        </p:nvSpPr>
        <p:spPr>
          <a:xfrm>
            <a:off x="494675" y="1599665"/>
            <a:ext cx="11223300" cy="4504800"/>
          </a:xfrm>
          <a:prstGeom prst="rect">
            <a:avLst/>
          </a:prstGeom>
          <a:noFill/>
          <a:ln>
            <a:noFill/>
          </a:ln>
        </p:spPr>
        <p:txBody>
          <a:bodyPr anchorCtr="0" anchor="t" bIns="45700" lIns="91400" spcFirstLastPara="1" rIns="91400" wrap="square" tIns="45700">
            <a:noAutofit/>
          </a:bodyPr>
          <a:lstStyle/>
          <a:p>
            <a:pPr indent="0" lvl="0" marL="0" marR="0" rtl="0" algn="just">
              <a:lnSpc>
                <a:spcPct val="150000"/>
              </a:lnSpc>
              <a:spcBef>
                <a:spcPts val="0"/>
              </a:spcBef>
              <a:spcAft>
                <a:spcPts val="0"/>
              </a:spcAft>
              <a:buClr>
                <a:srgbClr val="000000"/>
              </a:buClr>
              <a:buSzPts val="1100"/>
              <a:buFont typeface="Arial"/>
              <a:buNone/>
            </a:pPr>
            <a:r>
              <a:rPr lang="en-US" sz="1800">
                <a:latin typeface="Lato"/>
                <a:ea typeface="Lato"/>
                <a:cs typeface="Lato"/>
                <a:sym typeface="Lato"/>
              </a:rPr>
              <a:t>The function reduce(func, seq) continually applies the function </a:t>
            </a:r>
            <a:r>
              <a:rPr b="1" lang="en-US" sz="1800">
                <a:latin typeface="Lato"/>
                <a:ea typeface="Lato"/>
                <a:cs typeface="Lato"/>
                <a:sym typeface="Lato"/>
              </a:rPr>
              <a:t>func()</a:t>
            </a:r>
            <a:r>
              <a:rPr lang="en-US" sz="1800">
                <a:latin typeface="Lato"/>
                <a:ea typeface="Lato"/>
                <a:cs typeface="Lato"/>
                <a:sym typeface="Lato"/>
              </a:rPr>
              <a:t> to the sequence seq. It returns a single value.</a:t>
            </a:r>
            <a:endParaRPr sz="1800">
              <a:latin typeface="Lato"/>
              <a:ea typeface="Lato"/>
              <a:cs typeface="Lato"/>
              <a:sym typeface="Lato"/>
            </a:endParaRPr>
          </a:p>
          <a:p>
            <a:pPr indent="0" lvl="0" marL="0" marR="0" rtl="0" algn="just">
              <a:lnSpc>
                <a:spcPct val="150000"/>
              </a:lnSpc>
              <a:spcBef>
                <a:spcPts val="0"/>
              </a:spcBef>
              <a:spcAft>
                <a:spcPts val="0"/>
              </a:spcAft>
              <a:buClr>
                <a:srgbClr val="000000"/>
              </a:buClr>
              <a:buSzPts val="1100"/>
              <a:buFont typeface="Arial"/>
              <a:buNone/>
            </a:pPr>
            <a:r>
              <a:rPr lang="en-US" sz="1800">
                <a:latin typeface="Lato"/>
                <a:ea typeface="Lato"/>
                <a:cs typeface="Lato"/>
                <a:sym typeface="Lato"/>
              </a:rPr>
              <a:t>If seq = [ s1, s2, s3, ... , sn ], calling reduce(func, seq) works like this:</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At first the first two elements of seq will be applied to func, i.e. func(s1,s2) The list on which reduce() works looks now like this: [ func(s1, s2), s3, ... , sn ]</a:t>
            </a:r>
            <a:endParaRPr sz="1800">
              <a:latin typeface="Lato"/>
              <a:ea typeface="Lato"/>
              <a:cs typeface="Lato"/>
              <a:sym typeface="Lato"/>
            </a:endParaRPr>
          </a:p>
          <a:p>
            <a:pPr indent="-342900" lvl="0" marL="457200" marR="0" rtl="0" algn="just">
              <a:lnSpc>
                <a:spcPct val="150000"/>
              </a:lnSpc>
              <a:spcBef>
                <a:spcPts val="1000"/>
              </a:spcBef>
              <a:spcAft>
                <a:spcPts val="0"/>
              </a:spcAft>
              <a:buSzPts val="1800"/>
              <a:buFont typeface="Lato"/>
              <a:buChar char="●"/>
            </a:pPr>
            <a:r>
              <a:rPr lang="en-US" sz="1800">
                <a:latin typeface="Lato"/>
                <a:ea typeface="Lato"/>
                <a:cs typeface="Lato"/>
                <a:sym typeface="Lato"/>
              </a:rPr>
              <a:t>In the next step func will be applied on the previous result and the third element of the list, i.e. func(func(s1, s2),s3)</a:t>
            </a:r>
            <a:endParaRPr sz="1800">
              <a:latin typeface="Lato"/>
              <a:ea typeface="Lato"/>
              <a:cs typeface="Lato"/>
              <a:sym typeface="Lato"/>
            </a:endParaRPr>
          </a:p>
          <a:p>
            <a:pPr indent="-342900" lvl="0" marL="457200" marR="0" rtl="0" algn="just">
              <a:lnSpc>
                <a:spcPct val="150000"/>
              </a:lnSpc>
              <a:spcBef>
                <a:spcPts val="1000"/>
              </a:spcBef>
              <a:spcAft>
                <a:spcPts val="0"/>
              </a:spcAft>
              <a:buSzPts val="1800"/>
              <a:buFont typeface="Lato"/>
              <a:buChar char="●"/>
            </a:pPr>
            <a:r>
              <a:rPr lang="en-US" sz="1800">
                <a:latin typeface="Lato"/>
                <a:ea typeface="Lato"/>
                <a:cs typeface="Lato"/>
                <a:sym typeface="Lato"/>
              </a:rPr>
              <a:t>The list looks like this now: [ func(func(s1, s2),s3), ... , sn ]</a:t>
            </a:r>
            <a:endParaRPr sz="1800">
              <a:latin typeface="Lato"/>
              <a:ea typeface="Lato"/>
              <a:cs typeface="Lato"/>
              <a:sym typeface="Lato"/>
            </a:endParaRPr>
          </a:p>
          <a:p>
            <a:pPr indent="-342900" lvl="0" marL="457200" marR="0" rtl="0" algn="just">
              <a:lnSpc>
                <a:spcPct val="150000"/>
              </a:lnSpc>
              <a:spcBef>
                <a:spcPts val="1000"/>
              </a:spcBef>
              <a:spcAft>
                <a:spcPts val="0"/>
              </a:spcAft>
              <a:buSzPts val="1800"/>
              <a:buFont typeface="Lato"/>
              <a:buChar char="●"/>
            </a:pPr>
            <a:r>
              <a:rPr lang="en-US" sz="1800">
                <a:latin typeface="Lato"/>
                <a:ea typeface="Lato"/>
                <a:cs typeface="Lato"/>
                <a:sym typeface="Lato"/>
              </a:rPr>
              <a:t>Continue like this until just one element is left and return this element as the result of reduce()</a:t>
            </a:r>
            <a:endParaRPr sz="1800">
              <a:latin typeface="Lato"/>
              <a:ea typeface="Lato"/>
              <a:cs typeface="Lato"/>
              <a:sym typeface="Lato"/>
            </a:endParaRPr>
          </a:p>
          <a:p>
            <a:pPr indent="0" lvl="0" marL="0" marR="0" rtl="0" algn="just">
              <a:lnSpc>
                <a:spcPct val="150000"/>
              </a:lnSpc>
              <a:spcBef>
                <a:spcPts val="1000"/>
              </a:spcBef>
              <a:spcAft>
                <a:spcPts val="0"/>
              </a:spcAft>
              <a:buClr>
                <a:srgbClr val="000000"/>
              </a:buClr>
              <a:buSzPts val="1100"/>
              <a:buFont typeface="Arial"/>
              <a:buNone/>
            </a:pPr>
            <a:r>
              <a:t/>
            </a:r>
            <a:endParaRPr sz="1800">
              <a:latin typeface="Lato"/>
              <a:ea typeface="Lato"/>
              <a:cs typeface="Lato"/>
              <a:sym typeface="Lato"/>
            </a:endParaRPr>
          </a:p>
        </p:txBody>
      </p:sp>
      <p:sp>
        <p:nvSpPr>
          <p:cNvPr id="2443" name="Shape 2443"/>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444" name="Shape 2444"/>
          <p:cNvGrpSpPr/>
          <p:nvPr/>
        </p:nvGrpSpPr>
        <p:grpSpPr>
          <a:xfrm>
            <a:off x="858043" y="241509"/>
            <a:ext cx="10470300" cy="730079"/>
            <a:chOff x="1692324" y="483017"/>
            <a:chExt cx="20940600" cy="1460159"/>
          </a:xfrm>
        </p:grpSpPr>
        <p:sp>
          <p:nvSpPr>
            <p:cNvPr id="2445" name="Shape 2445"/>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3600">
                  <a:solidFill>
                    <a:srgbClr val="17959F"/>
                  </a:solidFill>
                  <a:latin typeface="Lato"/>
                  <a:ea typeface="Lato"/>
                  <a:cs typeface="Lato"/>
                  <a:sym typeface="Lato"/>
                </a:rPr>
                <a:t>Reducing a List</a:t>
              </a:r>
              <a:endParaRPr b="1" i="0" sz="3600" u="none" cap="none" strike="noStrike">
                <a:solidFill>
                  <a:srgbClr val="17959F"/>
                </a:solidFill>
                <a:latin typeface="Lato"/>
                <a:ea typeface="Lato"/>
                <a:cs typeface="Lato"/>
                <a:sym typeface="Lato"/>
              </a:endParaRPr>
            </a:p>
          </p:txBody>
        </p:sp>
        <p:sp>
          <p:nvSpPr>
            <p:cNvPr id="2446" name="Shape 2446"/>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0" name="Shape 2450"/>
        <p:cNvGrpSpPr/>
        <p:nvPr/>
      </p:nvGrpSpPr>
      <p:grpSpPr>
        <a:xfrm>
          <a:off x="0" y="0"/>
          <a:ext cx="0" cy="0"/>
          <a:chOff x="0" y="0"/>
          <a:chExt cx="0" cy="0"/>
        </a:xfrm>
      </p:grpSpPr>
      <p:sp>
        <p:nvSpPr>
          <p:cNvPr id="2451" name="Shape 2451"/>
          <p:cNvSpPr txBox="1"/>
          <p:nvPr/>
        </p:nvSpPr>
        <p:spPr>
          <a:xfrm>
            <a:off x="494681" y="1904480"/>
            <a:ext cx="112233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Clr>
                <a:srgbClr val="000000"/>
              </a:buClr>
              <a:buSzPts val="1100"/>
              <a:buFont typeface="Arial"/>
              <a:buNone/>
            </a:pPr>
            <a:r>
              <a:rPr b="1" lang="en-US" sz="2000">
                <a:solidFill>
                  <a:srgbClr val="F20253"/>
                </a:solidFill>
                <a:latin typeface="Courier New"/>
                <a:ea typeface="Courier New"/>
                <a:cs typeface="Courier New"/>
                <a:sym typeface="Courier New"/>
              </a:rPr>
              <a:t>reduce(lambda x,y: x+y, [47,11,42,13])</a:t>
            </a:r>
            <a:endParaRPr b="1" sz="2000">
              <a:solidFill>
                <a:srgbClr val="F20253"/>
              </a:solidFill>
              <a:latin typeface="Courier New"/>
              <a:ea typeface="Courier New"/>
              <a:cs typeface="Courier New"/>
              <a:sym typeface="Courier New"/>
            </a:endParaRPr>
          </a:p>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The following diagram shows the intermediate steps of the calculation:</a:t>
            </a:r>
            <a:endParaRPr sz="2000">
              <a:latin typeface="Lato"/>
              <a:ea typeface="Lato"/>
              <a:cs typeface="Lato"/>
              <a:sym typeface="Lato"/>
            </a:endParaRPr>
          </a:p>
        </p:txBody>
      </p:sp>
      <p:sp>
        <p:nvSpPr>
          <p:cNvPr id="2452" name="Shape 245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453" name="Shape 2453"/>
          <p:cNvGrpSpPr/>
          <p:nvPr/>
        </p:nvGrpSpPr>
        <p:grpSpPr>
          <a:xfrm>
            <a:off x="858043" y="241509"/>
            <a:ext cx="10470300" cy="730079"/>
            <a:chOff x="1692324" y="483017"/>
            <a:chExt cx="20940600" cy="1460159"/>
          </a:xfrm>
        </p:grpSpPr>
        <p:sp>
          <p:nvSpPr>
            <p:cNvPr id="2454" name="Shape 245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3600">
                  <a:solidFill>
                    <a:srgbClr val="17959F"/>
                  </a:solidFill>
                  <a:latin typeface="Lato"/>
                  <a:ea typeface="Lato"/>
                  <a:cs typeface="Lato"/>
                  <a:sym typeface="Lato"/>
                </a:rPr>
                <a:t>Reducing a List</a:t>
              </a:r>
              <a:endParaRPr b="1" i="0" sz="3600" u="none" cap="none" strike="noStrike">
                <a:solidFill>
                  <a:srgbClr val="17959F"/>
                </a:solidFill>
                <a:latin typeface="Lato"/>
                <a:ea typeface="Lato"/>
                <a:cs typeface="Lato"/>
                <a:sym typeface="Lato"/>
              </a:endParaRPr>
            </a:p>
          </p:txBody>
        </p:sp>
        <p:sp>
          <p:nvSpPr>
            <p:cNvPr id="2455" name="Shape 245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456" name="Shape 2456"/>
          <p:cNvPicPr preferRelativeResize="0"/>
          <p:nvPr/>
        </p:nvPicPr>
        <p:blipFill>
          <a:blip r:embed="rId3">
            <a:alphaModFix/>
          </a:blip>
          <a:stretch>
            <a:fillRect/>
          </a:stretch>
        </p:blipFill>
        <p:spPr>
          <a:xfrm>
            <a:off x="2989300" y="2874925"/>
            <a:ext cx="6233900" cy="3647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Shape 511"/>
          <p:cNvSpPr txBox="1"/>
          <p:nvPr/>
        </p:nvSpPr>
        <p:spPr>
          <a:xfrm>
            <a:off x="390650" y="4438425"/>
            <a:ext cx="11431200" cy="1202100"/>
          </a:xfrm>
          <a:prstGeom prst="rect">
            <a:avLst/>
          </a:prstGeom>
          <a:noFill/>
          <a:ln>
            <a:noFill/>
          </a:ln>
        </p:spPr>
        <p:txBody>
          <a:bodyPr anchorCtr="0" anchor="t" bIns="45700" lIns="91400" spcFirstLastPara="1" rIns="91400" wrap="square" tIns="45700">
            <a:noAutofit/>
          </a:bodyPr>
          <a:lstStyle/>
          <a:p>
            <a:pPr indent="-355600" lvl="0" marL="457200" marR="0" rtl="0" algn="l">
              <a:lnSpc>
                <a:spcPct val="150000"/>
              </a:lnSpc>
              <a:spcBef>
                <a:spcPts val="0"/>
              </a:spcBef>
              <a:spcAft>
                <a:spcPts val="0"/>
              </a:spcAft>
              <a:buSzPts val="2000"/>
              <a:buFont typeface="Lato"/>
              <a:buChar char="●"/>
            </a:pPr>
            <a:r>
              <a:rPr lang="en-US" sz="2000">
                <a:latin typeface="Lato"/>
                <a:ea typeface="Lato"/>
                <a:cs typeface="Lato"/>
                <a:sym typeface="Lato"/>
              </a:rPr>
              <a:t>If you want to print the string starting from the 3rd character, the command would be: </a:t>
            </a:r>
            <a:endParaRPr sz="2000">
              <a:latin typeface="Lato"/>
              <a:ea typeface="Lato"/>
              <a:cs typeface="Lato"/>
              <a:sym typeface="Lato"/>
            </a:endParaRPr>
          </a:p>
          <a:p>
            <a:pPr indent="-355600" lvl="1" marL="914400" marR="0" rtl="0" algn="l">
              <a:lnSpc>
                <a:spcPct val="150000"/>
              </a:lnSpc>
              <a:spcBef>
                <a:spcPts val="0"/>
              </a:spcBef>
              <a:spcAft>
                <a:spcPts val="0"/>
              </a:spcAft>
              <a:buClr>
                <a:srgbClr val="F20253"/>
              </a:buClr>
              <a:buSzPts val="2000"/>
              <a:buFont typeface="Courier New"/>
              <a:buChar char="○"/>
            </a:pPr>
            <a:r>
              <a:rPr b="1" lang="en-US" sz="2000">
                <a:solidFill>
                  <a:srgbClr val="F20253"/>
                </a:solidFill>
                <a:latin typeface="Courier New"/>
                <a:ea typeface="Courier New"/>
                <a:cs typeface="Courier New"/>
                <a:sym typeface="Courier New"/>
              </a:rPr>
              <a:t>print str[2:]</a:t>
            </a:r>
            <a:endParaRPr b="1" sz="2000">
              <a:solidFill>
                <a:srgbClr val="F20253"/>
              </a:solidFill>
              <a:latin typeface="Courier New"/>
              <a:ea typeface="Courier New"/>
              <a:cs typeface="Courier New"/>
              <a:sym typeface="Courier New"/>
            </a:endParaRPr>
          </a:p>
        </p:txBody>
      </p:sp>
      <p:sp>
        <p:nvSpPr>
          <p:cNvPr id="512" name="Shape 51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513" name="Shape 513"/>
          <p:cNvGrpSpPr/>
          <p:nvPr/>
        </p:nvGrpSpPr>
        <p:grpSpPr>
          <a:xfrm>
            <a:off x="858043" y="241509"/>
            <a:ext cx="10470300" cy="730079"/>
            <a:chOff x="1692324" y="483017"/>
            <a:chExt cx="20940600" cy="1460159"/>
          </a:xfrm>
        </p:grpSpPr>
        <p:sp>
          <p:nvSpPr>
            <p:cNvPr id="514" name="Shape 51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Accessing String Subsets</a:t>
              </a:r>
              <a:endParaRPr b="1" i="0" sz="4400" u="none" cap="none" strike="noStrike">
                <a:solidFill>
                  <a:srgbClr val="17959F"/>
                </a:solidFill>
                <a:latin typeface="Lato"/>
                <a:ea typeface="Lato"/>
                <a:cs typeface="Lato"/>
                <a:sym typeface="Lato"/>
              </a:endParaRPr>
            </a:p>
          </p:txBody>
        </p:sp>
        <p:sp>
          <p:nvSpPr>
            <p:cNvPr id="515" name="Shape 51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516" name="Shape 516"/>
          <p:cNvPicPr preferRelativeResize="0"/>
          <p:nvPr/>
        </p:nvPicPr>
        <p:blipFill rotWithShape="1">
          <a:blip r:embed="rId3">
            <a:alphaModFix/>
          </a:blip>
          <a:srcRect b="26237" l="18320" r="0" t="38234"/>
          <a:stretch/>
        </p:blipFill>
        <p:spPr>
          <a:xfrm>
            <a:off x="467400" y="2294225"/>
            <a:ext cx="4317300" cy="402750"/>
          </a:xfrm>
          <a:prstGeom prst="rect">
            <a:avLst/>
          </a:prstGeom>
          <a:noFill/>
          <a:ln>
            <a:noFill/>
          </a:ln>
        </p:spPr>
      </p:pic>
      <p:pic>
        <p:nvPicPr>
          <p:cNvPr id="517" name="Shape 517"/>
          <p:cNvPicPr preferRelativeResize="0"/>
          <p:nvPr/>
        </p:nvPicPr>
        <p:blipFill>
          <a:blip r:embed="rId4">
            <a:alphaModFix/>
          </a:blip>
          <a:stretch>
            <a:fillRect/>
          </a:stretch>
        </p:blipFill>
        <p:spPr>
          <a:xfrm>
            <a:off x="619800" y="2787725"/>
            <a:ext cx="10470299" cy="477007"/>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0" name="Shape 2460"/>
        <p:cNvGrpSpPr/>
        <p:nvPr/>
      </p:nvGrpSpPr>
      <p:grpSpPr>
        <a:xfrm>
          <a:off x="0" y="0"/>
          <a:ext cx="0" cy="0"/>
          <a:chOff x="0" y="0"/>
          <a:chExt cx="0" cy="0"/>
        </a:xfrm>
      </p:grpSpPr>
      <p:sp>
        <p:nvSpPr>
          <p:cNvPr id="2461" name="Shape 2461"/>
          <p:cNvSpPr txBox="1"/>
          <p:nvPr/>
        </p:nvSpPr>
        <p:spPr>
          <a:xfrm>
            <a:off x="494681" y="2056880"/>
            <a:ext cx="112233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Determining the maximum of a list of numerical values by using reduce:</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			Output:</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Calculating the sum of the numbers from 1 to 100:</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			Output:</a:t>
            </a:r>
            <a:endParaRPr sz="2000">
              <a:latin typeface="Lato"/>
              <a:ea typeface="Lato"/>
              <a:cs typeface="Lato"/>
              <a:sym typeface="Lato"/>
            </a:endParaRPr>
          </a:p>
        </p:txBody>
      </p:sp>
      <p:sp>
        <p:nvSpPr>
          <p:cNvPr id="2462" name="Shape 246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463" name="Shape 2463"/>
          <p:cNvGrpSpPr/>
          <p:nvPr/>
        </p:nvGrpSpPr>
        <p:grpSpPr>
          <a:xfrm>
            <a:off x="858043" y="241509"/>
            <a:ext cx="10470300" cy="730079"/>
            <a:chOff x="1692324" y="483017"/>
            <a:chExt cx="20940600" cy="1460159"/>
          </a:xfrm>
        </p:grpSpPr>
        <p:sp>
          <p:nvSpPr>
            <p:cNvPr id="2464" name="Shape 246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3600">
                  <a:solidFill>
                    <a:srgbClr val="17959F"/>
                  </a:solidFill>
                  <a:latin typeface="Lato"/>
                  <a:ea typeface="Lato"/>
                  <a:cs typeface="Lato"/>
                  <a:sym typeface="Lato"/>
                </a:rPr>
                <a:t>Examples of reduce()</a:t>
              </a:r>
              <a:endParaRPr b="1" i="0" sz="3600" u="none" cap="none" strike="noStrike">
                <a:solidFill>
                  <a:srgbClr val="17959F"/>
                </a:solidFill>
                <a:latin typeface="Lato"/>
                <a:ea typeface="Lato"/>
                <a:cs typeface="Lato"/>
                <a:sym typeface="Lato"/>
              </a:endParaRPr>
            </a:p>
          </p:txBody>
        </p:sp>
        <p:sp>
          <p:nvSpPr>
            <p:cNvPr id="2465" name="Shape 246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466" name="Shape 2466"/>
          <p:cNvPicPr preferRelativeResize="0"/>
          <p:nvPr/>
        </p:nvPicPr>
        <p:blipFill rotWithShape="1">
          <a:blip r:embed="rId3">
            <a:alphaModFix/>
          </a:blip>
          <a:srcRect b="37729" l="0" r="0" t="0"/>
          <a:stretch/>
        </p:blipFill>
        <p:spPr>
          <a:xfrm>
            <a:off x="3293525" y="2596474"/>
            <a:ext cx="5473200" cy="1687900"/>
          </a:xfrm>
          <a:prstGeom prst="rect">
            <a:avLst/>
          </a:prstGeom>
          <a:noFill/>
          <a:ln>
            <a:noFill/>
          </a:ln>
        </p:spPr>
      </p:pic>
      <p:pic>
        <p:nvPicPr>
          <p:cNvPr id="2467" name="Shape 2467"/>
          <p:cNvPicPr preferRelativeResize="0"/>
          <p:nvPr/>
        </p:nvPicPr>
        <p:blipFill rotWithShape="1">
          <a:blip r:embed="rId3">
            <a:alphaModFix/>
          </a:blip>
          <a:srcRect b="0" l="0" r="0" t="63148"/>
          <a:stretch/>
        </p:blipFill>
        <p:spPr>
          <a:xfrm>
            <a:off x="3293525" y="4953750"/>
            <a:ext cx="5473200" cy="998875"/>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1" name="Shape 2471"/>
        <p:cNvGrpSpPr/>
        <p:nvPr/>
      </p:nvGrpSpPr>
      <p:grpSpPr>
        <a:xfrm>
          <a:off x="0" y="0"/>
          <a:ext cx="0" cy="0"/>
          <a:chOff x="0" y="0"/>
          <a:chExt cx="0" cy="0"/>
        </a:xfrm>
      </p:grpSpPr>
      <p:sp>
        <p:nvSpPr>
          <p:cNvPr id="2472" name="Shape 2472"/>
          <p:cNvSpPr txBox="1"/>
          <p:nvPr/>
        </p:nvSpPr>
        <p:spPr>
          <a:xfrm>
            <a:off x="494681" y="2895080"/>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To learn more about Python, or for any queries you can refer python documentation.</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Ref: </a:t>
            </a:r>
            <a:r>
              <a:rPr lang="en-US" sz="2000" u="sng">
                <a:solidFill>
                  <a:schemeClr val="hlink"/>
                </a:solidFill>
                <a:latin typeface="Lato"/>
                <a:ea typeface="Lato"/>
                <a:cs typeface="Lato"/>
                <a:sym typeface="Lato"/>
                <a:hlinkClick r:id="rId3"/>
              </a:rPr>
              <a:t>https://docs.python.org/3/</a:t>
            </a:r>
            <a:endParaRPr sz="2000">
              <a:latin typeface="Lato"/>
              <a:ea typeface="Lato"/>
              <a:cs typeface="Lato"/>
              <a:sym typeface="Lato"/>
            </a:endParaRPr>
          </a:p>
        </p:txBody>
      </p:sp>
      <p:sp>
        <p:nvSpPr>
          <p:cNvPr id="2473" name="Shape 2473"/>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474" name="Shape 2474"/>
          <p:cNvGrpSpPr/>
          <p:nvPr/>
        </p:nvGrpSpPr>
        <p:grpSpPr>
          <a:xfrm>
            <a:off x="858043" y="241509"/>
            <a:ext cx="10470300" cy="730079"/>
            <a:chOff x="1692324" y="483017"/>
            <a:chExt cx="20940600" cy="1460159"/>
          </a:xfrm>
        </p:grpSpPr>
        <p:sp>
          <p:nvSpPr>
            <p:cNvPr id="2475" name="Shape 2475"/>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3600">
                  <a:solidFill>
                    <a:srgbClr val="17959F"/>
                  </a:solidFill>
                  <a:latin typeface="Lato"/>
                  <a:ea typeface="Lato"/>
                  <a:cs typeface="Lato"/>
                  <a:sym typeface="Lato"/>
                </a:rPr>
                <a:t>Python Documentation</a:t>
              </a:r>
              <a:endParaRPr b="1" i="0" sz="3600" u="none" cap="none" strike="noStrike">
                <a:solidFill>
                  <a:srgbClr val="17959F"/>
                </a:solidFill>
                <a:latin typeface="Lato"/>
                <a:ea typeface="Lato"/>
                <a:cs typeface="Lato"/>
                <a:sym typeface="Lato"/>
              </a:endParaRPr>
            </a:p>
          </p:txBody>
        </p:sp>
        <p:sp>
          <p:nvSpPr>
            <p:cNvPr id="2476" name="Shape 2476"/>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0" name="Shape 2480"/>
        <p:cNvGrpSpPr/>
        <p:nvPr/>
      </p:nvGrpSpPr>
      <p:grpSpPr>
        <a:xfrm>
          <a:off x="0" y="0"/>
          <a:ext cx="0" cy="0"/>
          <a:chOff x="0" y="0"/>
          <a:chExt cx="0" cy="0"/>
        </a:xfrm>
      </p:grpSpPr>
      <p:grpSp>
        <p:nvGrpSpPr>
          <p:cNvPr id="2481" name="Shape 2481"/>
          <p:cNvGrpSpPr/>
          <p:nvPr/>
        </p:nvGrpSpPr>
        <p:grpSpPr>
          <a:xfrm>
            <a:off x="4668542" y="497677"/>
            <a:ext cx="4261664" cy="5859108"/>
            <a:chOff x="4668542" y="497677"/>
            <a:chExt cx="4261664" cy="5859108"/>
          </a:xfrm>
        </p:grpSpPr>
        <p:sp>
          <p:nvSpPr>
            <p:cNvPr id="2482" name="Shape 2482"/>
            <p:cNvSpPr/>
            <p:nvPr/>
          </p:nvSpPr>
          <p:spPr>
            <a:xfrm>
              <a:off x="4668542" y="497677"/>
              <a:ext cx="4261664" cy="5859108"/>
            </a:xfrm>
            <a:custGeom>
              <a:pathLst>
                <a:path extrusionOk="0" h="21528" w="21505">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2F2F2"/>
            </a:solidFill>
            <a:ln>
              <a:noFill/>
            </a:ln>
          </p:spPr>
          <p:txBody>
            <a:bodyPr anchorCtr="0" anchor="ctr" bIns="19025" lIns="19025" spcFirstLastPara="1" rIns="19025" wrap="square" tIns="19025">
              <a:noAutofit/>
            </a:bodyPr>
            <a:lstStyle/>
            <a:p>
              <a:pPr indent="0" lvl="0" marL="0" marR="0" rtl="0" algn="l">
                <a:spcBef>
                  <a:spcPts val="0"/>
                </a:spcBef>
                <a:spcAft>
                  <a:spcPts val="0"/>
                </a:spcAft>
                <a:buNone/>
              </a:pPr>
              <a:r>
                <a:t/>
              </a:r>
              <a:endParaRPr b="0" i="0" sz="1499" u="none" cap="none" strike="noStrike">
                <a:solidFill>
                  <a:srgbClr val="FFFFFF"/>
                </a:solidFill>
                <a:latin typeface="Lato Light"/>
                <a:ea typeface="Lato Light"/>
                <a:cs typeface="Lato Light"/>
                <a:sym typeface="Lato Light"/>
              </a:endParaRPr>
            </a:p>
          </p:txBody>
        </p:sp>
        <p:cxnSp>
          <p:nvCxnSpPr>
            <p:cNvPr id="2483" name="Shape 2483"/>
            <p:cNvCxnSpPr/>
            <p:nvPr/>
          </p:nvCxnSpPr>
          <p:spPr>
            <a:xfrm>
              <a:off x="5812157" y="3543220"/>
              <a:ext cx="596462" cy="0"/>
            </a:xfrm>
            <a:prstGeom prst="straightConnector1">
              <a:avLst/>
            </a:prstGeom>
            <a:noFill/>
            <a:ln cap="flat" cmpd="sng" w="57150">
              <a:solidFill>
                <a:srgbClr val="222A34"/>
              </a:solidFill>
              <a:prstDash val="solid"/>
              <a:miter lim="800000"/>
              <a:headEnd len="sm" w="sm" type="none"/>
              <a:tailEnd len="sm" w="sm" type="none"/>
            </a:ln>
          </p:spPr>
        </p:cxnSp>
        <p:sp>
          <p:nvSpPr>
            <p:cNvPr id="2484" name="Shape 2484"/>
            <p:cNvSpPr txBox="1"/>
            <p:nvPr/>
          </p:nvSpPr>
          <p:spPr>
            <a:xfrm>
              <a:off x="5447036" y="2625822"/>
              <a:ext cx="1476687" cy="73866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4200" u="none" cap="none" strike="noStrike">
                  <a:solidFill>
                    <a:srgbClr val="445469"/>
                  </a:solidFill>
                  <a:latin typeface="Lato Black"/>
                  <a:ea typeface="Lato Black"/>
                  <a:cs typeface="Lato Black"/>
                  <a:sym typeface="Lato Black"/>
                </a:rPr>
                <a:t>END</a:t>
              </a:r>
              <a:endParaRPr/>
            </a:p>
          </p:txBody>
        </p:sp>
      </p:gr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9" name="Shape 2489"/>
        <p:cNvGrpSpPr/>
        <p:nvPr/>
      </p:nvGrpSpPr>
      <p:grpSpPr>
        <a:xfrm>
          <a:off x="0" y="0"/>
          <a:ext cx="0" cy="0"/>
          <a:chOff x="0" y="0"/>
          <a:chExt cx="0" cy="0"/>
        </a:xfrm>
      </p:grpSpPr>
      <p:cxnSp>
        <p:nvCxnSpPr>
          <p:cNvPr id="2490" name="Shape 2490"/>
          <p:cNvCxnSpPr/>
          <p:nvPr/>
        </p:nvCxnSpPr>
        <p:spPr>
          <a:xfrm>
            <a:off x="5805926" y="4129382"/>
            <a:ext cx="596400" cy="0"/>
          </a:xfrm>
          <a:prstGeom prst="straightConnector1">
            <a:avLst/>
          </a:prstGeom>
          <a:noFill/>
          <a:ln cap="flat" cmpd="sng" w="57150">
            <a:solidFill>
              <a:schemeClr val="accent1"/>
            </a:solidFill>
            <a:prstDash val="solid"/>
            <a:miter lim="800000"/>
            <a:headEnd len="sm" w="sm" type="none"/>
            <a:tailEnd len="sm" w="sm" type="none"/>
          </a:ln>
        </p:spPr>
      </p:cxnSp>
      <p:sp>
        <p:nvSpPr>
          <p:cNvPr id="2491" name="Shape 2491"/>
          <p:cNvSpPr txBox="1"/>
          <p:nvPr/>
        </p:nvSpPr>
        <p:spPr>
          <a:xfrm>
            <a:off x="2256900" y="3074200"/>
            <a:ext cx="7678200" cy="73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45469"/>
              </a:buClr>
              <a:buSzPts val="4200"/>
              <a:buFont typeface="Lato Black"/>
              <a:buNone/>
            </a:pPr>
            <a:r>
              <a:rPr b="1" lang="en-US" sz="4200">
                <a:solidFill>
                  <a:srgbClr val="445469"/>
                </a:solidFill>
                <a:latin typeface="Lato Black"/>
                <a:ea typeface="Lato Black"/>
                <a:cs typeface="Lato Black"/>
                <a:sym typeface="Lato Black"/>
              </a:rPr>
              <a:t>Arrays</a:t>
            </a:r>
            <a:endParaRPr/>
          </a:p>
        </p:txBody>
      </p:sp>
      <p:grpSp>
        <p:nvGrpSpPr>
          <p:cNvPr id="2492" name="Shape 2492"/>
          <p:cNvGrpSpPr/>
          <p:nvPr/>
        </p:nvGrpSpPr>
        <p:grpSpPr>
          <a:xfrm>
            <a:off x="5521358" y="1570219"/>
            <a:ext cx="1187400" cy="1187400"/>
            <a:chOff x="5521358" y="1570219"/>
            <a:chExt cx="1187400" cy="1187400"/>
          </a:xfrm>
        </p:grpSpPr>
        <p:sp>
          <p:nvSpPr>
            <p:cNvPr id="2493" name="Shape 2493"/>
            <p:cNvSpPr/>
            <p:nvPr/>
          </p:nvSpPr>
          <p:spPr>
            <a:xfrm>
              <a:off x="5521358" y="1570219"/>
              <a:ext cx="1187400" cy="1187400"/>
            </a:xfrm>
            <a:prstGeom prst="diamond">
              <a:avLst/>
            </a:prstGeom>
            <a:noFill/>
            <a:ln cap="flat" cmpd="sng" w="381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Lato Light"/>
                <a:buNone/>
              </a:pPr>
              <a:r>
                <a:t/>
              </a:r>
              <a:endParaRPr b="0" i="0" sz="900" u="none" cap="none" strike="noStrike">
                <a:solidFill>
                  <a:schemeClr val="lt1"/>
                </a:solidFill>
                <a:latin typeface="Lato Light"/>
                <a:ea typeface="Lato Light"/>
                <a:cs typeface="Lato Light"/>
                <a:sym typeface="Lato Light"/>
              </a:endParaRPr>
            </a:p>
          </p:txBody>
        </p:sp>
        <p:sp>
          <p:nvSpPr>
            <p:cNvPr id="2494" name="Shape 2494"/>
            <p:cNvSpPr/>
            <p:nvPr/>
          </p:nvSpPr>
          <p:spPr>
            <a:xfrm>
              <a:off x="5850128" y="1903525"/>
              <a:ext cx="520500" cy="520800"/>
            </a:xfrm>
            <a:custGeom>
              <a:pathLst>
                <a:path extrusionOk="0" h="120000" w="120000">
                  <a:moveTo>
                    <a:pt x="65457" y="57272"/>
                  </a:moveTo>
                  <a:cubicBezTo>
                    <a:pt x="66965" y="57272"/>
                    <a:pt x="68183" y="56055"/>
                    <a:pt x="68183" y="54544"/>
                  </a:cubicBezTo>
                  <a:cubicBezTo>
                    <a:pt x="68183" y="53038"/>
                    <a:pt x="66965" y="51816"/>
                    <a:pt x="65457" y="51816"/>
                  </a:cubicBezTo>
                  <a:cubicBezTo>
                    <a:pt x="63949" y="51816"/>
                    <a:pt x="62725" y="53038"/>
                    <a:pt x="62725" y="54544"/>
                  </a:cubicBezTo>
                  <a:cubicBezTo>
                    <a:pt x="62725" y="56055"/>
                    <a:pt x="63949" y="57272"/>
                    <a:pt x="65457" y="57272"/>
                  </a:cubicBezTo>
                  <a:moveTo>
                    <a:pt x="90019" y="27272"/>
                  </a:moveTo>
                  <a:cubicBezTo>
                    <a:pt x="91528" y="27272"/>
                    <a:pt x="92745" y="28494"/>
                    <a:pt x="92745" y="30000"/>
                  </a:cubicBezTo>
                  <a:cubicBezTo>
                    <a:pt x="92745" y="31511"/>
                    <a:pt x="91528" y="32727"/>
                    <a:pt x="90019" y="32727"/>
                  </a:cubicBezTo>
                  <a:cubicBezTo>
                    <a:pt x="88511" y="32727"/>
                    <a:pt x="87288" y="31511"/>
                    <a:pt x="87288" y="30000"/>
                  </a:cubicBezTo>
                  <a:cubicBezTo>
                    <a:pt x="87288" y="28494"/>
                    <a:pt x="88511" y="27272"/>
                    <a:pt x="90019" y="27272"/>
                  </a:cubicBezTo>
                  <a:moveTo>
                    <a:pt x="90019" y="38183"/>
                  </a:moveTo>
                  <a:cubicBezTo>
                    <a:pt x="94538" y="38183"/>
                    <a:pt x="98203" y="34516"/>
                    <a:pt x="98203" y="30000"/>
                  </a:cubicBezTo>
                  <a:cubicBezTo>
                    <a:pt x="98203" y="25483"/>
                    <a:pt x="94538" y="21822"/>
                    <a:pt x="90019" y="21822"/>
                  </a:cubicBezTo>
                  <a:cubicBezTo>
                    <a:pt x="85495" y="21822"/>
                    <a:pt x="81830" y="25483"/>
                    <a:pt x="81830" y="30000"/>
                  </a:cubicBezTo>
                  <a:cubicBezTo>
                    <a:pt x="81830" y="34516"/>
                    <a:pt x="85495" y="38183"/>
                    <a:pt x="90019" y="38183"/>
                  </a:cubicBezTo>
                  <a:moveTo>
                    <a:pt x="73646" y="65455"/>
                  </a:moveTo>
                  <a:cubicBezTo>
                    <a:pt x="75155" y="65455"/>
                    <a:pt x="76372" y="64233"/>
                    <a:pt x="76372" y="62727"/>
                  </a:cubicBezTo>
                  <a:cubicBezTo>
                    <a:pt x="76372" y="61222"/>
                    <a:pt x="75155" y="60000"/>
                    <a:pt x="73646" y="60000"/>
                  </a:cubicBezTo>
                  <a:cubicBezTo>
                    <a:pt x="72133" y="60000"/>
                    <a:pt x="70915" y="61222"/>
                    <a:pt x="70915" y="62727"/>
                  </a:cubicBezTo>
                  <a:cubicBezTo>
                    <a:pt x="70915" y="64233"/>
                    <a:pt x="72133" y="65455"/>
                    <a:pt x="73646" y="65455"/>
                  </a:cubicBezTo>
                  <a:moveTo>
                    <a:pt x="57268" y="43638"/>
                  </a:moveTo>
                  <a:cubicBezTo>
                    <a:pt x="55760" y="43638"/>
                    <a:pt x="54542" y="44855"/>
                    <a:pt x="54542" y="46366"/>
                  </a:cubicBezTo>
                  <a:cubicBezTo>
                    <a:pt x="54542" y="47872"/>
                    <a:pt x="55760" y="49088"/>
                    <a:pt x="57268" y="49088"/>
                  </a:cubicBezTo>
                  <a:cubicBezTo>
                    <a:pt x="58776" y="49088"/>
                    <a:pt x="59999" y="47872"/>
                    <a:pt x="59999" y="46366"/>
                  </a:cubicBezTo>
                  <a:cubicBezTo>
                    <a:pt x="59999" y="44855"/>
                    <a:pt x="58776" y="43638"/>
                    <a:pt x="57268" y="43638"/>
                  </a:cubicBezTo>
                  <a:moveTo>
                    <a:pt x="9777" y="110233"/>
                  </a:moveTo>
                  <a:lnTo>
                    <a:pt x="19639" y="85511"/>
                  </a:lnTo>
                  <a:cubicBezTo>
                    <a:pt x="20965" y="87966"/>
                    <a:pt x="22610" y="90294"/>
                    <a:pt x="24539" y="92455"/>
                  </a:cubicBezTo>
                  <a:cubicBezTo>
                    <a:pt x="27453" y="95722"/>
                    <a:pt x="30833" y="98394"/>
                    <a:pt x="34493" y="100377"/>
                  </a:cubicBezTo>
                  <a:cubicBezTo>
                    <a:pt x="34493" y="100377"/>
                    <a:pt x="9777" y="110233"/>
                    <a:pt x="9777" y="110233"/>
                  </a:cubicBezTo>
                  <a:close/>
                  <a:moveTo>
                    <a:pt x="21153" y="67000"/>
                  </a:moveTo>
                  <a:lnTo>
                    <a:pt x="0" y="120000"/>
                  </a:lnTo>
                  <a:lnTo>
                    <a:pt x="53034" y="98861"/>
                  </a:lnTo>
                  <a:cubicBezTo>
                    <a:pt x="52089" y="98972"/>
                    <a:pt x="51144" y="99022"/>
                    <a:pt x="50205" y="99022"/>
                  </a:cubicBezTo>
                  <a:cubicBezTo>
                    <a:pt x="33980" y="99022"/>
                    <a:pt x="19286" y="83344"/>
                    <a:pt x="21153" y="67000"/>
                  </a:cubicBezTo>
                  <a:moveTo>
                    <a:pt x="91710" y="59205"/>
                  </a:moveTo>
                  <a:cubicBezTo>
                    <a:pt x="90628" y="60283"/>
                    <a:pt x="88932" y="62061"/>
                    <a:pt x="86958" y="64122"/>
                  </a:cubicBezTo>
                  <a:cubicBezTo>
                    <a:pt x="83441" y="67800"/>
                    <a:pt x="78034" y="73450"/>
                    <a:pt x="74819" y="76405"/>
                  </a:cubicBezTo>
                  <a:lnTo>
                    <a:pt x="43621" y="45227"/>
                  </a:lnTo>
                  <a:cubicBezTo>
                    <a:pt x="46580" y="42016"/>
                    <a:pt x="52237" y="36611"/>
                    <a:pt x="55913" y="33100"/>
                  </a:cubicBezTo>
                  <a:cubicBezTo>
                    <a:pt x="57979" y="31127"/>
                    <a:pt x="59755" y="29433"/>
                    <a:pt x="60836" y="28350"/>
                  </a:cubicBezTo>
                  <a:cubicBezTo>
                    <a:pt x="75598" y="13594"/>
                    <a:pt x="103979" y="5516"/>
                    <a:pt x="114593" y="5455"/>
                  </a:cubicBezTo>
                  <a:cubicBezTo>
                    <a:pt x="114570" y="14288"/>
                    <a:pt x="107127" y="43800"/>
                    <a:pt x="91710" y="59205"/>
                  </a:cubicBezTo>
                  <a:moveTo>
                    <a:pt x="71006" y="80905"/>
                  </a:moveTo>
                  <a:cubicBezTo>
                    <a:pt x="69014" y="88183"/>
                    <a:pt x="66385" y="94844"/>
                    <a:pt x="63477" y="100194"/>
                  </a:cubicBezTo>
                  <a:cubicBezTo>
                    <a:pt x="62276" y="96966"/>
                    <a:pt x="60563" y="93322"/>
                    <a:pt x="58127" y="89500"/>
                  </a:cubicBezTo>
                  <a:cubicBezTo>
                    <a:pt x="57108" y="87905"/>
                    <a:pt x="55361" y="86977"/>
                    <a:pt x="53523" y="86977"/>
                  </a:cubicBezTo>
                  <a:cubicBezTo>
                    <a:pt x="53091" y="86977"/>
                    <a:pt x="52652" y="87027"/>
                    <a:pt x="52220" y="87133"/>
                  </a:cubicBezTo>
                  <a:cubicBezTo>
                    <a:pt x="51161" y="87394"/>
                    <a:pt x="50074" y="87527"/>
                    <a:pt x="48999" y="87527"/>
                  </a:cubicBezTo>
                  <a:cubicBezTo>
                    <a:pt x="44987" y="87527"/>
                    <a:pt x="41071" y="85733"/>
                    <a:pt x="37679" y="82344"/>
                  </a:cubicBezTo>
                  <a:cubicBezTo>
                    <a:pt x="33354" y="78022"/>
                    <a:pt x="31647" y="72855"/>
                    <a:pt x="32888" y="67811"/>
                  </a:cubicBezTo>
                  <a:cubicBezTo>
                    <a:pt x="33445" y="65538"/>
                    <a:pt x="32489" y="63166"/>
                    <a:pt x="30520" y="61911"/>
                  </a:cubicBezTo>
                  <a:cubicBezTo>
                    <a:pt x="26690" y="59477"/>
                    <a:pt x="23048" y="57766"/>
                    <a:pt x="19815" y="56572"/>
                  </a:cubicBezTo>
                  <a:cubicBezTo>
                    <a:pt x="25171" y="53655"/>
                    <a:pt x="31835" y="51033"/>
                    <a:pt x="39119" y="49038"/>
                  </a:cubicBezTo>
                  <a:cubicBezTo>
                    <a:pt x="39267" y="49000"/>
                    <a:pt x="39387" y="48905"/>
                    <a:pt x="39529" y="48850"/>
                  </a:cubicBezTo>
                  <a:lnTo>
                    <a:pt x="71194" y="80500"/>
                  </a:lnTo>
                  <a:cubicBezTo>
                    <a:pt x="71142" y="80638"/>
                    <a:pt x="71046" y="80755"/>
                    <a:pt x="71006" y="80905"/>
                  </a:cubicBezTo>
                  <a:moveTo>
                    <a:pt x="119066" y="927"/>
                  </a:moveTo>
                  <a:cubicBezTo>
                    <a:pt x="118446" y="305"/>
                    <a:pt x="116921" y="0"/>
                    <a:pt x="114713" y="0"/>
                  </a:cubicBezTo>
                  <a:cubicBezTo>
                    <a:pt x="103183" y="0"/>
                    <a:pt x="73083" y="8394"/>
                    <a:pt x="56978" y="24494"/>
                  </a:cubicBezTo>
                  <a:cubicBezTo>
                    <a:pt x="53182" y="28288"/>
                    <a:pt x="40599" y="39861"/>
                    <a:pt x="37679" y="43777"/>
                  </a:cubicBezTo>
                  <a:cubicBezTo>
                    <a:pt x="28232" y="46366"/>
                    <a:pt x="14477" y="51538"/>
                    <a:pt x="6806" y="59205"/>
                  </a:cubicBezTo>
                  <a:cubicBezTo>
                    <a:pt x="6806" y="59205"/>
                    <a:pt x="16168" y="59238"/>
                    <a:pt x="27589" y="66511"/>
                  </a:cubicBezTo>
                  <a:cubicBezTo>
                    <a:pt x="25928" y="73277"/>
                    <a:pt x="28033" y="80416"/>
                    <a:pt x="33821" y="86200"/>
                  </a:cubicBezTo>
                  <a:cubicBezTo>
                    <a:pt x="38328" y="90705"/>
                    <a:pt x="43661" y="92983"/>
                    <a:pt x="48999" y="92983"/>
                  </a:cubicBezTo>
                  <a:cubicBezTo>
                    <a:pt x="50513" y="92983"/>
                    <a:pt x="52026" y="92800"/>
                    <a:pt x="53523" y="92427"/>
                  </a:cubicBezTo>
                  <a:cubicBezTo>
                    <a:pt x="60796" y="103844"/>
                    <a:pt x="60836" y="113200"/>
                    <a:pt x="60836" y="113200"/>
                  </a:cubicBezTo>
                  <a:cubicBezTo>
                    <a:pt x="68508" y="105533"/>
                    <a:pt x="73686" y="91783"/>
                    <a:pt x="76270" y="82344"/>
                  </a:cubicBezTo>
                  <a:cubicBezTo>
                    <a:pt x="80191" y="79427"/>
                    <a:pt x="91772" y="66855"/>
                    <a:pt x="95568" y="63061"/>
                  </a:cubicBezTo>
                  <a:cubicBezTo>
                    <a:pt x="114752" y="43888"/>
                    <a:pt x="122925" y="4783"/>
                    <a:pt x="119066" y="927"/>
                  </a:cubicBezTo>
                </a:path>
              </a:pathLst>
            </a:custGeom>
            <a:solidFill>
              <a:schemeClr val="accent1"/>
            </a:solidFill>
            <a:ln>
              <a:noFill/>
            </a:ln>
          </p:spPr>
          <p:txBody>
            <a:bodyPr anchorCtr="0" anchor="ctr" bIns="19025" lIns="19025" spcFirstLastPara="1" rIns="19025" wrap="square" tIns="19025">
              <a:noAutofit/>
            </a:bodyPr>
            <a:lstStyle/>
            <a:p>
              <a:pPr indent="0" lvl="0" marL="0" marR="0" rtl="0" algn="l">
                <a:spcBef>
                  <a:spcPts val="0"/>
                </a:spcBef>
                <a:spcAft>
                  <a:spcPts val="0"/>
                </a:spcAft>
                <a:buClr>
                  <a:schemeClr val="dk1"/>
                </a:buClr>
                <a:buSzPts val="1499"/>
                <a:buFont typeface="Lato Light"/>
                <a:buNone/>
              </a:pPr>
              <a:r>
                <a:t/>
              </a:r>
              <a:endParaRPr b="0" i="0" sz="1499" u="none" cap="none" strike="noStrike">
                <a:solidFill>
                  <a:schemeClr val="dk1"/>
                </a:solidFill>
                <a:latin typeface="Lato Light"/>
                <a:ea typeface="Lato Light"/>
                <a:cs typeface="Lato Light"/>
                <a:sym typeface="Lato Light"/>
              </a:endParaRPr>
            </a:p>
          </p:txBody>
        </p:sp>
      </p:gr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8" name="Shape 2498"/>
        <p:cNvGrpSpPr/>
        <p:nvPr/>
      </p:nvGrpSpPr>
      <p:grpSpPr>
        <a:xfrm>
          <a:off x="0" y="0"/>
          <a:ext cx="0" cy="0"/>
          <a:chOff x="0" y="0"/>
          <a:chExt cx="0" cy="0"/>
        </a:xfrm>
      </p:grpSpPr>
      <p:sp>
        <p:nvSpPr>
          <p:cNvPr id="2499" name="Shape 2499"/>
          <p:cNvSpPr txBox="1"/>
          <p:nvPr/>
        </p:nvSpPr>
        <p:spPr>
          <a:xfrm>
            <a:off x="494681" y="3573805"/>
            <a:ext cx="112233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Clr>
                <a:srgbClr val="000000"/>
              </a:buClr>
              <a:buSzPts val="2000"/>
              <a:buFont typeface="Lato"/>
              <a:buNone/>
            </a:pPr>
            <a:r>
              <a:rPr lang="en-US" sz="2000">
                <a:latin typeface="Lato"/>
                <a:ea typeface="Lato"/>
                <a:cs typeface="Lato"/>
                <a:sym typeface="Lato"/>
              </a:rPr>
              <a:t>Array is a </a:t>
            </a:r>
            <a:r>
              <a:rPr b="1" lang="en-US" sz="2000">
                <a:solidFill>
                  <a:srgbClr val="008080"/>
                </a:solidFill>
                <a:latin typeface="Lato"/>
                <a:ea typeface="Lato"/>
                <a:cs typeface="Lato"/>
                <a:sym typeface="Lato"/>
              </a:rPr>
              <a:t>container which can hold a fix number of items and these items should be of the same type</a:t>
            </a:r>
            <a:r>
              <a:rPr lang="en-US" sz="2000">
                <a:latin typeface="Lato"/>
                <a:ea typeface="Lato"/>
                <a:cs typeface="Lato"/>
                <a:sym typeface="Lato"/>
              </a:rPr>
              <a:t>.</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rPr b="1" lang="en-US" sz="2000">
                <a:solidFill>
                  <a:srgbClr val="F20253"/>
                </a:solidFill>
                <a:latin typeface="Lato"/>
                <a:ea typeface="Lato"/>
                <a:cs typeface="Lato"/>
                <a:sym typeface="Lato"/>
              </a:rPr>
              <a:t>Element</a:t>
            </a:r>
            <a:r>
              <a:rPr lang="en-US" sz="2000">
                <a:latin typeface="Lato"/>
                <a:ea typeface="Lato"/>
                <a:cs typeface="Lato"/>
                <a:sym typeface="Lato"/>
              </a:rPr>
              <a:t>− Each item stored in an array is called an element.</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rPr b="1" lang="en-US" sz="2000">
                <a:solidFill>
                  <a:srgbClr val="F20253"/>
                </a:solidFill>
                <a:latin typeface="Lato"/>
                <a:ea typeface="Lato"/>
                <a:cs typeface="Lato"/>
                <a:sym typeface="Lato"/>
              </a:rPr>
              <a:t>Index</a:t>
            </a:r>
            <a:r>
              <a:rPr lang="en-US" sz="2000">
                <a:latin typeface="Lato"/>
                <a:ea typeface="Lato"/>
                <a:cs typeface="Lato"/>
                <a:sym typeface="Lato"/>
              </a:rPr>
              <a:t> − Each location of an element in an array has a numerical index, which is used to identify the element.</a:t>
            </a:r>
            <a:endParaRPr sz="2000">
              <a:latin typeface="Lato"/>
              <a:ea typeface="Lato"/>
              <a:cs typeface="Lato"/>
              <a:sym typeface="Lato"/>
            </a:endParaRPr>
          </a:p>
        </p:txBody>
      </p:sp>
      <p:sp>
        <p:nvSpPr>
          <p:cNvPr id="2500" name="Shape 2500"/>
          <p:cNvSpPr/>
          <p:nvPr/>
        </p:nvSpPr>
        <p:spPr>
          <a:xfrm>
            <a:off x="3947605" y="925838"/>
            <a:ext cx="4317383" cy="45718"/>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501" name="Shape 2501"/>
          <p:cNvGrpSpPr/>
          <p:nvPr/>
        </p:nvGrpSpPr>
        <p:grpSpPr>
          <a:xfrm>
            <a:off x="858043" y="241509"/>
            <a:ext cx="10470356" cy="730047"/>
            <a:chOff x="1692324" y="483017"/>
            <a:chExt cx="20940712" cy="1460095"/>
          </a:xfrm>
        </p:grpSpPr>
        <p:sp>
          <p:nvSpPr>
            <p:cNvPr id="2502" name="Shape 2502"/>
            <p:cNvSpPr txBox="1"/>
            <p:nvPr/>
          </p:nvSpPr>
          <p:spPr>
            <a:xfrm>
              <a:off x="1692324" y="483017"/>
              <a:ext cx="20940712" cy="1446535"/>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Arrays</a:t>
              </a:r>
              <a:endParaRPr b="1" i="0" sz="4400" u="none" cap="none" strike="noStrike">
                <a:solidFill>
                  <a:srgbClr val="17959F"/>
                </a:solidFill>
                <a:latin typeface="Lato"/>
                <a:ea typeface="Lato"/>
                <a:cs typeface="Lato"/>
                <a:sym typeface="Lato"/>
              </a:endParaRPr>
            </a:p>
          </p:txBody>
        </p:sp>
        <p:sp>
          <p:nvSpPr>
            <p:cNvPr id="2503" name="Shape 2503"/>
            <p:cNvSpPr/>
            <p:nvPr/>
          </p:nvSpPr>
          <p:spPr>
            <a:xfrm>
              <a:off x="7871448" y="1851676"/>
              <a:ext cx="8634766" cy="91436"/>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504" name="Shape 2504"/>
          <p:cNvPicPr preferRelativeResize="0"/>
          <p:nvPr/>
        </p:nvPicPr>
        <p:blipFill>
          <a:blip r:embed="rId3">
            <a:alphaModFix/>
          </a:blip>
          <a:stretch>
            <a:fillRect/>
          </a:stretch>
        </p:blipFill>
        <p:spPr>
          <a:xfrm>
            <a:off x="1527263" y="2134575"/>
            <a:ext cx="9158125" cy="665775"/>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8" name="Shape 2508"/>
        <p:cNvGrpSpPr/>
        <p:nvPr/>
      </p:nvGrpSpPr>
      <p:grpSpPr>
        <a:xfrm>
          <a:off x="0" y="0"/>
          <a:ext cx="0" cy="0"/>
          <a:chOff x="0" y="0"/>
          <a:chExt cx="0" cy="0"/>
        </a:xfrm>
      </p:grpSpPr>
      <p:sp>
        <p:nvSpPr>
          <p:cNvPr id="2509" name="Shape 2509"/>
          <p:cNvSpPr txBox="1"/>
          <p:nvPr/>
        </p:nvSpPr>
        <p:spPr>
          <a:xfrm>
            <a:off x="571600" y="5030425"/>
            <a:ext cx="11069400" cy="11313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2000"/>
              <a:buFont typeface="Lato"/>
              <a:buNone/>
            </a:pPr>
            <a:r>
              <a:rPr lang="en-US" sz="2000">
                <a:latin typeface="Lato"/>
                <a:ea typeface="Lato"/>
                <a:cs typeface="Lato"/>
                <a:sym typeface="Lato"/>
              </a:rPr>
              <a:t>Array is created in Python by importing array module to the python program. Then the array is declared as shown.</a:t>
            </a:r>
            <a:endParaRPr/>
          </a:p>
        </p:txBody>
      </p:sp>
      <p:sp>
        <p:nvSpPr>
          <p:cNvPr id="2510" name="Shape 2510"/>
          <p:cNvSpPr/>
          <p:nvPr/>
        </p:nvSpPr>
        <p:spPr>
          <a:xfrm>
            <a:off x="3947605" y="925838"/>
            <a:ext cx="4317383" cy="45718"/>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511" name="Shape 2511"/>
          <p:cNvGrpSpPr/>
          <p:nvPr/>
        </p:nvGrpSpPr>
        <p:grpSpPr>
          <a:xfrm>
            <a:off x="858043" y="241509"/>
            <a:ext cx="10470356" cy="730047"/>
            <a:chOff x="1692324" y="483017"/>
            <a:chExt cx="20940712" cy="1460095"/>
          </a:xfrm>
        </p:grpSpPr>
        <p:sp>
          <p:nvSpPr>
            <p:cNvPr id="2512" name="Shape 2512"/>
            <p:cNvSpPr txBox="1"/>
            <p:nvPr/>
          </p:nvSpPr>
          <p:spPr>
            <a:xfrm>
              <a:off x="1692324" y="483017"/>
              <a:ext cx="20940712" cy="1446535"/>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Arrays</a:t>
              </a:r>
              <a:endParaRPr b="1" i="0" sz="4400" u="none" cap="none" strike="noStrike">
                <a:solidFill>
                  <a:srgbClr val="17959F"/>
                </a:solidFill>
                <a:latin typeface="Lato"/>
                <a:ea typeface="Lato"/>
                <a:cs typeface="Lato"/>
                <a:sym typeface="Lato"/>
              </a:endParaRPr>
            </a:p>
          </p:txBody>
        </p:sp>
        <p:sp>
          <p:nvSpPr>
            <p:cNvPr id="2513" name="Shape 2513"/>
            <p:cNvSpPr/>
            <p:nvPr/>
          </p:nvSpPr>
          <p:spPr>
            <a:xfrm>
              <a:off x="7871448" y="1851676"/>
              <a:ext cx="8634766" cy="91436"/>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514" name="Shape 2514"/>
          <p:cNvPicPr preferRelativeResize="0"/>
          <p:nvPr/>
        </p:nvPicPr>
        <p:blipFill>
          <a:blip r:embed="rId3">
            <a:alphaModFix/>
          </a:blip>
          <a:stretch>
            <a:fillRect/>
          </a:stretch>
        </p:blipFill>
        <p:spPr>
          <a:xfrm>
            <a:off x="945800" y="2704068"/>
            <a:ext cx="10294849" cy="1310800"/>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8" name="Shape 2518"/>
        <p:cNvGrpSpPr/>
        <p:nvPr/>
      </p:nvGrpSpPr>
      <p:grpSpPr>
        <a:xfrm>
          <a:off x="0" y="0"/>
          <a:ext cx="0" cy="0"/>
          <a:chOff x="0" y="0"/>
          <a:chExt cx="0" cy="0"/>
        </a:xfrm>
      </p:grpSpPr>
      <p:sp>
        <p:nvSpPr>
          <p:cNvPr id="2519" name="Shape 2519"/>
          <p:cNvSpPr txBox="1"/>
          <p:nvPr/>
        </p:nvSpPr>
        <p:spPr>
          <a:xfrm>
            <a:off x="585500" y="5096452"/>
            <a:ext cx="11223300" cy="6546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2000"/>
              <a:buFont typeface="Lato"/>
              <a:buNone/>
            </a:pPr>
            <a:r>
              <a:rPr lang="en-US" sz="2000">
                <a:latin typeface="Lato"/>
                <a:ea typeface="Lato"/>
                <a:cs typeface="Lato"/>
                <a:sym typeface="Lato"/>
              </a:rPr>
              <a:t>The given code creates an array named array1.</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p:txBody>
      </p:sp>
      <p:sp>
        <p:nvSpPr>
          <p:cNvPr id="2520" name="Shape 2520"/>
          <p:cNvSpPr/>
          <p:nvPr/>
        </p:nvSpPr>
        <p:spPr>
          <a:xfrm>
            <a:off x="3947605" y="925838"/>
            <a:ext cx="4317383" cy="45718"/>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521" name="Shape 2521"/>
          <p:cNvGrpSpPr/>
          <p:nvPr/>
        </p:nvGrpSpPr>
        <p:grpSpPr>
          <a:xfrm>
            <a:off x="858043" y="241509"/>
            <a:ext cx="10470356" cy="730047"/>
            <a:chOff x="1692324" y="483017"/>
            <a:chExt cx="20940712" cy="1460095"/>
          </a:xfrm>
        </p:grpSpPr>
        <p:sp>
          <p:nvSpPr>
            <p:cNvPr id="2522" name="Shape 2522"/>
            <p:cNvSpPr txBox="1"/>
            <p:nvPr/>
          </p:nvSpPr>
          <p:spPr>
            <a:xfrm>
              <a:off x="1692324" y="483017"/>
              <a:ext cx="20940712" cy="1446535"/>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Creating an Array</a:t>
              </a:r>
              <a:endParaRPr b="1" i="0" sz="4400" u="none" cap="none" strike="noStrike">
                <a:solidFill>
                  <a:srgbClr val="17959F"/>
                </a:solidFill>
                <a:latin typeface="Lato"/>
                <a:ea typeface="Lato"/>
                <a:cs typeface="Lato"/>
                <a:sym typeface="Lato"/>
              </a:endParaRPr>
            </a:p>
          </p:txBody>
        </p:sp>
        <p:sp>
          <p:nvSpPr>
            <p:cNvPr id="2523" name="Shape 2523"/>
            <p:cNvSpPr/>
            <p:nvPr/>
          </p:nvSpPr>
          <p:spPr>
            <a:xfrm>
              <a:off x="7871448" y="1851676"/>
              <a:ext cx="8634766" cy="91436"/>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524" name="Shape 2524"/>
          <p:cNvPicPr preferRelativeResize="0"/>
          <p:nvPr/>
        </p:nvPicPr>
        <p:blipFill rotWithShape="1">
          <a:blip r:embed="rId3">
            <a:alphaModFix/>
          </a:blip>
          <a:srcRect b="53064" l="0" r="0" t="0"/>
          <a:stretch/>
        </p:blipFill>
        <p:spPr>
          <a:xfrm>
            <a:off x="2000000" y="2615272"/>
            <a:ext cx="8186450" cy="913650"/>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8" name="Shape 2528"/>
        <p:cNvGrpSpPr/>
        <p:nvPr/>
      </p:nvGrpSpPr>
      <p:grpSpPr>
        <a:xfrm>
          <a:off x="0" y="0"/>
          <a:ext cx="0" cy="0"/>
          <a:chOff x="0" y="0"/>
          <a:chExt cx="0" cy="0"/>
        </a:xfrm>
      </p:grpSpPr>
      <p:sp>
        <p:nvSpPr>
          <p:cNvPr id="2529" name="Shape 2529"/>
          <p:cNvSpPr txBox="1"/>
          <p:nvPr/>
        </p:nvSpPr>
        <p:spPr>
          <a:xfrm>
            <a:off x="481581" y="4143380"/>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2000"/>
              <a:buFont typeface="Lato"/>
              <a:buNone/>
            </a:pPr>
            <a:r>
              <a:rPr lang="en-US" sz="2000">
                <a:latin typeface="Lato"/>
                <a:ea typeface="Lato"/>
                <a:cs typeface="Lato"/>
                <a:sym typeface="Lato"/>
              </a:rPr>
              <a:t>We can access each element of an array using the index of the element.</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2000"/>
              <a:buFont typeface="Lato"/>
              <a:buNone/>
            </a:pPr>
            <a:r>
              <a:rPr lang="en-US" sz="2000">
                <a:latin typeface="Lato"/>
                <a:ea typeface="Lato"/>
                <a:cs typeface="Lato"/>
                <a:sym typeface="Lato"/>
              </a:rPr>
              <a:t>For example, when we execute the given code, the output is:</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2000"/>
              <a:buFont typeface="Lato"/>
              <a:buNone/>
            </a:pPr>
            <a:r>
              <a:rPr lang="en-US" sz="2000">
                <a:latin typeface="Lato"/>
                <a:ea typeface="Lato"/>
                <a:cs typeface="Lato"/>
                <a:sym typeface="Lato"/>
              </a:rPr>
              <a:t> </a:t>
            </a:r>
            <a:endParaRPr sz="2000">
              <a:latin typeface="Lato"/>
              <a:ea typeface="Lato"/>
              <a:cs typeface="Lato"/>
              <a:sym typeface="Lato"/>
            </a:endParaRPr>
          </a:p>
        </p:txBody>
      </p:sp>
      <p:sp>
        <p:nvSpPr>
          <p:cNvPr id="2530" name="Shape 2530"/>
          <p:cNvSpPr/>
          <p:nvPr/>
        </p:nvSpPr>
        <p:spPr>
          <a:xfrm>
            <a:off x="3947605" y="925838"/>
            <a:ext cx="4317383" cy="45718"/>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531" name="Shape 2531"/>
          <p:cNvGrpSpPr/>
          <p:nvPr/>
        </p:nvGrpSpPr>
        <p:grpSpPr>
          <a:xfrm>
            <a:off x="858043" y="241509"/>
            <a:ext cx="10470356" cy="730047"/>
            <a:chOff x="1692324" y="483017"/>
            <a:chExt cx="20940712" cy="1460095"/>
          </a:xfrm>
        </p:grpSpPr>
        <p:sp>
          <p:nvSpPr>
            <p:cNvPr id="2532" name="Shape 2532"/>
            <p:cNvSpPr txBox="1"/>
            <p:nvPr/>
          </p:nvSpPr>
          <p:spPr>
            <a:xfrm>
              <a:off x="1692324" y="483017"/>
              <a:ext cx="20940712" cy="1446535"/>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Accessing Array Element</a:t>
              </a:r>
              <a:endParaRPr/>
            </a:p>
          </p:txBody>
        </p:sp>
        <p:sp>
          <p:nvSpPr>
            <p:cNvPr id="2533" name="Shape 2533"/>
            <p:cNvSpPr/>
            <p:nvPr/>
          </p:nvSpPr>
          <p:spPr>
            <a:xfrm>
              <a:off x="7871448" y="1851676"/>
              <a:ext cx="8634766" cy="91436"/>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534" name="Shape 2534"/>
          <p:cNvPicPr preferRelativeResize="0"/>
          <p:nvPr/>
        </p:nvPicPr>
        <p:blipFill>
          <a:blip r:embed="rId3">
            <a:alphaModFix/>
          </a:blip>
          <a:stretch>
            <a:fillRect/>
          </a:stretch>
        </p:blipFill>
        <p:spPr>
          <a:xfrm>
            <a:off x="1532613" y="1646072"/>
            <a:ext cx="9121225" cy="2205300"/>
          </a:xfrm>
          <a:prstGeom prst="rect">
            <a:avLst/>
          </a:prstGeom>
          <a:noFill/>
          <a:ln>
            <a:noFill/>
          </a:ln>
        </p:spPr>
      </p:pic>
      <p:pic>
        <p:nvPicPr>
          <p:cNvPr id="2535" name="Shape 2535"/>
          <p:cNvPicPr preferRelativeResize="0"/>
          <p:nvPr/>
        </p:nvPicPr>
        <p:blipFill>
          <a:blip r:embed="rId4">
            <a:alphaModFix/>
          </a:blip>
          <a:stretch>
            <a:fillRect/>
          </a:stretch>
        </p:blipFill>
        <p:spPr>
          <a:xfrm>
            <a:off x="317613" y="5357450"/>
            <a:ext cx="11577376" cy="80485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9" name="Shape 2539"/>
        <p:cNvGrpSpPr/>
        <p:nvPr/>
      </p:nvGrpSpPr>
      <p:grpSpPr>
        <a:xfrm>
          <a:off x="0" y="0"/>
          <a:ext cx="0" cy="0"/>
          <a:chOff x="0" y="0"/>
          <a:chExt cx="0" cy="0"/>
        </a:xfrm>
      </p:grpSpPr>
      <p:sp>
        <p:nvSpPr>
          <p:cNvPr id="2540" name="Shape 2540"/>
          <p:cNvSpPr txBox="1"/>
          <p:nvPr/>
        </p:nvSpPr>
        <p:spPr>
          <a:xfrm>
            <a:off x="476986" y="3569530"/>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2000"/>
              <a:buFont typeface="Lato"/>
              <a:buNone/>
            </a:pPr>
            <a:r>
              <a:rPr lang="en-US" sz="2000">
                <a:latin typeface="Lato"/>
                <a:ea typeface="Lato"/>
                <a:cs typeface="Lato"/>
                <a:sym typeface="Lato"/>
              </a:rPr>
              <a:t>Insert operation is to insert one or more data elements into an array.</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2000"/>
              <a:buFont typeface="Lato"/>
              <a:buNone/>
            </a:pPr>
            <a:r>
              <a:rPr lang="en-US" sz="2000">
                <a:latin typeface="Lato"/>
                <a:ea typeface="Lato"/>
                <a:cs typeface="Lato"/>
                <a:sym typeface="Lato"/>
              </a:rPr>
              <a:t>Here, let’s add a data element at the middle of the array using the python in-built insert() method.</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2000"/>
              <a:buFont typeface="Lato"/>
              <a:buNone/>
            </a:pPr>
            <a:r>
              <a:rPr lang="en-US" sz="2000">
                <a:latin typeface="Lato"/>
                <a:ea typeface="Lato"/>
                <a:cs typeface="Lato"/>
                <a:sym typeface="Lato"/>
              </a:rPr>
              <a:t>When we execute the following code, </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p:txBody>
      </p:sp>
      <p:sp>
        <p:nvSpPr>
          <p:cNvPr id="2541" name="Shape 2541"/>
          <p:cNvSpPr/>
          <p:nvPr/>
        </p:nvSpPr>
        <p:spPr>
          <a:xfrm>
            <a:off x="3947605" y="925838"/>
            <a:ext cx="4317383" cy="45718"/>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542" name="Shape 2542"/>
          <p:cNvGrpSpPr/>
          <p:nvPr/>
        </p:nvGrpSpPr>
        <p:grpSpPr>
          <a:xfrm>
            <a:off x="858043" y="241509"/>
            <a:ext cx="10470356" cy="730047"/>
            <a:chOff x="1692324" y="483017"/>
            <a:chExt cx="20940712" cy="1460095"/>
          </a:xfrm>
        </p:grpSpPr>
        <p:sp>
          <p:nvSpPr>
            <p:cNvPr id="2543" name="Shape 2543"/>
            <p:cNvSpPr txBox="1"/>
            <p:nvPr/>
          </p:nvSpPr>
          <p:spPr>
            <a:xfrm>
              <a:off x="1692324" y="483017"/>
              <a:ext cx="20940712" cy="1446535"/>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Insertion</a:t>
              </a:r>
              <a:endParaRPr b="1" i="0" sz="4400" u="none" cap="none" strike="noStrike">
                <a:solidFill>
                  <a:srgbClr val="17959F"/>
                </a:solidFill>
                <a:latin typeface="Lato"/>
                <a:ea typeface="Lato"/>
                <a:cs typeface="Lato"/>
                <a:sym typeface="Lato"/>
              </a:endParaRPr>
            </a:p>
          </p:txBody>
        </p:sp>
        <p:sp>
          <p:nvSpPr>
            <p:cNvPr id="2544" name="Shape 2544"/>
            <p:cNvSpPr/>
            <p:nvPr/>
          </p:nvSpPr>
          <p:spPr>
            <a:xfrm>
              <a:off x="7871448" y="1851676"/>
              <a:ext cx="8634766" cy="91436"/>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545" name="Shape 2545"/>
          <p:cNvPicPr preferRelativeResize="0"/>
          <p:nvPr/>
        </p:nvPicPr>
        <p:blipFill>
          <a:blip r:embed="rId3">
            <a:alphaModFix/>
          </a:blip>
          <a:stretch>
            <a:fillRect/>
          </a:stretch>
        </p:blipFill>
        <p:spPr>
          <a:xfrm>
            <a:off x="2361713" y="1419850"/>
            <a:ext cx="7489176" cy="2029775"/>
          </a:xfrm>
          <a:prstGeom prst="rect">
            <a:avLst/>
          </a:prstGeom>
          <a:noFill/>
          <a:ln>
            <a:noFill/>
          </a:ln>
        </p:spPr>
      </p:pic>
      <p:pic>
        <p:nvPicPr>
          <p:cNvPr id="2546" name="Shape 2546"/>
          <p:cNvPicPr preferRelativeResize="0"/>
          <p:nvPr/>
        </p:nvPicPr>
        <p:blipFill>
          <a:blip r:embed="rId4">
            <a:alphaModFix/>
          </a:blip>
          <a:stretch>
            <a:fillRect/>
          </a:stretch>
        </p:blipFill>
        <p:spPr>
          <a:xfrm>
            <a:off x="1723463" y="5115999"/>
            <a:ext cx="8765674" cy="1390250"/>
          </a:xfrm>
          <a:prstGeom prst="rect">
            <a:avLst/>
          </a:prstGeom>
          <a:noFill/>
          <a:ln>
            <a:noFill/>
          </a:ln>
        </p:spPr>
      </p:pic>
      <p:sp>
        <p:nvSpPr>
          <p:cNvPr id="2547" name="Shape 2547"/>
          <p:cNvSpPr/>
          <p:nvPr/>
        </p:nvSpPr>
        <p:spPr>
          <a:xfrm flipH="1" rot="10461473">
            <a:off x="2062877" y="5467617"/>
            <a:ext cx="674367" cy="219167"/>
          </a:xfrm>
          <a:prstGeom prst="leftArrow">
            <a:avLst>
              <a:gd fmla="val 50000" name="adj1"/>
              <a:gd fmla="val 50000" name="adj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solidFill>
                <a:srgbClr val="FF0000"/>
              </a:solidFill>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1" name="Shape 2551"/>
        <p:cNvGrpSpPr/>
        <p:nvPr/>
      </p:nvGrpSpPr>
      <p:grpSpPr>
        <a:xfrm>
          <a:off x="0" y="0"/>
          <a:ext cx="0" cy="0"/>
          <a:chOff x="0" y="0"/>
          <a:chExt cx="0" cy="0"/>
        </a:xfrm>
      </p:grpSpPr>
      <p:sp>
        <p:nvSpPr>
          <p:cNvPr id="2552" name="Shape 2552"/>
          <p:cNvSpPr txBox="1"/>
          <p:nvPr/>
        </p:nvSpPr>
        <p:spPr>
          <a:xfrm>
            <a:off x="509300" y="3267652"/>
            <a:ext cx="11223300" cy="6546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Deletion refers to removing an existing element from the array and re-organizing all elements of an array.</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Here, let’s remove a data element at the middle of the array using the python in-built remove() method.</a:t>
            </a:r>
            <a:endParaRPr sz="2000">
              <a:latin typeface="Lato"/>
              <a:ea typeface="Lato"/>
              <a:cs typeface="Lato"/>
              <a:sym typeface="Lato"/>
            </a:endParaRPr>
          </a:p>
          <a:p>
            <a:pPr indent="45720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Output:</a:t>
            </a:r>
            <a:endParaRPr sz="2000">
              <a:latin typeface="Lato"/>
              <a:ea typeface="Lato"/>
              <a:cs typeface="Lato"/>
              <a:sym typeface="Lato"/>
            </a:endParaRPr>
          </a:p>
        </p:txBody>
      </p:sp>
      <p:sp>
        <p:nvSpPr>
          <p:cNvPr id="2553" name="Shape 2553"/>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554" name="Shape 2554"/>
          <p:cNvGrpSpPr/>
          <p:nvPr/>
        </p:nvGrpSpPr>
        <p:grpSpPr>
          <a:xfrm>
            <a:off x="858043" y="241509"/>
            <a:ext cx="10470300" cy="730079"/>
            <a:chOff x="1692324" y="483017"/>
            <a:chExt cx="20940600" cy="1460159"/>
          </a:xfrm>
        </p:grpSpPr>
        <p:sp>
          <p:nvSpPr>
            <p:cNvPr id="2555" name="Shape 2555"/>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Deletion</a:t>
              </a:r>
              <a:endParaRPr b="1" i="0" sz="4400" u="none" cap="none" strike="noStrike">
                <a:solidFill>
                  <a:srgbClr val="17959F"/>
                </a:solidFill>
                <a:latin typeface="Lato"/>
                <a:ea typeface="Lato"/>
                <a:cs typeface="Lato"/>
                <a:sym typeface="Lato"/>
              </a:endParaRPr>
            </a:p>
          </p:txBody>
        </p:sp>
        <p:sp>
          <p:nvSpPr>
            <p:cNvPr id="2556" name="Shape 2556"/>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557" name="Shape 2557"/>
          <p:cNvPicPr preferRelativeResize="0"/>
          <p:nvPr/>
        </p:nvPicPr>
        <p:blipFill>
          <a:blip r:embed="rId3">
            <a:alphaModFix/>
          </a:blip>
          <a:stretch>
            <a:fillRect/>
          </a:stretch>
        </p:blipFill>
        <p:spPr>
          <a:xfrm>
            <a:off x="3054725" y="1394126"/>
            <a:ext cx="6076950" cy="1838325"/>
          </a:xfrm>
          <a:prstGeom prst="rect">
            <a:avLst/>
          </a:prstGeom>
          <a:noFill/>
          <a:ln>
            <a:noFill/>
          </a:ln>
        </p:spPr>
      </p:pic>
      <p:grpSp>
        <p:nvGrpSpPr>
          <p:cNvPr id="2558" name="Shape 2558"/>
          <p:cNvGrpSpPr/>
          <p:nvPr/>
        </p:nvGrpSpPr>
        <p:grpSpPr>
          <a:xfrm>
            <a:off x="2134600" y="5331699"/>
            <a:ext cx="9673450" cy="1251576"/>
            <a:chOff x="2134600" y="5331699"/>
            <a:chExt cx="9673450" cy="1251576"/>
          </a:xfrm>
        </p:grpSpPr>
        <p:pic>
          <p:nvPicPr>
            <p:cNvPr id="2559" name="Shape 2559"/>
            <p:cNvPicPr preferRelativeResize="0"/>
            <p:nvPr/>
          </p:nvPicPr>
          <p:blipFill>
            <a:blip r:embed="rId4">
              <a:alphaModFix/>
            </a:blip>
            <a:stretch>
              <a:fillRect/>
            </a:stretch>
          </p:blipFill>
          <p:spPr>
            <a:xfrm>
              <a:off x="2150750" y="5331699"/>
              <a:ext cx="9657300" cy="1087775"/>
            </a:xfrm>
            <a:prstGeom prst="rect">
              <a:avLst/>
            </a:prstGeom>
            <a:noFill/>
            <a:ln>
              <a:noFill/>
            </a:ln>
          </p:spPr>
        </p:pic>
        <p:sp>
          <p:nvSpPr>
            <p:cNvPr id="2560" name="Shape 2560"/>
            <p:cNvSpPr/>
            <p:nvPr/>
          </p:nvSpPr>
          <p:spPr>
            <a:xfrm>
              <a:off x="2134600" y="5495475"/>
              <a:ext cx="469200" cy="1087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Shape 523"/>
          <p:cNvSpPr txBox="1"/>
          <p:nvPr/>
        </p:nvSpPr>
        <p:spPr>
          <a:xfrm>
            <a:off x="390650" y="4161025"/>
            <a:ext cx="11431200" cy="2234400"/>
          </a:xfrm>
          <a:prstGeom prst="rect">
            <a:avLst/>
          </a:prstGeom>
          <a:noFill/>
          <a:ln>
            <a:noFill/>
          </a:ln>
        </p:spPr>
        <p:txBody>
          <a:bodyPr anchorCtr="0" anchor="t" bIns="45700" lIns="91400" spcFirstLastPara="1" rIns="91400" wrap="square" tIns="45700">
            <a:noAutofit/>
          </a:bodyPr>
          <a:lstStyle/>
          <a:p>
            <a:pPr indent="-355600" lvl="0" marL="457200" marR="0" rtl="0" algn="l">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String concatenation (adding two strings) is quite simple. </a:t>
            </a:r>
            <a:endParaRPr sz="2000">
              <a:solidFill>
                <a:srgbClr val="222A34"/>
              </a:solidFill>
              <a:latin typeface="Lato"/>
              <a:ea typeface="Lato"/>
              <a:cs typeface="Lato"/>
              <a:sym typeface="Lato"/>
            </a:endParaRPr>
          </a:p>
          <a:p>
            <a:pPr indent="-355600" lvl="0" marL="457200" marR="0" rtl="0" algn="l">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You can apply the + operations on two or more strings to concatenate them, just like in the example shown. </a:t>
            </a:r>
            <a:endParaRPr sz="2000">
              <a:solidFill>
                <a:srgbClr val="222A34"/>
              </a:solidFill>
              <a:latin typeface="Lato"/>
              <a:ea typeface="Lato"/>
              <a:cs typeface="Lato"/>
              <a:sym typeface="Lato"/>
            </a:endParaRPr>
          </a:p>
          <a:p>
            <a:pPr indent="-355600" lvl="0" marL="457200" marR="0" rtl="0" algn="l">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The output would print: </a:t>
            </a:r>
            <a:r>
              <a:rPr b="1" lang="en-US" sz="2000">
                <a:solidFill>
                  <a:srgbClr val="F20253"/>
                </a:solidFill>
                <a:latin typeface="Courier New"/>
                <a:ea typeface="Courier New"/>
                <a:cs typeface="Courier New"/>
                <a:sym typeface="Courier New"/>
              </a:rPr>
              <a:t>Hello World!TEST</a:t>
            </a:r>
            <a:endParaRPr b="1" sz="2000">
              <a:solidFill>
                <a:srgbClr val="F20253"/>
              </a:solidFill>
              <a:latin typeface="Courier New"/>
              <a:ea typeface="Courier New"/>
              <a:cs typeface="Courier New"/>
              <a:sym typeface="Courier New"/>
            </a:endParaRPr>
          </a:p>
        </p:txBody>
      </p:sp>
      <p:sp>
        <p:nvSpPr>
          <p:cNvPr id="524" name="Shape 524"/>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525" name="Shape 525"/>
          <p:cNvGrpSpPr/>
          <p:nvPr/>
        </p:nvGrpSpPr>
        <p:grpSpPr>
          <a:xfrm>
            <a:off x="858043" y="241509"/>
            <a:ext cx="10470300" cy="730079"/>
            <a:chOff x="1692324" y="483017"/>
            <a:chExt cx="20940600" cy="1460159"/>
          </a:xfrm>
        </p:grpSpPr>
        <p:sp>
          <p:nvSpPr>
            <p:cNvPr id="526" name="Shape 526"/>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String Concatenation</a:t>
              </a:r>
              <a:endParaRPr b="1" i="0" sz="4400" u="none" cap="none" strike="noStrike">
                <a:solidFill>
                  <a:srgbClr val="17959F"/>
                </a:solidFill>
                <a:latin typeface="Lato"/>
                <a:ea typeface="Lato"/>
                <a:cs typeface="Lato"/>
                <a:sym typeface="Lato"/>
              </a:endParaRPr>
            </a:p>
          </p:txBody>
        </p:sp>
        <p:sp>
          <p:nvSpPr>
            <p:cNvPr id="527" name="Shape 527"/>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528" name="Shape 528"/>
          <p:cNvPicPr preferRelativeResize="0"/>
          <p:nvPr/>
        </p:nvPicPr>
        <p:blipFill>
          <a:blip r:embed="rId3">
            <a:alphaModFix/>
          </a:blip>
          <a:stretch>
            <a:fillRect/>
          </a:stretch>
        </p:blipFill>
        <p:spPr>
          <a:xfrm>
            <a:off x="648100" y="2665799"/>
            <a:ext cx="10890200" cy="601400"/>
          </a:xfrm>
          <a:prstGeom prst="rect">
            <a:avLst/>
          </a:prstGeom>
          <a:noFill/>
          <a:ln>
            <a:noFill/>
          </a:ln>
        </p:spPr>
      </p:pic>
      <p:pic>
        <p:nvPicPr>
          <p:cNvPr id="529" name="Shape 529"/>
          <p:cNvPicPr preferRelativeResize="0"/>
          <p:nvPr/>
        </p:nvPicPr>
        <p:blipFill rotWithShape="1">
          <a:blip r:embed="rId4">
            <a:alphaModFix/>
          </a:blip>
          <a:srcRect b="26237" l="18320" r="0" t="38234"/>
          <a:stretch/>
        </p:blipFill>
        <p:spPr>
          <a:xfrm>
            <a:off x="648100" y="2263050"/>
            <a:ext cx="4317300" cy="402750"/>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4" name="Shape 2564"/>
        <p:cNvGrpSpPr/>
        <p:nvPr/>
      </p:nvGrpSpPr>
      <p:grpSpPr>
        <a:xfrm>
          <a:off x="0" y="0"/>
          <a:ext cx="0" cy="0"/>
          <a:chOff x="0" y="0"/>
          <a:chExt cx="0" cy="0"/>
        </a:xfrm>
      </p:grpSpPr>
      <p:sp>
        <p:nvSpPr>
          <p:cNvPr id="2565" name="Shape 2565"/>
          <p:cNvSpPr txBox="1"/>
          <p:nvPr/>
        </p:nvSpPr>
        <p:spPr>
          <a:xfrm>
            <a:off x="481581" y="3305180"/>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We can perform a search for an array element based on its value or its index.</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Here, let’s search a data element using the python in-built index() method.</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When we compile and execute the above program, it produces the following result which shows the index of the element. If the value is not present in the array then the program returns an error.</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p:txBody>
      </p:sp>
      <p:sp>
        <p:nvSpPr>
          <p:cNvPr id="2566" name="Shape 2566"/>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567" name="Shape 2567"/>
          <p:cNvGrpSpPr/>
          <p:nvPr/>
        </p:nvGrpSpPr>
        <p:grpSpPr>
          <a:xfrm>
            <a:off x="858043" y="241509"/>
            <a:ext cx="10470300" cy="730079"/>
            <a:chOff x="1692324" y="483017"/>
            <a:chExt cx="20940600" cy="1460159"/>
          </a:xfrm>
        </p:grpSpPr>
        <p:sp>
          <p:nvSpPr>
            <p:cNvPr id="2568" name="Shape 2568"/>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Searching an element</a:t>
              </a:r>
              <a:endParaRPr/>
            </a:p>
          </p:txBody>
        </p:sp>
        <p:sp>
          <p:nvSpPr>
            <p:cNvPr id="2569" name="Shape 2569"/>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570" name="Shape 2570"/>
          <p:cNvPicPr preferRelativeResize="0"/>
          <p:nvPr/>
        </p:nvPicPr>
        <p:blipFill>
          <a:blip r:embed="rId3">
            <a:alphaModFix/>
          </a:blip>
          <a:stretch>
            <a:fillRect/>
          </a:stretch>
        </p:blipFill>
        <p:spPr>
          <a:xfrm>
            <a:off x="1982400" y="1611125"/>
            <a:ext cx="8247700" cy="1477200"/>
          </a:xfrm>
          <a:prstGeom prst="rect">
            <a:avLst/>
          </a:prstGeom>
          <a:noFill/>
          <a:ln>
            <a:noFill/>
          </a:ln>
        </p:spPr>
      </p:pic>
      <p:pic>
        <p:nvPicPr>
          <p:cNvPr id="2571" name="Shape 2571"/>
          <p:cNvPicPr preferRelativeResize="0"/>
          <p:nvPr/>
        </p:nvPicPr>
        <p:blipFill>
          <a:blip r:embed="rId4">
            <a:alphaModFix/>
          </a:blip>
          <a:stretch>
            <a:fillRect/>
          </a:stretch>
        </p:blipFill>
        <p:spPr>
          <a:xfrm>
            <a:off x="381000" y="5391971"/>
            <a:ext cx="11406524" cy="50015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5" name="Shape 2575"/>
        <p:cNvGrpSpPr/>
        <p:nvPr/>
      </p:nvGrpSpPr>
      <p:grpSpPr>
        <a:xfrm>
          <a:off x="0" y="0"/>
          <a:ext cx="0" cy="0"/>
          <a:chOff x="0" y="0"/>
          <a:chExt cx="0" cy="0"/>
        </a:xfrm>
      </p:grpSpPr>
      <p:sp>
        <p:nvSpPr>
          <p:cNvPr id="2576" name="Shape 2576"/>
          <p:cNvSpPr txBox="1"/>
          <p:nvPr/>
        </p:nvSpPr>
        <p:spPr>
          <a:xfrm>
            <a:off x="481581" y="3305180"/>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Update operation refers to updating an existing element from the array at a given index.</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Here, we simply reassign a new value to the desired index we want to update.</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Output:</a:t>
            </a:r>
            <a:endParaRPr sz="2000">
              <a:latin typeface="Lato"/>
              <a:ea typeface="Lato"/>
              <a:cs typeface="Lato"/>
              <a:sym typeface="Lato"/>
            </a:endParaRPr>
          </a:p>
        </p:txBody>
      </p:sp>
      <p:sp>
        <p:nvSpPr>
          <p:cNvPr id="2577" name="Shape 2577"/>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578" name="Shape 2578"/>
          <p:cNvGrpSpPr/>
          <p:nvPr/>
        </p:nvGrpSpPr>
        <p:grpSpPr>
          <a:xfrm>
            <a:off x="858043" y="241509"/>
            <a:ext cx="10470300" cy="730079"/>
            <a:chOff x="1692324" y="483017"/>
            <a:chExt cx="20940600" cy="1460159"/>
          </a:xfrm>
        </p:grpSpPr>
        <p:sp>
          <p:nvSpPr>
            <p:cNvPr id="2579" name="Shape 2579"/>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Updation</a:t>
              </a:r>
              <a:endParaRPr/>
            </a:p>
          </p:txBody>
        </p:sp>
        <p:sp>
          <p:nvSpPr>
            <p:cNvPr id="2580" name="Shape 2580"/>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581" name="Shape 2581"/>
          <p:cNvPicPr preferRelativeResize="0"/>
          <p:nvPr/>
        </p:nvPicPr>
        <p:blipFill>
          <a:blip r:embed="rId3">
            <a:alphaModFix/>
          </a:blip>
          <a:stretch>
            <a:fillRect/>
          </a:stretch>
        </p:blipFill>
        <p:spPr>
          <a:xfrm>
            <a:off x="3167775" y="1474225"/>
            <a:ext cx="5876925" cy="1581150"/>
          </a:xfrm>
          <a:prstGeom prst="rect">
            <a:avLst/>
          </a:prstGeom>
          <a:noFill/>
          <a:ln>
            <a:noFill/>
          </a:ln>
        </p:spPr>
      </p:pic>
      <p:pic>
        <p:nvPicPr>
          <p:cNvPr id="2582" name="Shape 2582"/>
          <p:cNvPicPr preferRelativeResize="0"/>
          <p:nvPr/>
        </p:nvPicPr>
        <p:blipFill>
          <a:blip r:embed="rId4">
            <a:alphaModFix/>
          </a:blip>
          <a:stretch>
            <a:fillRect/>
          </a:stretch>
        </p:blipFill>
        <p:spPr>
          <a:xfrm>
            <a:off x="684413" y="4706172"/>
            <a:ext cx="10817570" cy="1581150"/>
          </a:xfrm>
          <a:prstGeom prst="rect">
            <a:avLst/>
          </a:prstGeom>
          <a:noFill/>
          <a:ln>
            <a:noFill/>
          </a:ln>
        </p:spPr>
      </p:pic>
      <p:sp>
        <p:nvSpPr>
          <p:cNvPr id="2583" name="Shape 2583"/>
          <p:cNvSpPr/>
          <p:nvPr/>
        </p:nvSpPr>
        <p:spPr>
          <a:xfrm flipH="1" rot="10461473">
            <a:off x="1148477" y="5467617"/>
            <a:ext cx="674367" cy="219167"/>
          </a:xfrm>
          <a:prstGeom prst="leftArrow">
            <a:avLst>
              <a:gd fmla="val 50000" name="adj1"/>
              <a:gd fmla="val 50000" name="adj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0000"/>
              </a:solidFill>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8" name="Shape 2588"/>
        <p:cNvGrpSpPr/>
        <p:nvPr/>
      </p:nvGrpSpPr>
      <p:grpSpPr>
        <a:xfrm>
          <a:off x="0" y="0"/>
          <a:ext cx="0" cy="0"/>
          <a:chOff x="0" y="0"/>
          <a:chExt cx="0" cy="0"/>
        </a:xfrm>
      </p:grpSpPr>
      <p:cxnSp>
        <p:nvCxnSpPr>
          <p:cNvPr id="2589" name="Shape 2589"/>
          <p:cNvCxnSpPr/>
          <p:nvPr/>
        </p:nvCxnSpPr>
        <p:spPr>
          <a:xfrm>
            <a:off x="5805926" y="4129382"/>
            <a:ext cx="596400" cy="0"/>
          </a:xfrm>
          <a:prstGeom prst="straightConnector1">
            <a:avLst/>
          </a:prstGeom>
          <a:noFill/>
          <a:ln cap="flat" cmpd="sng" w="57150">
            <a:solidFill>
              <a:schemeClr val="accent1"/>
            </a:solidFill>
            <a:prstDash val="solid"/>
            <a:miter lim="800000"/>
            <a:headEnd len="sm" w="sm" type="none"/>
            <a:tailEnd len="sm" w="sm" type="none"/>
          </a:ln>
        </p:spPr>
      </p:cxnSp>
      <p:sp>
        <p:nvSpPr>
          <p:cNvPr id="2590" name="Shape 2590"/>
          <p:cNvSpPr txBox="1"/>
          <p:nvPr/>
        </p:nvSpPr>
        <p:spPr>
          <a:xfrm>
            <a:off x="2256900" y="3074200"/>
            <a:ext cx="7678200" cy="73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45469"/>
              </a:buClr>
              <a:buSzPts val="4200"/>
              <a:buFont typeface="Lato Black"/>
              <a:buNone/>
            </a:pPr>
            <a:r>
              <a:rPr b="1" lang="en-US" sz="4200">
                <a:solidFill>
                  <a:srgbClr val="445469"/>
                </a:solidFill>
                <a:latin typeface="Lato Black"/>
                <a:ea typeface="Lato Black"/>
                <a:cs typeface="Lato Black"/>
                <a:sym typeface="Lato Black"/>
              </a:rPr>
              <a:t>Files I/O</a:t>
            </a:r>
            <a:endParaRPr/>
          </a:p>
        </p:txBody>
      </p:sp>
      <p:grpSp>
        <p:nvGrpSpPr>
          <p:cNvPr id="2591" name="Shape 2591"/>
          <p:cNvGrpSpPr/>
          <p:nvPr/>
        </p:nvGrpSpPr>
        <p:grpSpPr>
          <a:xfrm>
            <a:off x="5521358" y="1570219"/>
            <a:ext cx="1187400" cy="1187400"/>
            <a:chOff x="5521358" y="1570219"/>
            <a:chExt cx="1187400" cy="1187400"/>
          </a:xfrm>
        </p:grpSpPr>
        <p:sp>
          <p:nvSpPr>
            <p:cNvPr id="2592" name="Shape 2592"/>
            <p:cNvSpPr/>
            <p:nvPr/>
          </p:nvSpPr>
          <p:spPr>
            <a:xfrm>
              <a:off x="5521358" y="1570219"/>
              <a:ext cx="1187400" cy="1187400"/>
            </a:xfrm>
            <a:prstGeom prst="diamond">
              <a:avLst/>
            </a:prstGeom>
            <a:noFill/>
            <a:ln cap="flat" cmpd="sng" w="381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Lato Light"/>
                <a:buNone/>
              </a:pPr>
              <a:r>
                <a:t/>
              </a:r>
              <a:endParaRPr b="0" i="0" sz="900" u="none" cap="none" strike="noStrike">
                <a:solidFill>
                  <a:schemeClr val="lt1"/>
                </a:solidFill>
                <a:latin typeface="Lato Light"/>
                <a:ea typeface="Lato Light"/>
                <a:cs typeface="Lato Light"/>
                <a:sym typeface="Lato Light"/>
              </a:endParaRPr>
            </a:p>
          </p:txBody>
        </p:sp>
        <p:sp>
          <p:nvSpPr>
            <p:cNvPr id="2593" name="Shape 2593"/>
            <p:cNvSpPr/>
            <p:nvPr/>
          </p:nvSpPr>
          <p:spPr>
            <a:xfrm>
              <a:off x="5850128" y="1903525"/>
              <a:ext cx="520500" cy="520800"/>
            </a:xfrm>
            <a:custGeom>
              <a:pathLst>
                <a:path extrusionOk="0" h="120000" w="120000">
                  <a:moveTo>
                    <a:pt x="65457" y="57272"/>
                  </a:moveTo>
                  <a:cubicBezTo>
                    <a:pt x="66965" y="57272"/>
                    <a:pt x="68183" y="56055"/>
                    <a:pt x="68183" y="54544"/>
                  </a:cubicBezTo>
                  <a:cubicBezTo>
                    <a:pt x="68183" y="53038"/>
                    <a:pt x="66965" y="51816"/>
                    <a:pt x="65457" y="51816"/>
                  </a:cubicBezTo>
                  <a:cubicBezTo>
                    <a:pt x="63949" y="51816"/>
                    <a:pt x="62725" y="53038"/>
                    <a:pt x="62725" y="54544"/>
                  </a:cubicBezTo>
                  <a:cubicBezTo>
                    <a:pt x="62725" y="56055"/>
                    <a:pt x="63949" y="57272"/>
                    <a:pt x="65457" y="57272"/>
                  </a:cubicBezTo>
                  <a:moveTo>
                    <a:pt x="90019" y="27272"/>
                  </a:moveTo>
                  <a:cubicBezTo>
                    <a:pt x="91528" y="27272"/>
                    <a:pt x="92745" y="28494"/>
                    <a:pt x="92745" y="30000"/>
                  </a:cubicBezTo>
                  <a:cubicBezTo>
                    <a:pt x="92745" y="31511"/>
                    <a:pt x="91528" y="32727"/>
                    <a:pt x="90019" y="32727"/>
                  </a:cubicBezTo>
                  <a:cubicBezTo>
                    <a:pt x="88511" y="32727"/>
                    <a:pt x="87288" y="31511"/>
                    <a:pt x="87288" y="30000"/>
                  </a:cubicBezTo>
                  <a:cubicBezTo>
                    <a:pt x="87288" y="28494"/>
                    <a:pt x="88511" y="27272"/>
                    <a:pt x="90019" y="27272"/>
                  </a:cubicBezTo>
                  <a:moveTo>
                    <a:pt x="90019" y="38183"/>
                  </a:moveTo>
                  <a:cubicBezTo>
                    <a:pt x="94538" y="38183"/>
                    <a:pt x="98203" y="34516"/>
                    <a:pt x="98203" y="30000"/>
                  </a:cubicBezTo>
                  <a:cubicBezTo>
                    <a:pt x="98203" y="25483"/>
                    <a:pt x="94538" y="21822"/>
                    <a:pt x="90019" y="21822"/>
                  </a:cubicBezTo>
                  <a:cubicBezTo>
                    <a:pt x="85495" y="21822"/>
                    <a:pt x="81830" y="25483"/>
                    <a:pt x="81830" y="30000"/>
                  </a:cubicBezTo>
                  <a:cubicBezTo>
                    <a:pt x="81830" y="34516"/>
                    <a:pt x="85495" y="38183"/>
                    <a:pt x="90019" y="38183"/>
                  </a:cubicBezTo>
                  <a:moveTo>
                    <a:pt x="73646" y="65455"/>
                  </a:moveTo>
                  <a:cubicBezTo>
                    <a:pt x="75155" y="65455"/>
                    <a:pt x="76372" y="64233"/>
                    <a:pt x="76372" y="62727"/>
                  </a:cubicBezTo>
                  <a:cubicBezTo>
                    <a:pt x="76372" y="61222"/>
                    <a:pt x="75155" y="60000"/>
                    <a:pt x="73646" y="60000"/>
                  </a:cubicBezTo>
                  <a:cubicBezTo>
                    <a:pt x="72133" y="60000"/>
                    <a:pt x="70915" y="61222"/>
                    <a:pt x="70915" y="62727"/>
                  </a:cubicBezTo>
                  <a:cubicBezTo>
                    <a:pt x="70915" y="64233"/>
                    <a:pt x="72133" y="65455"/>
                    <a:pt x="73646" y="65455"/>
                  </a:cubicBezTo>
                  <a:moveTo>
                    <a:pt x="57268" y="43638"/>
                  </a:moveTo>
                  <a:cubicBezTo>
                    <a:pt x="55760" y="43638"/>
                    <a:pt x="54542" y="44855"/>
                    <a:pt x="54542" y="46366"/>
                  </a:cubicBezTo>
                  <a:cubicBezTo>
                    <a:pt x="54542" y="47872"/>
                    <a:pt x="55760" y="49088"/>
                    <a:pt x="57268" y="49088"/>
                  </a:cubicBezTo>
                  <a:cubicBezTo>
                    <a:pt x="58776" y="49088"/>
                    <a:pt x="59999" y="47872"/>
                    <a:pt x="59999" y="46366"/>
                  </a:cubicBezTo>
                  <a:cubicBezTo>
                    <a:pt x="59999" y="44855"/>
                    <a:pt x="58776" y="43638"/>
                    <a:pt x="57268" y="43638"/>
                  </a:cubicBezTo>
                  <a:moveTo>
                    <a:pt x="9777" y="110233"/>
                  </a:moveTo>
                  <a:lnTo>
                    <a:pt x="19639" y="85511"/>
                  </a:lnTo>
                  <a:cubicBezTo>
                    <a:pt x="20965" y="87966"/>
                    <a:pt x="22610" y="90294"/>
                    <a:pt x="24539" y="92455"/>
                  </a:cubicBezTo>
                  <a:cubicBezTo>
                    <a:pt x="27453" y="95722"/>
                    <a:pt x="30833" y="98394"/>
                    <a:pt x="34493" y="100377"/>
                  </a:cubicBezTo>
                  <a:cubicBezTo>
                    <a:pt x="34493" y="100377"/>
                    <a:pt x="9777" y="110233"/>
                    <a:pt x="9777" y="110233"/>
                  </a:cubicBezTo>
                  <a:close/>
                  <a:moveTo>
                    <a:pt x="21153" y="67000"/>
                  </a:moveTo>
                  <a:lnTo>
                    <a:pt x="0" y="120000"/>
                  </a:lnTo>
                  <a:lnTo>
                    <a:pt x="53034" y="98861"/>
                  </a:lnTo>
                  <a:cubicBezTo>
                    <a:pt x="52089" y="98972"/>
                    <a:pt x="51144" y="99022"/>
                    <a:pt x="50205" y="99022"/>
                  </a:cubicBezTo>
                  <a:cubicBezTo>
                    <a:pt x="33980" y="99022"/>
                    <a:pt x="19286" y="83344"/>
                    <a:pt x="21153" y="67000"/>
                  </a:cubicBezTo>
                  <a:moveTo>
                    <a:pt x="91710" y="59205"/>
                  </a:moveTo>
                  <a:cubicBezTo>
                    <a:pt x="90628" y="60283"/>
                    <a:pt x="88932" y="62061"/>
                    <a:pt x="86958" y="64122"/>
                  </a:cubicBezTo>
                  <a:cubicBezTo>
                    <a:pt x="83441" y="67800"/>
                    <a:pt x="78034" y="73450"/>
                    <a:pt x="74819" y="76405"/>
                  </a:cubicBezTo>
                  <a:lnTo>
                    <a:pt x="43621" y="45227"/>
                  </a:lnTo>
                  <a:cubicBezTo>
                    <a:pt x="46580" y="42016"/>
                    <a:pt x="52237" y="36611"/>
                    <a:pt x="55913" y="33100"/>
                  </a:cubicBezTo>
                  <a:cubicBezTo>
                    <a:pt x="57979" y="31127"/>
                    <a:pt x="59755" y="29433"/>
                    <a:pt x="60836" y="28350"/>
                  </a:cubicBezTo>
                  <a:cubicBezTo>
                    <a:pt x="75598" y="13594"/>
                    <a:pt x="103979" y="5516"/>
                    <a:pt x="114593" y="5455"/>
                  </a:cubicBezTo>
                  <a:cubicBezTo>
                    <a:pt x="114570" y="14288"/>
                    <a:pt x="107127" y="43800"/>
                    <a:pt x="91710" y="59205"/>
                  </a:cubicBezTo>
                  <a:moveTo>
                    <a:pt x="71006" y="80905"/>
                  </a:moveTo>
                  <a:cubicBezTo>
                    <a:pt x="69014" y="88183"/>
                    <a:pt x="66385" y="94844"/>
                    <a:pt x="63477" y="100194"/>
                  </a:cubicBezTo>
                  <a:cubicBezTo>
                    <a:pt x="62276" y="96966"/>
                    <a:pt x="60563" y="93322"/>
                    <a:pt x="58127" y="89500"/>
                  </a:cubicBezTo>
                  <a:cubicBezTo>
                    <a:pt x="57108" y="87905"/>
                    <a:pt x="55361" y="86977"/>
                    <a:pt x="53523" y="86977"/>
                  </a:cubicBezTo>
                  <a:cubicBezTo>
                    <a:pt x="53091" y="86977"/>
                    <a:pt x="52652" y="87027"/>
                    <a:pt x="52220" y="87133"/>
                  </a:cubicBezTo>
                  <a:cubicBezTo>
                    <a:pt x="51161" y="87394"/>
                    <a:pt x="50074" y="87527"/>
                    <a:pt x="48999" y="87527"/>
                  </a:cubicBezTo>
                  <a:cubicBezTo>
                    <a:pt x="44987" y="87527"/>
                    <a:pt x="41071" y="85733"/>
                    <a:pt x="37679" y="82344"/>
                  </a:cubicBezTo>
                  <a:cubicBezTo>
                    <a:pt x="33354" y="78022"/>
                    <a:pt x="31647" y="72855"/>
                    <a:pt x="32888" y="67811"/>
                  </a:cubicBezTo>
                  <a:cubicBezTo>
                    <a:pt x="33445" y="65538"/>
                    <a:pt x="32489" y="63166"/>
                    <a:pt x="30520" y="61911"/>
                  </a:cubicBezTo>
                  <a:cubicBezTo>
                    <a:pt x="26690" y="59477"/>
                    <a:pt x="23048" y="57766"/>
                    <a:pt x="19815" y="56572"/>
                  </a:cubicBezTo>
                  <a:cubicBezTo>
                    <a:pt x="25171" y="53655"/>
                    <a:pt x="31835" y="51033"/>
                    <a:pt x="39119" y="49038"/>
                  </a:cubicBezTo>
                  <a:cubicBezTo>
                    <a:pt x="39267" y="49000"/>
                    <a:pt x="39387" y="48905"/>
                    <a:pt x="39529" y="48850"/>
                  </a:cubicBezTo>
                  <a:lnTo>
                    <a:pt x="71194" y="80500"/>
                  </a:lnTo>
                  <a:cubicBezTo>
                    <a:pt x="71142" y="80638"/>
                    <a:pt x="71046" y="80755"/>
                    <a:pt x="71006" y="80905"/>
                  </a:cubicBezTo>
                  <a:moveTo>
                    <a:pt x="119066" y="927"/>
                  </a:moveTo>
                  <a:cubicBezTo>
                    <a:pt x="118446" y="305"/>
                    <a:pt x="116921" y="0"/>
                    <a:pt x="114713" y="0"/>
                  </a:cubicBezTo>
                  <a:cubicBezTo>
                    <a:pt x="103183" y="0"/>
                    <a:pt x="73083" y="8394"/>
                    <a:pt x="56978" y="24494"/>
                  </a:cubicBezTo>
                  <a:cubicBezTo>
                    <a:pt x="53182" y="28288"/>
                    <a:pt x="40599" y="39861"/>
                    <a:pt x="37679" y="43777"/>
                  </a:cubicBezTo>
                  <a:cubicBezTo>
                    <a:pt x="28232" y="46366"/>
                    <a:pt x="14477" y="51538"/>
                    <a:pt x="6806" y="59205"/>
                  </a:cubicBezTo>
                  <a:cubicBezTo>
                    <a:pt x="6806" y="59205"/>
                    <a:pt x="16168" y="59238"/>
                    <a:pt x="27589" y="66511"/>
                  </a:cubicBezTo>
                  <a:cubicBezTo>
                    <a:pt x="25928" y="73277"/>
                    <a:pt x="28033" y="80416"/>
                    <a:pt x="33821" y="86200"/>
                  </a:cubicBezTo>
                  <a:cubicBezTo>
                    <a:pt x="38328" y="90705"/>
                    <a:pt x="43661" y="92983"/>
                    <a:pt x="48999" y="92983"/>
                  </a:cubicBezTo>
                  <a:cubicBezTo>
                    <a:pt x="50513" y="92983"/>
                    <a:pt x="52026" y="92800"/>
                    <a:pt x="53523" y="92427"/>
                  </a:cubicBezTo>
                  <a:cubicBezTo>
                    <a:pt x="60796" y="103844"/>
                    <a:pt x="60836" y="113200"/>
                    <a:pt x="60836" y="113200"/>
                  </a:cubicBezTo>
                  <a:cubicBezTo>
                    <a:pt x="68508" y="105533"/>
                    <a:pt x="73686" y="91783"/>
                    <a:pt x="76270" y="82344"/>
                  </a:cubicBezTo>
                  <a:cubicBezTo>
                    <a:pt x="80191" y="79427"/>
                    <a:pt x="91772" y="66855"/>
                    <a:pt x="95568" y="63061"/>
                  </a:cubicBezTo>
                  <a:cubicBezTo>
                    <a:pt x="114752" y="43888"/>
                    <a:pt x="122925" y="4783"/>
                    <a:pt x="119066" y="927"/>
                  </a:cubicBezTo>
                </a:path>
              </a:pathLst>
            </a:custGeom>
            <a:solidFill>
              <a:schemeClr val="accent1"/>
            </a:solidFill>
            <a:ln>
              <a:noFill/>
            </a:ln>
          </p:spPr>
          <p:txBody>
            <a:bodyPr anchorCtr="0" anchor="ctr" bIns="19025" lIns="19025" spcFirstLastPara="1" rIns="19025" wrap="square" tIns="19025">
              <a:noAutofit/>
            </a:bodyPr>
            <a:lstStyle/>
            <a:p>
              <a:pPr indent="0" lvl="0" marL="0" marR="0" rtl="0" algn="l">
                <a:spcBef>
                  <a:spcPts val="0"/>
                </a:spcBef>
                <a:spcAft>
                  <a:spcPts val="0"/>
                </a:spcAft>
                <a:buClr>
                  <a:schemeClr val="dk1"/>
                </a:buClr>
                <a:buSzPts val="1499"/>
                <a:buFont typeface="Lato Light"/>
                <a:buNone/>
              </a:pPr>
              <a:r>
                <a:t/>
              </a:r>
              <a:endParaRPr b="0" i="0" sz="1499" u="none" cap="none" strike="noStrike">
                <a:solidFill>
                  <a:schemeClr val="dk1"/>
                </a:solidFill>
                <a:latin typeface="Lato Light"/>
                <a:ea typeface="Lato Light"/>
                <a:cs typeface="Lato Light"/>
                <a:sym typeface="Lato Light"/>
              </a:endParaRPr>
            </a:p>
          </p:txBody>
        </p:sp>
      </p:gr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7" name="Shape 2597"/>
        <p:cNvGrpSpPr/>
        <p:nvPr/>
      </p:nvGrpSpPr>
      <p:grpSpPr>
        <a:xfrm>
          <a:off x="0" y="0"/>
          <a:ext cx="0" cy="0"/>
          <a:chOff x="0" y="0"/>
          <a:chExt cx="0" cy="0"/>
        </a:xfrm>
      </p:grpSpPr>
      <p:sp>
        <p:nvSpPr>
          <p:cNvPr id="2598" name="Shape 2598"/>
          <p:cNvSpPr txBox="1"/>
          <p:nvPr/>
        </p:nvSpPr>
        <p:spPr>
          <a:xfrm>
            <a:off x="494681" y="1821205"/>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None/>
            </a:pPr>
            <a:r>
              <a:rPr lang="en-US" sz="2000">
                <a:latin typeface="Lato"/>
                <a:ea typeface="Lato"/>
                <a:cs typeface="Lato"/>
                <a:sym typeface="Lato"/>
              </a:rPr>
              <a:t>It is a built-in function to read a line of text from standard input, which by default comes from the keyboard. It reads one line from standard input and returns it as a string.</a:t>
            </a:r>
            <a:endParaRPr sz="2000">
              <a:latin typeface="Lato"/>
              <a:ea typeface="Lato"/>
              <a:cs typeface="Lato"/>
              <a:sym typeface="Lato"/>
            </a:endParaRPr>
          </a:p>
          <a:p>
            <a:pPr indent="457200" lvl="0" marL="0" marR="0" rtl="0">
              <a:lnSpc>
                <a:spcPct val="150000"/>
              </a:lnSpc>
              <a:spcBef>
                <a:spcPts val="0"/>
              </a:spcBef>
              <a:spcAft>
                <a:spcPts val="0"/>
              </a:spcAft>
              <a:buNone/>
            </a:pPr>
            <a:r>
              <a:t/>
            </a:r>
            <a:endParaRPr sz="2000">
              <a:latin typeface="Lato"/>
              <a:ea typeface="Lato"/>
              <a:cs typeface="Lato"/>
              <a:sym typeface="Lato"/>
            </a:endParaRPr>
          </a:p>
          <a:p>
            <a:pPr indent="457200" lvl="0" marL="0" marR="0" rtl="0">
              <a:lnSpc>
                <a:spcPct val="150000"/>
              </a:lnSpc>
              <a:spcBef>
                <a:spcPts val="0"/>
              </a:spcBef>
              <a:spcAft>
                <a:spcPts val="0"/>
              </a:spcAft>
              <a:buNone/>
            </a:pPr>
            <a:r>
              <a:rPr lang="en-US" sz="2000">
                <a:latin typeface="Lato"/>
                <a:ea typeface="Lato"/>
                <a:cs typeface="Lato"/>
                <a:sym typeface="Lato"/>
              </a:rPr>
              <a:t>For example,</a:t>
            </a:r>
            <a:endParaRPr sz="2000">
              <a:latin typeface="Lato"/>
              <a:ea typeface="Lato"/>
              <a:cs typeface="Lato"/>
              <a:sym typeface="Lato"/>
            </a:endParaRPr>
          </a:p>
          <a:p>
            <a:pPr indent="457200" lvl="0" marL="0" marR="0" rtl="0">
              <a:lnSpc>
                <a:spcPct val="150000"/>
              </a:lnSpc>
              <a:spcBef>
                <a:spcPts val="0"/>
              </a:spcBef>
              <a:spcAft>
                <a:spcPts val="0"/>
              </a:spcAft>
              <a:buNone/>
            </a:pPr>
            <a:r>
              <a:t/>
            </a:r>
            <a:endParaRPr sz="2000">
              <a:latin typeface="Lato"/>
              <a:ea typeface="Lato"/>
              <a:cs typeface="Lato"/>
              <a:sym typeface="Lato"/>
            </a:endParaRPr>
          </a:p>
          <a:p>
            <a:pPr indent="457200" lvl="0" marL="0" marR="0" rtl="0">
              <a:lnSpc>
                <a:spcPct val="150000"/>
              </a:lnSpc>
              <a:spcBef>
                <a:spcPts val="0"/>
              </a:spcBef>
              <a:spcAft>
                <a:spcPts val="0"/>
              </a:spcAft>
              <a:buNone/>
            </a:pPr>
            <a:r>
              <a:t/>
            </a:r>
            <a:endParaRPr sz="2000">
              <a:latin typeface="Lato"/>
              <a:ea typeface="Lato"/>
              <a:cs typeface="Lato"/>
              <a:sym typeface="Lato"/>
            </a:endParaRPr>
          </a:p>
          <a:p>
            <a:pPr indent="457200" lvl="0" marL="0" marR="0" rtl="0">
              <a:lnSpc>
                <a:spcPct val="150000"/>
              </a:lnSpc>
              <a:spcBef>
                <a:spcPts val="0"/>
              </a:spcBef>
              <a:spcAft>
                <a:spcPts val="0"/>
              </a:spcAft>
              <a:buNone/>
            </a:pPr>
            <a:r>
              <a:t/>
            </a:r>
            <a:endParaRPr sz="2000">
              <a:latin typeface="Lato"/>
              <a:ea typeface="Lato"/>
              <a:cs typeface="Lato"/>
              <a:sym typeface="Lato"/>
            </a:endParaRPr>
          </a:p>
          <a:p>
            <a:pPr indent="457200" lvl="0" marL="457200" marR="0" rtl="0">
              <a:lnSpc>
                <a:spcPct val="150000"/>
              </a:lnSpc>
              <a:spcBef>
                <a:spcPts val="0"/>
              </a:spcBef>
              <a:spcAft>
                <a:spcPts val="0"/>
              </a:spcAft>
              <a:buNone/>
            </a:pPr>
            <a:r>
              <a:rPr lang="en-US" sz="2000">
                <a:latin typeface="Lato"/>
                <a:ea typeface="Lato"/>
                <a:cs typeface="Lato"/>
                <a:sym typeface="Lato"/>
              </a:rPr>
              <a:t>Output </a:t>
            </a:r>
            <a:endParaRPr sz="2000">
              <a:latin typeface="Lato"/>
              <a:ea typeface="Lato"/>
              <a:cs typeface="Lato"/>
              <a:sym typeface="Lato"/>
            </a:endParaRPr>
          </a:p>
        </p:txBody>
      </p:sp>
      <p:sp>
        <p:nvSpPr>
          <p:cNvPr id="2599" name="Shape 2599"/>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600" name="Shape 2600"/>
          <p:cNvGrpSpPr/>
          <p:nvPr/>
        </p:nvGrpSpPr>
        <p:grpSpPr>
          <a:xfrm>
            <a:off x="858043" y="241509"/>
            <a:ext cx="10470300" cy="730079"/>
            <a:chOff x="1692324" y="483017"/>
            <a:chExt cx="20940600" cy="1460159"/>
          </a:xfrm>
        </p:grpSpPr>
        <p:sp>
          <p:nvSpPr>
            <p:cNvPr id="2601" name="Shape 2601"/>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The raw_input Function</a:t>
              </a:r>
              <a:endParaRPr b="1" i="0" sz="4400" u="none" cap="none" strike="noStrike">
                <a:solidFill>
                  <a:srgbClr val="17959F"/>
                </a:solidFill>
                <a:latin typeface="Lato"/>
                <a:ea typeface="Lato"/>
                <a:cs typeface="Lato"/>
                <a:sym typeface="Lato"/>
              </a:endParaRPr>
            </a:p>
          </p:txBody>
        </p:sp>
        <p:sp>
          <p:nvSpPr>
            <p:cNvPr id="2602" name="Shape 2602"/>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603" name="Shape 2603"/>
          <p:cNvPicPr preferRelativeResize="0"/>
          <p:nvPr/>
        </p:nvPicPr>
        <p:blipFill>
          <a:blip r:embed="rId3">
            <a:alphaModFix/>
          </a:blip>
          <a:stretch>
            <a:fillRect/>
          </a:stretch>
        </p:blipFill>
        <p:spPr>
          <a:xfrm>
            <a:off x="2798700" y="5214800"/>
            <a:ext cx="6813600" cy="523075"/>
          </a:xfrm>
          <a:prstGeom prst="rect">
            <a:avLst/>
          </a:prstGeom>
          <a:noFill/>
          <a:ln>
            <a:noFill/>
          </a:ln>
        </p:spPr>
      </p:pic>
      <p:pic>
        <p:nvPicPr>
          <p:cNvPr id="2604" name="Shape 2604"/>
          <p:cNvPicPr preferRelativeResize="0"/>
          <p:nvPr/>
        </p:nvPicPr>
        <p:blipFill>
          <a:blip r:embed="rId4">
            <a:alphaModFix/>
          </a:blip>
          <a:stretch>
            <a:fillRect/>
          </a:stretch>
        </p:blipFill>
        <p:spPr>
          <a:xfrm>
            <a:off x="2851138" y="3115274"/>
            <a:ext cx="7424775" cy="160965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8" name="Shape 2608"/>
        <p:cNvGrpSpPr/>
        <p:nvPr/>
      </p:nvGrpSpPr>
      <p:grpSpPr>
        <a:xfrm>
          <a:off x="0" y="0"/>
          <a:ext cx="0" cy="0"/>
          <a:chOff x="0" y="0"/>
          <a:chExt cx="0" cy="0"/>
        </a:xfrm>
      </p:grpSpPr>
      <p:sp>
        <p:nvSpPr>
          <p:cNvPr id="2609" name="Shape 2609"/>
          <p:cNvSpPr txBox="1"/>
          <p:nvPr/>
        </p:nvSpPr>
        <p:spPr>
          <a:xfrm>
            <a:off x="494681" y="1592605"/>
            <a:ext cx="11223300" cy="1477200"/>
          </a:xfrm>
          <a:prstGeom prst="rect">
            <a:avLst/>
          </a:prstGeom>
          <a:noFill/>
          <a:ln>
            <a:noFill/>
          </a:ln>
        </p:spPr>
        <p:txBody>
          <a:bodyPr anchorCtr="0" anchor="t" bIns="45700" lIns="91400" spcFirstLastPara="1" rIns="91400" wrap="square" tIns="45700">
            <a:noAutofit/>
          </a:bodyPr>
          <a:lstStyle/>
          <a:p>
            <a:pPr indent="0" lvl="0" marL="457200" marR="0" rtl="0">
              <a:lnSpc>
                <a:spcPct val="150000"/>
              </a:lnSpc>
              <a:spcBef>
                <a:spcPts val="0"/>
              </a:spcBef>
              <a:spcAft>
                <a:spcPts val="0"/>
              </a:spcAft>
              <a:buNone/>
            </a:pPr>
            <a:r>
              <a:rPr lang="en-US" sz="2000">
                <a:latin typeface="Lato"/>
                <a:ea typeface="Lato"/>
                <a:cs typeface="Lato"/>
                <a:sym typeface="Lato"/>
              </a:rPr>
              <a:t>You can create a file in Jupyter with code:</a:t>
            </a:r>
            <a:endParaRPr sz="2000">
              <a:latin typeface="Lato"/>
              <a:ea typeface="Lato"/>
              <a:cs typeface="Lato"/>
              <a:sym typeface="Lato"/>
            </a:endParaRPr>
          </a:p>
          <a:p>
            <a:pPr indent="0" lvl="0" marL="457200" marR="0" rtl="0">
              <a:lnSpc>
                <a:spcPct val="150000"/>
              </a:lnSpc>
              <a:spcBef>
                <a:spcPts val="0"/>
              </a:spcBef>
              <a:spcAft>
                <a:spcPts val="0"/>
              </a:spcAft>
              <a:buNone/>
            </a:pPr>
            <a:r>
              <a:t/>
            </a:r>
            <a:endParaRPr sz="2000">
              <a:latin typeface="Lato"/>
              <a:ea typeface="Lato"/>
              <a:cs typeface="Lato"/>
              <a:sym typeface="Lato"/>
            </a:endParaRPr>
          </a:p>
          <a:p>
            <a:pPr indent="0" lvl="0" marL="457200" marR="0" rtl="0">
              <a:lnSpc>
                <a:spcPct val="150000"/>
              </a:lnSpc>
              <a:spcBef>
                <a:spcPts val="0"/>
              </a:spcBef>
              <a:spcAft>
                <a:spcPts val="0"/>
              </a:spcAft>
              <a:buNone/>
            </a:pPr>
            <a:r>
              <a:t/>
            </a:r>
            <a:endParaRPr sz="2000">
              <a:latin typeface="Lato"/>
              <a:ea typeface="Lato"/>
              <a:cs typeface="Lato"/>
              <a:sym typeface="Lato"/>
            </a:endParaRPr>
          </a:p>
          <a:p>
            <a:pPr indent="0" lvl="0" marL="457200" marR="0" rtl="0">
              <a:lnSpc>
                <a:spcPct val="150000"/>
              </a:lnSpc>
              <a:spcBef>
                <a:spcPts val="0"/>
              </a:spcBef>
              <a:spcAft>
                <a:spcPts val="0"/>
              </a:spcAft>
              <a:buNone/>
            </a:pPr>
            <a:r>
              <a:t/>
            </a:r>
            <a:endParaRPr sz="2000">
              <a:latin typeface="Lato"/>
              <a:ea typeface="Lato"/>
              <a:cs typeface="Lato"/>
              <a:sym typeface="Lato"/>
            </a:endParaRPr>
          </a:p>
          <a:p>
            <a:pPr indent="0" lvl="0" marL="457200" marR="0" rtl="0">
              <a:lnSpc>
                <a:spcPct val="150000"/>
              </a:lnSpc>
              <a:spcBef>
                <a:spcPts val="0"/>
              </a:spcBef>
              <a:spcAft>
                <a:spcPts val="0"/>
              </a:spcAft>
              <a:buNone/>
            </a:pPr>
            <a:r>
              <a:t/>
            </a:r>
            <a:endParaRPr sz="2000">
              <a:latin typeface="Lato"/>
              <a:ea typeface="Lato"/>
              <a:cs typeface="Lato"/>
              <a:sym typeface="Lato"/>
            </a:endParaRPr>
          </a:p>
          <a:p>
            <a:pPr indent="457200" lvl="0" marL="914400" marR="0" rtl="0">
              <a:lnSpc>
                <a:spcPct val="150000"/>
              </a:lnSpc>
              <a:spcBef>
                <a:spcPts val="0"/>
              </a:spcBef>
              <a:spcAft>
                <a:spcPts val="0"/>
              </a:spcAft>
              <a:buNone/>
            </a:pPr>
            <a:r>
              <a:rPr lang="en-US" sz="2000">
                <a:latin typeface="Lato"/>
                <a:ea typeface="Lato"/>
                <a:cs typeface="Lato"/>
                <a:sym typeface="Lato"/>
              </a:rPr>
              <a:t>Output:</a:t>
            </a:r>
            <a:endParaRPr sz="2000">
              <a:latin typeface="Lato"/>
              <a:ea typeface="Lato"/>
              <a:cs typeface="Lato"/>
              <a:sym typeface="Lato"/>
            </a:endParaRPr>
          </a:p>
          <a:p>
            <a:pPr indent="0" lvl="0" marL="457200" marR="0" rtl="0">
              <a:lnSpc>
                <a:spcPct val="150000"/>
              </a:lnSpc>
              <a:spcBef>
                <a:spcPts val="0"/>
              </a:spcBef>
              <a:spcAft>
                <a:spcPts val="0"/>
              </a:spcAft>
              <a:buNone/>
            </a:pPr>
            <a:r>
              <a:t/>
            </a:r>
            <a:endParaRPr sz="2000">
              <a:latin typeface="Lato"/>
              <a:ea typeface="Lato"/>
              <a:cs typeface="Lato"/>
              <a:sym typeface="Lato"/>
            </a:endParaRPr>
          </a:p>
          <a:p>
            <a:pPr indent="0" lvl="0" marL="457200" marR="0" rtl="0">
              <a:lnSpc>
                <a:spcPct val="150000"/>
              </a:lnSpc>
              <a:spcBef>
                <a:spcPts val="0"/>
              </a:spcBef>
              <a:spcAft>
                <a:spcPts val="0"/>
              </a:spcAft>
              <a:buNone/>
            </a:pPr>
            <a:r>
              <a:t/>
            </a:r>
            <a:endParaRPr sz="2000">
              <a:latin typeface="Lato"/>
              <a:ea typeface="Lato"/>
              <a:cs typeface="Lato"/>
              <a:sym typeface="Lato"/>
            </a:endParaRPr>
          </a:p>
          <a:p>
            <a:pPr indent="0" lvl="0" marL="457200" marR="0" rtl="0">
              <a:lnSpc>
                <a:spcPct val="150000"/>
              </a:lnSpc>
              <a:spcBef>
                <a:spcPts val="0"/>
              </a:spcBef>
              <a:spcAft>
                <a:spcPts val="0"/>
              </a:spcAft>
              <a:buNone/>
            </a:pPr>
            <a:r>
              <a:rPr lang="en-US" sz="2000">
                <a:latin typeface="Lato"/>
                <a:ea typeface="Lato"/>
                <a:cs typeface="Lato"/>
                <a:sym typeface="Lato"/>
              </a:rPr>
              <a:t>Note: This codes only works in Jupyter. If you want to create in any editor, you can directly create it by adding the text inside the file.</a:t>
            </a:r>
            <a:endParaRPr sz="2000">
              <a:latin typeface="Lato"/>
              <a:ea typeface="Lato"/>
              <a:cs typeface="Lato"/>
              <a:sym typeface="Lato"/>
            </a:endParaRPr>
          </a:p>
        </p:txBody>
      </p:sp>
      <p:sp>
        <p:nvSpPr>
          <p:cNvPr id="2610" name="Shape 2610"/>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611" name="Shape 2611"/>
          <p:cNvGrpSpPr/>
          <p:nvPr/>
        </p:nvGrpSpPr>
        <p:grpSpPr>
          <a:xfrm>
            <a:off x="858043" y="241509"/>
            <a:ext cx="10470300" cy="730079"/>
            <a:chOff x="1692324" y="483017"/>
            <a:chExt cx="20940600" cy="1460159"/>
          </a:xfrm>
        </p:grpSpPr>
        <p:sp>
          <p:nvSpPr>
            <p:cNvPr id="2612" name="Shape 2612"/>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Creating a file in Jupyter</a:t>
              </a:r>
              <a:endParaRPr b="1" i="0" sz="4400" u="none" cap="none" strike="noStrike">
                <a:solidFill>
                  <a:srgbClr val="17959F"/>
                </a:solidFill>
                <a:latin typeface="Lato"/>
                <a:ea typeface="Lato"/>
                <a:cs typeface="Lato"/>
                <a:sym typeface="Lato"/>
              </a:endParaRPr>
            </a:p>
          </p:txBody>
        </p:sp>
        <p:sp>
          <p:nvSpPr>
            <p:cNvPr id="2613" name="Shape 2613"/>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614" name="Shape 2614"/>
          <p:cNvPicPr preferRelativeResize="0"/>
          <p:nvPr/>
        </p:nvPicPr>
        <p:blipFill rotWithShape="1">
          <a:blip r:embed="rId3">
            <a:alphaModFix/>
          </a:blip>
          <a:srcRect b="35052" l="0" r="0" t="0"/>
          <a:stretch/>
        </p:blipFill>
        <p:spPr>
          <a:xfrm>
            <a:off x="3184297" y="2152650"/>
            <a:ext cx="5817800" cy="1692975"/>
          </a:xfrm>
          <a:prstGeom prst="rect">
            <a:avLst/>
          </a:prstGeom>
          <a:noFill/>
          <a:ln>
            <a:noFill/>
          </a:ln>
        </p:spPr>
      </p:pic>
      <p:pic>
        <p:nvPicPr>
          <p:cNvPr id="2615" name="Shape 2615"/>
          <p:cNvPicPr preferRelativeResize="0"/>
          <p:nvPr/>
        </p:nvPicPr>
        <p:blipFill rotWithShape="1">
          <a:blip r:embed="rId3">
            <a:alphaModFix/>
          </a:blip>
          <a:srcRect b="0" l="0" r="0" t="71278"/>
          <a:stretch/>
        </p:blipFill>
        <p:spPr>
          <a:xfrm>
            <a:off x="3184300" y="4085948"/>
            <a:ext cx="4795100" cy="617075"/>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9" name="Shape 2619"/>
        <p:cNvGrpSpPr/>
        <p:nvPr/>
      </p:nvGrpSpPr>
      <p:grpSpPr>
        <a:xfrm>
          <a:off x="0" y="0"/>
          <a:ext cx="0" cy="0"/>
          <a:chOff x="0" y="0"/>
          <a:chExt cx="0" cy="0"/>
        </a:xfrm>
      </p:grpSpPr>
      <p:sp>
        <p:nvSpPr>
          <p:cNvPr id="2620" name="Shape 2620"/>
          <p:cNvSpPr txBox="1"/>
          <p:nvPr/>
        </p:nvSpPr>
        <p:spPr>
          <a:xfrm>
            <a:off x="494681" y="2583205"/>
            <a:ext cx="11223300" cy="1477200"/>
          </a:xfrm>
          <a:prstGeom prst="rect">
            <a:avLst/>
          </a:prstGeom>
          <a:noFill/>
          <a:ln>
            <a:noFill/>
          </a:ln>
        </p:spPr>
        <p:txBody>
          <a:bodyPr anchorCtr="0" anchor="t" bIns="45700" lIns="91400" spcFirstLastPara="1" rIns="91400" wrap="square" tIns="45700">
            <a:noAutofit/>
          </a:bodyPr>
          <a:lstStyle/>
          <a:p>
            <a:pPr indent="0" lvl="0" marL="457200" marR="0" rtl="0" algn="ctr">
              <a:lnSpc>
                <a:spcPct val="150000"/>
              </a:lnSpc>
              <a:spcBef>
                <a:spcPts val="0"/>
              </a:spcBef>
              <a:spcAft>
                <a:spcPts val="0"/>
              </a:spcAft>
              <a:buNone/>
            </a:pPr>
            <a:r>
              <a:rPr lang="en-US" sz="2000">
                <a:latin typeface="Lato"/>
                <a:ea typeface="Lato"/>
                <a:cs typeface="Lato"/>
                <a:sym typeface="Lato"/>
              </a:rPr>
              <a:t>Until now, you have been reading and writing to the standard input and output. Now, we will see how to use actual data files.</a:t>
            </a:r>
            <a:endParaRPr sz="2000">
              <a:latin typeface="Lato"/>
              <a:ea typeface="Lato"/>
              <a:cs typeface="Lato"/>
              <a:sym typeface="Lato"/>
            </a:endParaRPr>
          </a:p>
          <a:p>
            <a:pPr indent="457200" lvl="0" marL="457200" marR="0" rtl="0" algn="ctr">
              <a:lnSpc>
                <a:spcPct val="150000"/>
              </a:lnSpc>
              <a:spcBef>
                <a:spcPts val="0"/>
              </a:spcBef>
              <a:spcAft>
                <a:spcPts val="0"/>
              </a:spcAft>
              <a:buNone/>
            </a:pPr>
            <a:r>
              <a:t/>
            </a:r>
            <a:endParaRPr sz="2000">
              <a:latin typeface="Lato"/>
              <a:ea typeface="Lato"/>
              <a:cs typeface="Lato"/>
              <a:sym typeface="Lato"/>
            </a:endParaRPr>
          </a:p>
          <a:p>
            <a:pPr indent="0" lvl="0" marL="457200" marR="0" rtl="0" algn="ctr">
              <a:lnSpc>
                <a:spcPct val="150000"/>
              </a:lnSpc>
              <a:spcBef>
                <a:spcPts val="0"/>
              </a:spcBef>
              <a:spcAft>
                <a:spcPts val="0"/>
              </a:spcAft>
              <a:buNone/>
            </a:pPr>
            <a:r>
              <a:rPr lang="en-US" sz="2000">
                <a:latin typeface="Lato"/>
                <a:ea typeface="Lato"/>
                <a:cs typeface="Lato"/>
                <a:sym typeface="Lato"/>
              </a:rPr>
              <a:t>Python provides basic functions and methods necessary to manipulate files by default. You can do most of the file manipulation using a file object.</a:t>
            </a:r>
            <a:endParaRPr sz="2000">
              <a:latin typeface="Lato"/>
              <a:ea typeface="Lato"/>
              <a:cs typeface="Lato"/>
              <a:sym typeface="Lato"/>
            </a:endParaRPr>
          </a:p>
        </p:txBody>
      </p:sp>
      <p:sp>
        <p:nvSpPr>
          <p:cNvPr id="2621" name="Shape 2621"/>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622" name="Shape 2622"/>
          <p:cNvGrpSpPr/>
          <p:nvPr/>
        </p:nvGrpSpPr>
        <p:grpSpPr>
          <a:xfrm>
            <a:off x="858043" y="241509"/>
            <a:ext cx="10470300" cy="730079"/>
            <a:chOff x="1692324" y="483017"/>
            <a:chExt cx="20940600" cy="1460159"/>
          </a:xfrm>
        </p:grpSpPr>
        <p:sp>
          <p:nvSpPr>
            <p:cNvPr id="2623" name="Shape 2623"/>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Files</a:t>
              </a:r>
              <a:endParaRPr b="1" i="0" sz="4400" u="none" cap="none" strike="noStrike">
                <a:solidFill>
                  <a:srgbClr val="17959F"/>
                </a:solidFill>
                <a:latin typeface="Lato"/>
                <a:ea typeface="Lato"/>
                <a:cs typeface="Lato"/>
                <a:sym typeface="Lato"/>
              </a:endParaRPr>
            </a:p>
          </p:txBody>
        </p:sp>
        <p:sp>
          <p:nvSpPr>
            <p:cNvPr id="2624" name="Shape 2624"/>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8" name="Shape 2628"/>
        <p:cNvGrpSpPr/>
        <p:nvPr/>
      </p:nvGrpSpPr>
      <p:grpSpPr>
        <a:xfrm>
          <a:off x="0" y="0"/>
          <a:ext cx="0" cy="0"/>
          <a:chOff x="0" y="0"/>
          <a:chExt cx="0" cy="0"/>
        </a:xfrm>
      </p:grpSpPr>
      <p:sp>
        <p:nvSpPr>
          <p:cNvPr id="2629" name="Shape 2629"/>
          <p:cNvSpPr txBox="1"/>
          <p:nvPr/>
        </p:nvSpPr>
        <p:spPr>
          <a:xfrm>
            <a:off x="494681" y="2202205"/>
            <a:ext cx="11223300" cy="1477200"/>
          </a:xfrm>
          <a:prstGeom prst="rect">
            <a:avLst/>
          </a:prstGeom>
          <a:noFill/>
          <a:ln>
            <a:noFill/>
          </a:ln>
        </p:spPr>
        <p:txBody>
          <a:bodyPr anchorCtr="0" anchor="t" bIns="45700" lIns="91400" spcFirstLastPara="1" rIns="91400" wrap="square" tIns="45700">
            <a:noAutofit/>
          </a:bodyPr>
          <a:lstStyle/>
          <a:p>
            <a:pPr indent="0" lvl="0" marL="457200" marR="0" rtl="0" algn="ctr">
              <a:lnSpc>
                <a:spcPct val="150000"/>
              </a:lnSpc>
              <a:spcBef>
                <a:spcPts val="0"/>
              </a:spcBef>
              <a:spcAft>
                <a:spcPts val="0"/>
              </a:spcAft>
              <a:buNone/>
            </a:pPr>
            <a:r>
              <a:rPr lang="en-US" sz="2000">
                <a:latin typeface="Lato"/>
                <a:ea typeface="Lato"/>
                <a:cs typeface="Lato"/>
                <a:sym typeface="Lato"/>
              </a:rPr>
              <a:t>Before you can read or write a file, you have to open it using Python's built-in open() function. </a:t>
            </a:r>
            <a:endParaRPr sz="2000">
              <a:latin typeface="Lato"/>
              <a:ea typeface="Lato"/>
              <a:cs typeface="Lato"/>
              <a:sym typeface="Lato"/>
            </a:endParaRPr>
          </a:p>
          <a:p>
            <a:pPr indent="0" lvl="0" marL="457200" marR="0" rtl="0" algn="ctr">
              <a:lnSpc>
                <a:spcPct val="150000"/>
              </a:lnSpc>
              <a:spcBef>
                <a:spcPts val="0"/>
              </a:spcBef>
              <a:spcAft>
                <a:spcPts val="0"/>
              </a:spcAft>
              <a:buNone/>
            </a:pPr>
            <a:r>
              <a:t/>
            </a:r>
            <a:endParaRPr sz="2000">
              <a:latin typeface="Lato"/>
              <a:ea typeface="Lato"/>
              <a:cs typeface="Lato"/>
              <a:sym typeface="Lato"/>
            </a:endParaRPr>
          </a:p>
          <a:p>
            <a:pPr indent="0" lvl="0" marL="457200" marR="0" rtl="0" algn="ctr">
              <a:lnSpc>
                <a:spcPct val="150000"/>
              </a:lnSpc>
              <a:spcBef>
                <a:spcPts val="0"/>
              </a:spcBef>
              <a:spcAft>
                <a:spcPts val="0"/>
              </a:spcAft>
              <a:buNone/>
            </a:pPr>
            <a:r>
              <a:rPr lang="en-US" sz="2000">
                <a:latin typeface="Lato"/>
                <a:ea typeface="Lato"/>
                <a:cs typeface="Lato"/>
                <a:sym typeface="Lato"/>
              </a:rPr>
              <a:t>This function creates a file object, which would be utilized to call other support methods associated with it.</a:t>
            </a:r>
            <a:endParaRPr sz="2000">
              <a:latin typeface="Lato"/>
              <a:ea typeface="Lato"/>
              <a:cs typeface="Lato"/>
              <a:sym typeface="Lato"/>
            </a:endParaRPr>
          </a:p>
          <a:p>
            <a:pPr indent="0" lvl="0" marL="457200" marR="0" rtl="0" algn="ctr">
              <a:lnSpc>
                <a:spcPct val="150000"/>
              </a:lnSpc>
              <a:spcBef>
                <a:spcPts val="0"/>
              </a:spcBef>
              <a:spcAft>
                <a:spcPts val="0"/>
              </a:spcAft>
              <a:buNone/>
            </a:pPr>
            <a:r>
              <a:t/>
            </a:r>
            <a:endParaRPr sz="2000">
              <a:latin typeface="Lato"/>
              <a:ea typeface="Lato"/>
              <a:cs typeface="Lato"/>
              <a:sym typeface="Lato"/>
            </a:endParaRPr>
          </a:p>
          <a:p>
            <a:pPr indent="0" lvl="0" marL="457200" marR="0" rtl="0" algn="ctr">
              <a:lnSpc>
                <a:spcPct val="150000"/>
              </a:lnSpc>
              <a:spcBef>
                <a:spcPts val="0"/>
              </a:spcBef>
              <a:spcAft>
                <a:spcPts val="0"/>
              </a:spcAft>
              <a:buNone/>
            </a:pPr>
            <a:r>
              <a:rPr lang="en-US" sz="2000">
                <a:latin typeface="Lato"/>
                <a:ea typeface="Lato"/>
                <a:cs typeface="Lato"/>
                <a:sym typeface="Lato"/>
              </a:rPr>
              <a:t>Syntax: </a:t>
            </a:r>
            <a:r>
              <a:rPr b="1" lang="en-US" sz="2000">
                <a:solidFill>
                  <a:srgbClr val="F20253"/>
                </a:solidFill>
                <a:latin typeface="Courier New"/>
                <a:ea typeface="Courier New"/>
                <a:cs typeface="Courier New"/>
                <a:sym typeface="Courier New"/>
              </a:rPr>
              <a:t>file object = open(file_name [, access_mode][, buffering])</a:t>
            </a:r>
            <a:endParaRPr b="1">
              <a:solidFill>
                <a:srgbClr val="F20253"/>
              </a:solidFill>
              <a:latin typeface="Courier New"/>
              <a:ea typeface="Courier New"/>
              <a:cs typeface="Courier New"/>
              <a:sym typeface="Courier New"/>
            </a:endParaRPr>
          </a:p>
        </p:txBody>
      </p:sp>
      <p:sp>
        <p:nvSpPr>
          <p:cNvPr id="2630" name="Shape 2630"/>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631" name="Shape 2631"/>
          <p:cNvGrpSpPr/>
          <p:nvPr/>
        </p:nvGrpSpPr>
        <p:grpSpPr>
          <a:xfrm>
            <a:off x="858043" y="241509"/>
            <a:ext cx="10470300" cy="730079"/>
            <a:chOff x="1692324" y="483017"/>
            <a:chExt cx="20940600" cy="1460159"/>
          </a:xfrm>
        </p:grpSpPr>
        <p:sp>
          <p:nvSpPr>
            <p:cNvPr id="2632" name="Shape 2632"/>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The open Funtion</a:t>
              </a:r>
              <a:endParaRPr b="1" i="0" sz="4400" u="none" cap="none" strike="noStrike">
                <a:solidFill>
                  <a:srgbClr val="17959F"/>
                </a:solidFill>
                <a:latin typeface="Lato"/>
                <a:ea typeface="Lato"/>
                <a:cs typeface="Lato"/>
                <a:sym typeface="Lato"/>
              </a:endParaRPr>
            </a:p>
          </p:txBody>
        </p:sp>
        <p:sp>
          <p:nvSpPr>
            <p:cNvPr id="2633" name="Shape 2633"/>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7" name="Shape 2637"/>
        <p:cNvGrpSpPr/>
        <p:nvPr/>
      </p:nvGrpSpPr>
      <p:grpSpPr>
        <a:xfrm>
          <a:off x="0" y="0"/>
          <a:ext cx="0" cy="0"/>
          <a:chOff x="0" y="0"/>
          <a:chExt cx="0" cy="0"/>
        </a:xfrm>
      </p:grpSpPr>
      <p:sp>
        <p:nvSpPr>
          <p:cNvPr id="2638" name="Shape 2638"/>
          <p:cNvSpPr txBox="1"/>
          <p:nvPr/>
        </p:nvSpPr>
        <p:spPr>
          <a:xfrm>
            <a:off x="494681" y="2278405"/>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None/>
            </a:pPr>
            <a:r>
              <a:rPr lang="en-US" sz="2000">
                <a:latin typeface="Lato"/>
                <a:ea typeface="Lato"/>
                <a:cs typeface="Lato"/>
                <a:sym typeface="Lato"/>
              </a:rPr>
              <a:t>Syntax: </a:t>
            </a:r>
            <a:r>
              <a:rPr b="1" lang="en-US" sz="2000">
                <a:solidFill>
                  <a:srgbClr val="F20253"/>
                </a:solidFill>
                <a:latin typeface="Courier New"/>
                <a:ea typeface="Courier New"/>
                <a:cs typeface="Courier New"/>
                <a:sym typeface="Courier New"/>
              </a:rPr>
              <a:t>file object = open(file_name [, access_mode][, buffering])</a:t>
            </a:r>
            <a:endParaRPr b="1" sz="2000">
              <a:solidFill>
                <a:srgbClr val="F20253"/>
              </a:solidFill>
              <a:latin typeface="Courier New"/>
              <a:ea typeface="Courier New"/>
              <a:cs typeface="Courier New"/>
              <a:sym typeface="Courier New"/>
            </a:endParaRPr>
          </a:p>
          <a:p>
            <a:pPr indent="0" lvl="0" marL="0" marR="0" rtl="0" algn="ctr">
              <a:lnSpc>
                <a:spcPct val="150000"/>
              </a:lnSpc>
              <a:spcBef>
                <a:spcPts val="0"/>
              </a:spcBef>
              <a:spcAft>
                <a:spcPts val="0"/>
              </a:spcAft>
              <a:buNone/>
            </a:pPr>
            <a:r>
              <a:t/>
            </a:r>
            <a:endParaRPr b="1" sz="2000">
              <a:solidFill>
                <a:srgbClr val="F20253"/>
              </a:solidFill>
              <a:latin typeface="Courier New"/>
              <a:ea typeface="Courier New"/>
              <a:cs typeface="Courier New"/>
              <a:sym typeface="Courier New"/>
            </a:endParaRPr>
          </a:p>
          <a:p>
            <a:pPr indent="-355600" lvl="0" marL="457200" rtl="0">
              <a:lnSpc>
                <a:spcPct val="150000"/>
              </a:lnSpc>
              <a:spcBef>
                <a:spcPts val="0"/>
              </a:spcBef>
              <a:spcAft>
                <a:spcPts val="0"/>
              </a:spcAft>
              <a:buSzPts val="2000"/>
              <a:buFont typeface="Lato"/>
              <a:buChar char="●"/>
            </a:pPr>
            <a:r>
              <a:rPr lang="en-US" sz="2000">
                <a:latin typeface="Lato"/>
                <a:ea typeface="Lato"/>
                <a:cs typeface="Lato"/>
                <a:sym typeface="Lato"/>
              </a:rPr>
              <a:t>file_name − String value that contains the name of the file that you want to access.</a:t>
            </a:r>
            <a:endParaRPr sz="2000">
              <a:latin typeface="Lato"/>
              <a:ea typeface="Lato"/>
              <a:cs typeface="Lato"/>
              <a:sym typeface="Lato"/>
            </a:endParaRPr>
          </a:p>
          <a:p>
            <a:pPr indent="0" lvl="0" marL="0" rtl="0">
              <a:lnSpc>
                <a:spcPct val="150000"/>
              </a:lnSpc>
              <a:spcBef>
                <a:spcPts val="0"/>
              </a:spcBef>
              <a:spcAft>
                <a:spcPts val="0"/>
              </a:spcAft>
              <a:buNone/>
            </a:pPr>
            <a:r>
              <a:t/>
            </a:r>
            <a:endParaRPr sz="2000">
              <a:latin typeface="Lato"/>
              <a:ea typeface="Lato"/>
              <a:cs typeface="Lato"/>
              <a:sym typeface="Lato"/>
            </a:endParaRPr>
          </a:p>
          <a:p>
            <a:pPr indent="-355600" lvl="0" marL="457200" rtl="0">
              <a:lnSpc>
                <a:spcPct val="150000"/>
              </a:lnSpc>
              <a:spcBef>
                <a:spcPts val="0"/>
              </a:spcBef>
              <a:spcAft>
                <a:spcPts val="0"/>
              </a:spcAft>
              <a:buSzPts val="2000"/>
              <a:buFont typeface="Lato"/>
              <a:buChar char="●"/>
            </a:pPr>
            <a:r>
              <a:rPr lang="en-US" sz="2000">
                <a:latin typeface="Lato"/>
                <a:ea typeface="Lato"/>
                <a:cs typeface="Lato"/>
                <a:sym typeface="Lato"/>
              </a:rPr>
              <a:t>access_mode − The mode in which the file has to be opened, i.e., read, write, append, etc. This is optional parameter and the default file access mode is read (r).</a:t>
            </a:r>
            <a:endParaRPr sz="2000">
              <a:latin typeface="Lato"/>
              <a:ea typeface="Lato"/>
              <a:cs typeface="Lato"/>
              <a:sym typeface="Lato"/>
            </a:endParaRPr>
          </a:p>
        </p:txBody>
      </p:sp>
      <p:sp>
        <p:nvSpPr>
          <p:cNvPr id="2639" name="Shape 2639"/>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640" name="Shape 2640"/>
          <p:cNvGrpSpPr/>
          <p:nvPr/>
        </p:nvGrpSpPr>
        <p:grpSpPr>
          <a:xfrm>
            <a:off x="858043" y="241509"/>
            <a:ext cx="10470300" cy="730079"/>
            <a:chOff x="1692324" y="483017"/>
            <a:chExt cx="20940600" cy="1460159"/>
          </a:xfrm>
        </p:grpSpPr>
        <p:sp>
          <p:nvSpPr>
            <p:cNvPr id="2641" name="Shape 2641"/>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The open Funtion</a:t>
              </a:r>
              <a:endParaRPr b="1" i="0" sz="4400" u="none" cap="none" strike="noStrike">
                <a:solidFill>
                  <a:srgbClr val="17959F"/>
                </a:solidFill>
                <a:latin typeface="Lato"/>
                <a:ea typeface="Lato"/>
                <a:cs typeface="Lato"/>
                <a:sym typeface="Lato"/>
              </a:endParaRPr>
            </a:p>
          </p:txBody>
        </p:sp>
        <p:sp>
          <p:nvSpPr>
            <p:cNvPr id="2642" name="Shape 2642"/>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6" name="Shape 2646"/>
        <p:cNvGrpSpPr/>
        <p:nvPr/>
      </p:nvGrpSpPr>
      <p:grpSpPr>
        <a:xfrm>
          <a:off x="0" y="0"/>
          <a:ext cx="0" cy="0"/>
          <a:chOff x="0" y="0"/>
          <a:chExt cx="0" cy="0"/>
        </a:xfrm>
      </p:grpSpPr>
      <p:sp>
        <p:nvSpPr>
          <p:cNvPr id="2647" name="Shape 2647"/>
          <p:cNvSpPr txBox="1"/>
          <p:nvPr/>
        </p:nvSpPr>
        <p:spPr>
          <a:xfrm>
            <a:off x="494681" y="2278405"/>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None/>
            </a:pPr>
            <a:r>
              <a:rPr lang="en-US" sz="2000">
                <a:latin typeface="Lato"/>
                <a:ea typeface="Lato"/>
                <a:cs typeface="Lato"/>
                <a:sym typeface="Lato"/>
              </a:rPr>
              <a:t>Syntax: </a:t>
            </a:r>
            <a:r>
              <a:rPr b="1" lang="en-US" sz="2000">
                <a:solidFill>
                  <a:srgbClr val="F20253"/>
                </a:solidFill>
                <a:latin typeface="Courier New"/>
                <a:ea typeface="Courier New"/>
                <a:cs typeface="Courier New"/>
                <a:sym typeface="Courier New"/>
              </a:rPr>
              <a:t>file object = open(file_name [, access_mode][, buffering])</a:t>
            </a:r>
            <a:endParaRPr b="1" sz="2000">
              <a:solidFill>
                <a:srgbClr val="F20253"/>
              </a:solidFill>
              <a:latin typeface="Courier New"/>
              <a:ea typeface="Courier New"/>
              <a:cs typeface="Courier New"/>
              <a:sym typeface="Courier New"/>
            </a:endParaRPr>
          </a:p>
          <a:p>
            <a:pPr indent="0" lvl="0" marL="0" rtl="0">
              <a:lnSpc>
                <a:spcPct val="150000"/>
              </a:lnSpc>
              <a:spcBef>
                <a:spcPts val="0"/>
              </a:spcBef>
              <a:spcAft>
                <a:spcPts val="0"/>
              </a:spcAft>
              <a:buNone/>
            </a:pPr>
            <a:r>
              <a:t/>
            </a:r>
            <a:endParaRPr sz="2000">
              <a:latin typeface="Lato"/>
              <a:ea typeface="Lato"/>
              <a:cs typeface="Lato"/>
              <a:sym typeface="Lato"/>
            </a:endParaRPr>
          </a:p>
          <a:p>
            <a:pPr indent="0" lvl="0" marL="0" rtl="0">
              <a:lnSpc>
                <a:spcPct val="150000"/>
              </a:lnSpc>
              <a:spcBef>
                <a:spcPts val="0"/>
              </a:spcBef>
              <a:spcAft>
                <a:spcPts val="0"/>
              </a:spcAft>
              <a:buNone/>
            </a:pPr>
            <a:r>
              <a:t/>
            </a:r>
            <a:endParaRPr sz="2000">
              <a:latin typeface="Lato"/>
              <a:ea typeface="Lato"/>
              <a:cs typeface="Lato"/>
              <a:sym typeface="Lato"/>
            </a:endParaRPr>
          </a:p>
          <a:p>
            <a:pPr indent="-355600" lvl="0" marL="457200" rtl="0">
              <a:lnSpc>
                <a:spcPct val="150000"/>
              </a:lnSpc>
              <a:spcBef>
                <a:spcPts val="0"/>
              </a:spcBef>
              <a:spcAft>
                <a:spcPts val="0"/>
              </a:spcAft>
              <a:buSzPts val="2000"/>
              <a:buFont typeface="Lato"/>
              <a:buChar char="●"/>
            </a:pPr>
            <a:r>
              <a:rPr lang="en-US" sz="2000">
                <a:latin typeface="Lato"/>
                <a:ea typeface="Lato"/>
                <a:cs typeface="Lato"/>
                <a:sym typeface="Lato"/>
              </a:rPr>
              <a:t>buffering − </a:t>
            </a:r>
            <a:endParaRPr sz="2000">
              <a:latin typeface="Lato"/>
              <a:ea typeface="Lato"/>
              <a:cs typeface="Lato"/>
              <a:sym typeface="Lato"/>
            </a:endParaRPr>
          </a:p>
          <a:p>
            <a:pPr indent="-355600" lvl="1" marL="914400" rtl="0">
              <a:lnSpc>
                <a:spcPct val="150000"/>
              </a:lnSpc>
              <a:spcBef>
                <a:spcPts val="0"/>
              </a:spcBef>
              <a:spcAft>
                <a:spcPts val="0"/>
              </a:spcAft>
              <a:buSzPts val="2000"/>
              <a:buFont typeface="Lato"/>
              <a:buChar char="○"/>
            </a:pPr>
            <a:r>
              <a:rPr lang="en-US" sz="2000">
                <a:latin typeface="Lato"/>
                <a:ea typeface="Lato"/>
                <a:cs typeface="Lato"/>
                <a:sym typeface="Lato"/>
              </a:rPr>
              <a:t>If the buffering value is set to 0, no buffering takes place. </a:t>
            </a:r>
            <a:endParaRPr sz="2000">
              <a:latin typeface="Lato"/>
              <a:ea typeface="Lato"/>
              <a:cs typeface="Lato"/>
              <a:sym typeface="Lato"/>
            </a:endParaRPr>
          </a:p>
          <a:p>
            <a:pPr indent="-355600" lvl="1" marL="914400" rtl="0">
              <a:lnSpc>
                <a:spcPct val="150000"/>
              </a:lnSpc>
              <a:spcBef>
                <a:spcPts val="0"/>
              </a:spcBef>
              <a:spcAft>
                <a:spcPts val="0"/>
              </a:spcAft>
              <a:buSzPts val="2000"/>
              <a:buFont typeface="Lato"/>
              <a:buChar char="○"/>
            </a:pPr>
            <a:r>
              <a:rPr lang="en-US" sz="2000">
                <a:latin typeface="Lato"/>
                <a:ea typeface="Lato"/>
                <a:cs typeface="Lato"/>
                <a:sym typeface="Lato"/>
              </a:rPr>
              <a:t>If the buffering value is 1, line buffering is performed while accessing a file. </a:t>
            </a:r>
            <a:endParaRPr sz="2000">
              <a:latin typeface="Lato"/>
              <a:ea typeface="Lato"/>
              <a:cs typeface="Lato"/>
              <a:sym typeface="Lato"/>
            </a:endParaRPr>
          </a:p>
          <a:p>
            <a:pPr indent="-355600" lvl="1" marL="914400" rtl="0">
              <a:lnSpc>
                <a:spcPct val="150000"/>
              </a:lnSpc>
              <a:spcBef>
                <a:spcPts val="0"/>
              </a:spcBef>
              <a:spcAft>
                <a:spcPts val="0"/>
              </a:spcAft>
              <a:buSzPts val="2000"/>
              <a:buFont typeface="Lato"/>
              <a:buChar char="○"/>
            </a:pPr>
            <a:r>
              <a:rPr lang="en-US" sz="2000">
                <a:latin typeface="Lato"/>
                <a:ea typeface="Lato"/>
                <a:cs typeface="Lato"/>
                <a:sym typeface="Lato"/>
              </a:rPr>
              <a:t>If you specify the buffering value as an integer greater than 1, then buffering action is performed with the indicated buffer size. </a:t>
            </a:r>
            <a:endParaRPr sz="2000">
              <a:latin typeface="Lato"/>
              <a:ea typeface="Lato"/>
              <a:cs typeface="Lato"/>
              <a:sym typeface="Lato"/>
            </a:endParaRPr>
          </a:p>
          <a:p>
            <a:pPr indent="-355600" lvl="1" marL="914400" rtl="0">
              <a:lnSpc>
                <a:spcPct val="150000"/>
              </a:lnSpc>
              <a:spcBef>
                <a:spcPts val="0"/>
              </a:spcBef>
              <a:spcAft>
                <a:spcPts val="0"/>
              </a:spcAft>
              <a:buSzPts val="2000"/>
              <a:buFont typeface="Lato"/>
              <a:buChar char="○"/>
            </a:pPr>
            <a:r>
              <a:rPr lang="en-US" sz="2000">
                <a:latin typeface="Lato"/>
                <a:ea typeface="Lato"/>
                <a:cs typeface="Lato"/>
                <a:sym typeface="Lato"/>
              </a:rPr>
              <a:t>If negative, the buffer size is the system default(default behavior).</a:t>
            </a:r>
            <a:endParaRPr sz="2000">
              <a:latin typeface="Lato"/>
              <a:ea typeface="Lato"/>
              <a:cs typeface="Lato"/>
              <a:sym typeface="Lato"/>
            </a:endParaRPr>
          </a:p>
        </p:txBody>
      </p:sp>
      <p:sp>
        <p:nvSpPr>
          <p:cNvPr id="2648" name="Shape 2648"/>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649" name="Shape 2649"/>
          <p:cNvGrpSpPr/>
          <p:nvPr/>
        </p:nvGrpSpPr>
        <p:grpSpPr>
          <a:xfrm>
            <a:off x="858043" y="241509"/>
            <a:ext cx="10470300" cy="730079"/>
            <a:chOff x="1692324" y="483017"/>
            <a:chExt cx="20940600" cy="1460159"/>
          </a:xfrm>
        </p:grpSpPr>
        <p:sp>
          <p:nvSpPr>
            <p:cNvPr id="2650" name="Shape 2650"/>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The open Funtion</a:t>
              </a:r>
              <a:endParaRPr b="1" i="0" sz="4400" u="none" cap="none" strike="noStrike">
                <a:solidFill>
                  <a:srgbClr val="17959F"/>
                </a:solidFill>
                <a:latin typeface="Lato"/>
                <a:ea typeface="Lato"/>
                <a:cs typeface="Lato"/>
                <a:sym typeface="Lato"/>
              </a:endParaRPr>
            </a:p>
          </p:txBody>
        </p:sp>
        <p:sp>
          <p:nvSpPr>
            <p:cNvPr id="2651" name="Shape 2651"/>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5" name="Shape 2655"/>
        <p:cNvGrpSpPr/>
        <p:nvPr/>
      </p:nvGrpSpPr>
      <p:grpSpPr>
        <a:xfrm>
          <a:off x="0" y="0"/>
          <a:ext cx="0" cy="0"/>
          <a:chOff x="0" y="0"/>
          <a:chExt cx="0" cy="0"/>
        </a:xfrm>
      </p:grpSpPr>
      <p:sp>
        <p:nvSpPr>
          <p:cNvPr id="2656" name="Shape 2656"/>
          <p:cNvSpPr txBox="1"/>
          <p:nvPr/>
        </p:nvSpPr>
        <p:spPr>
          <a:xfrm>
            <a:off x="494681" y="2278405"/>
            <a:ext cx="11223300" cy="1477200"/>
          </a:xfrm>
          <a:prstGeom prst="rect">
            <a:avLst/>
          </a:prstGeom>
          <a:noFill/>
          <a:ln>
            <a:noFill/>
          </a:ln>
        </p:spPr>
        <p:txBody>
          <a:bodyPr anchorCtr="0" anchor="t" bIns="45700" lIns="91400" spcFirstLastPara="1" rIns="91400" wrap="square" tIns="45700">
            <a:noAutofit/>
          </a:bodyPr>
          <a:lstStyle/>
          <a:p>
            <a:pPr indent="0" lvl="0" marL="0" rtl="0">
              <a:lnSpc>
                <a:spcPct val="150000"/>
              </a:lnSpc>
              <a:spcBef>
                <a:spcPts val="0"/>
              </a:spcBef>
              <a:spcAft>
                <a:spcPts val="0"/>
              </a:spcAft>
              <a:buNone/>
            </a:pPr>
            <a:r>
              <a:rPr lang="en-US" sz="2000">
                <a:latin typeface="Lato"/>
                <a:ea typeface="Lato"/>
                <a:cs typeface="Lato"/>
                <a:sym typeface="Lato"/>
              </a:rPr>
              <a:t>Once a file is opened and you have one file object, you can get various information related to that file.</a:t>
            </a:r>
            <a:endParaRPr sz="2000">
              <a:latin typeface="Lato"/>
              <a:ea typeface="Lato"/>
              <a:cs typeface="Lato"/>
              <a:sym typeface="Lato"/>
            </a:endParaRPr>
          </a:p>
          <a:p>
            <a:pPr indent="0" lvl="0" marL="0" rtl="0">
              <a:lnSpc>
                <a:spcPct val="150000"/>
              </a:lnSpc>
              <a:spcBef>
                <a:spcPts val="0"/>
              </a:spcBef>
              <a:spcAft>
                <a:spcPts val="0"/>
              </a:spcAft>
              <a:buNone/>
            </a:pPr>
            <a:r>
              <a:t/>
            </a:r>
            <a:endParaRPr sz="2000">
              <a:latin typeface="Lato"/>
              <a:ea typeface="Lato"/>
              <a:cs typeface="Lato"/>
              <a:sym typeface="Lato"/>
            </a:endParaRPr>
          </a:p>
          <a:p>
            <a:pPr indent="-355600" lvl="0" marL="914400" rtl="0">
              <a:lnSpc>
                <a:spcPct val="150000"/>
              </a:lnSpc>
              <a:spcBef>
                <a:spcPts val="0"/>
              </a:spcBef>
              <a:spcAft>
                <a:spcPts val="0"/>
              </a:spcAft>
              <a:buSzPts val="2000"/>
              <a:buFont typeface="Lato"/>
              <a:buChar char="●"/>
            </a:pPr>
            <a:r>
              <a:rPr lang="en-US" sz="2000">
                <a:latin typeface="Lato"/>
                <a:ea typeface="Lato"/>
                <a:cs typeface="Lato"/>
                <a:sym typeface="Lato"/>
              </a:rPr>
              <a:t>file.closed: Returns true if file is closed, false otherwise.</a:t>
            </a:r>
            <a:endParaRPr sz="2000">
              <a:latin typeface="Lato"/>
              <a:ea typeface="Lato"/>
              <a:cs typeface="Lato"/>
              <a:sym typeface="Lato"/>
            </a:endParaRPr>
          </a:p>
          <a:p>
            <a:pPr indent="-355600" lvl="0" marL="914400" rtl="0">
              <a:lnSpc>
                <a:spcPct val="150000"/>
              </a:lnSpc>
              <a:spcBef>
                <a:spcPts val="0"/>
              </a:spcBef>
              <a:spcAft>
                <a:spcPts val="0"/>
              </a:spcAft>
              <a:buSzPts val="2000"/>
              <a:buFont typeface="Lato"/>
              <a:buChar char="●"/>
            </a:pPr>
            <a:r>
              <a:rPr lang="en-US" sz="2000">
                <a:latin typeface="Lato"/>
                <a:ea typeface="Lato"/>
                <a:cs typeface="Lato"/>
                <a:sym typeface="Lato"/>
              </a:rPr>
              <a:t>file.mode: Returns access mode with which file was opened.</a:t>
            </a:r>
            <a:endParaRPr sz="2000">
              <a:latin typeface="Lato"/>
              <a:ea typeface="Lato"/>
              <a:cs typeface="Lato"/>
              <a:sym typeface="Lato"/>
            </a:endParaRPr>
          </a:p>
          <a:p>
            <a:pPr indent="-355600" lvl="0" marL="914400" rtl="0">
              <a:lnSpc>
                <a:spcPct val="150000"/>
              </a:lnSpc>
              <a:spcBef>
                <a:spcPts val="0"/>
              </a:spcBef>
              <a:spcAft>
                <a:spcPts val="0"/>
              </a:spcAft>
              <a:buSzPts val="2000"/>
              <a:buFont typeface="Lato"/>
              <a:buChar char="●"/>
            </a:pPr>
            <a:r>
              <a:rPr lang="en-US" sz="2000">
                <a:latin typeface="Lato"/>
                <a:ea typeface="Lato"/>
                <a:cs typeface="Lato"/>
                <a:sym typeface="Lato"/>
              </a:rPr>
              <a:t>file.name: Returns name of the file.</a:t>
            </a:r>
            <a:endParaRPr sz="2000">
              <a:latin typeface="Lato"/>
              <a:ea typeface="Lato"/>
              <a:cs typeface="Lato"/>
              <a:sym typeface="Lato"/>
            </a:endParaRPr>
          </a:p>
          <a:p>
            <a:pPr indent="-355600" lvl="0" marL="914400" rtl="0">
              <a:lnSpc>
                <a:spcPct val="150000"/>
              </a:lnSpc>
              <a:spcBef>
                <a:spcPts val="0"/>
              </a:spcBef>
              <a:spcAft>
                <a:spcPts val="0"/>
              </a:spcAft>
              <a:buSzPts val="2000"/>
              <a:buFont typeface="Lato"/>
              <a:buChar char="●"/>
            </a:pPr>
            <a:r>
              <a:rPr lang="en-US" sz="2000">
                <a:latin typeface="Lato"/>
                <a:ea typeface="Lato"/>
                <a:cs typeface="Lato"/>
                <a:sym typeface="Lato"/>
              </a:rPr>
              <a:t>file.softspace: Returns false if space explicitly required with print, true otherwise.</a:t>
            </a:r>
            <a:endParaRPr sz="2000">
              <a:latin typeface="Lato"/>
              <a:ea typeface="Lato"/>
              <a:cs typeface="Lato"/>
              <a:sym typeface="Lato"/>
            </a:endParaRPr>
          </a:p>
        </p:txBody>
      </p:sp>
      <p:sp>
        <p:nvSpPr>
          <p:cNvPr id="2657" name="Shape 2657"/>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658" name="Shape 2658"/>
          <p:cNvGrpSpPr/>
          <p:nvPr/>
        </p:nvGrpSpPr>
        <p:grpSpPr>
          <a:xfrm>
            <a:off x="858043" y="241509"/>
            <a:ext cx="10470300" cy="730079"/>
            <a:chOff x="1692324" y="483017"/>
            <a:chExt cx="20940600" cy="1460159"/>
          </a:xfrm>
        </p:grpSpPr>
        <p:sp>
          <p:nvSpPr>
            <p:cNvPr id="2659" name="Shape 2659"/>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The file Object Attributes</a:t>
              </a:r>
              <a:endParaRPr b="1" i="0" sz="4400" u="none" cap="none" strike="noStrike">
                <a:solidFill>
                  <a:srgbClr val="17959F"/>
                </a:solidFill>
                <a:latin typeface="Lato"/>
                <a:ea typeface="Lato"/>
                <a:cs typeface="Lato"/>
                <a:sym typeface="Lato"/>
              </a:endParaRPr>
            </a:p>
          </p:txBody>
        </p:sp>
        <p:sp>
          <p:nvSpPr>
            <p:cNvPr id="2660" name="Shape 2660"/>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Shape 535"/>
          <p:cNvSpPr txBox="1"/>
          <p:nvPr/>
        </p:nvSpPr>
        <p:spPr>
          <a:xfrm>
            <a:off x="390650" y="4161025"/>
            <a:ext cx="11431200" cy="2234400"/>
          </a:xfrm>
          <a:prstGeom prst="rect">
            <a:avLst/>
          </a:prstGeom>
          <a:noFill/>
          <a:ln>
            <a:noFill/>
          </a:ln>
        </p:spPr>
        <p:txBody>
          <a:bodyPr anchorCtr="0" anchor="t" bIns="45700" lIns="91400" spcFirstLastPara="1" rIns="91400" wrap="square" tIns="45700">
            <a:noAutofit/>
          </a:bodyPr>
          <a:lstStyle/>
          <a:p>
            <a:pPr indent="-355600" lvl="0" marL="457200" marR="0" rtl="0" algn="l">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You can use * to repeat a string a certain number of times. </a:t>
            </a:r>
            <a:endParaRPr sz="2000">
              <a:solidFill>
                <a:srgbClr val="222A34"/>
              </a:solidFill>
              <a:latin typeface="Lato"/>
              <a:ea typeface="Lato"/>
              <a:cs typeface="Lato"/>
              <a:sym typeface="Lato"/>
            </a:endParaRPr>
          </a:p>
          <a:p>
            <a:pPr indent="-355600" lvl="0" marL="457200" marR="0" rtl="0" algn="l">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For example, to print the string “Hello World!” two times, you can use the command: </a:t>
            </a:r>
            <a:endParaRPr sz="2000">
              <a:solidFill>
                <a:srgbClr val="222A34"/>
              </a:solidFill>
              <a:latin typeface="Lato"/>
              <a:ea typeface="Lato"/>
              <a:cs typeface="Lato"/>
              <a:sym typeface="Lato"/>
            </a:endParaRPr>
          </a:p>
          <a:p>
            <a:pPr indent="-355600" lvl="1" marL="914400" marR="0" rtl="0" algn="l">
              <a:lnSpc>
                <a:spcPct val="150000"/>
              </a:lnSpc>
              <a:spcBef>
                <a:spcPts val="0"/>
              </a:spcBef>
              <a:spcAft>
                <a:spcPts val="0"/>
              </a:spcAft>
              <a:buClr>
                <a:srgbClr val="F20253"/>
              </a:buClr>
              <a:buSzPts val="2000"/>
              <a:buFont typeface="Courier New"/>
              <a:buChar char="○"/>
            </a:pPr>
            <a:r>
              <a:rPr b="1" lang="en-US" sz="2000">
                <a:solidFill>
                  <a:srgbClr val="F20253"/>
                </a:solidFill>
                <a:latin typeface="Courier New"/>
                <a:ea typeface="Courier New"/>
                <a:cs typeface="Courier New"/>
                <a:sym typeface="Courier New"/>
              </a:rPr>
              <a:t>print str * 2</a:t>
            </a:r>
            <a:endParaRPr b="1" sz="2000">
              <a:solidFill>
                <a:srgbClr val="F20253"/>
              </a:solidFill>
              <a:latin typeface="Courier New"/>
              <a:ea typeface="Courier New"/>
              <a:cs typeface="Courier New"/>
              <a:sym typeface="Courier New"/>
            </a:endParaRPr>
          </a:p>
        </p:txBody>
      </p:sp>
      <p:sp>
        <p:nvSpPr>
          <p:cNvPr id="536" name="Shape 536"/>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537" name="Shape 537"/>
          <p:cNvGrpSpPr/>
          <p:nvPr/>
        </p:nvGrpSpPr>
        <p:grpSpPr>
          <a:xfrm>
            <a:off x="858043" y="241509"/>
            <a:ext cx="10470300" cy="730079"/>
            <a:chOff x="1692324" y="483017"/>
            <a:chExt cx="20940600" cy="1460159"/>
          </a:xfrm>
        </p:grpSpPr>
        <p:sp>
          <p:nvSpPr>
            <p:cNvPr id="538" name="Shape 538"/>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String Repetition</a:t>
              </a:r>
              <a:endParaRPr b="1" i="0" sz="4400" u="none" cap="none" strike="noStrike">
                <a:solidFill>
                  <a:srgbClr val="17959F"/>
                </a:solidFill>
                <a:latin typeface="Lato"/>
                <a:ea typeface="Lato"/>
                <a:cs typeface="Lato"/>
                <a:sym typeface="Lato"/>
              </a:endParaRPr>
            </a:p>
          </p:txBody>
        </p:sp>
        <p:sp>
          <p:nvSpPr>
            <p:cNvPr id="539" name="Shape 539"/>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540" name="Shape 540"/>
          <p:cNvPicPr preferRelativeResize="0"/>
          <p:nvPr/>
        </p:nvPicPr>
        <p:blipFill rotWithShape="1">
          <a:blip r:embed="rId3">
            <a:alphaModFix/>
          </a:blip>
          <a:srcRect b="26237" l="18320" r="0" t="38234"/>
          <a:stretch/>
        </p:blipFill>
        <p:spPr>
          <a:xfrm>
            <a:off x="648100" y="2263050"/>
            <a:ext cx="4317300" cy="402750"/>
          </a:xfrm>
          <a:prstGeom prst="rect">
            <a:avLst/>
          </a:prstGeom>
          <a:noFill/>
          <a:ln>
            <a:noFill/>
          </a:ln>
        </p:spPr>
      </p:pic>
      <p:pic>
        <p:nvPicPr>
          <p:cNvPr id="541" name="Shape 541"/>
          <p:cNvPicPr preferRelativeResize="0"/>
          <p:nvPr/>
        </p:nvPicPr>
        <p:blipFill>
          <a:blip r:embed="rId4">
            <a:alphaModFix/>
          </a:blip>
          <a:stretch>
            <a:fillRect/>
          </a:stretch>
        </p:blipFill>
        <p:spPr>
          <a:xfrm>
            <a:off x="648100" y="2771975"/>
            <a:ext cx="10011350" cy="510625"/>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4" name="Shape 2664"/>
        <p:cNvGrpSpPr/>
        <p:nvPr/>
      </p:nvGrpSpPr>
      <p:grpSpPr>
        <a:xfrm>
          <a:off x="0" y="0"/>
          <a:ext cx="0" cy="0"/>
          <a:chOff x="0" y="0"/>
          <a:chExt cx="0" cy="0"/>
        </a:xfrm>
      </p:grpSpPr>
      <p:sp>
        <p:nvSpPr>
          <p:cNvPr id="2665" name="Shape 2665"/>
          <p:cNvSpPr txBox="1"/>
          <p:nvPr/>
        </p:nvSpPr>
        <p:spPr>
          <a:xfrm>
            <a:off x="494681" y="2278405"/>
            <a:ext cx="11223300" cy="1477200"/>
          </a:xfrm>
          <a:prstGeom prst="rect">
            <a:avLst/>
          </a:prstGeom>
          <a:noFill/>
          <a:ln>
            <a:noFill/>
          </a:ln>
        </p:spPr>
        <p:txBody>
          <a:bodyPr anchorCtr="0" anchor="t" bIns="45700" lIns="91400" spcFirstLastPara="1" rIns="91400" wrap="square" tIns="45700">
            <a:noAutofit/>
          </a:bodyPr>
          <a:lstStyle/>
          <a:p>
            <a:pPr indent="0" lvl="0" marL="0" rtl="0">
              <a:lnSpc>
                <a:spcPct val="150000"/>
              </a:lnSpc>
              <a:spcBef>
                <a:spcPts val="0"/>
              </a:spcBef>
              <a:spcAft>
                <a:spcPts val="0"/>
              </a:spcAft>
              <a:buNone/>
            </a:pPr>
            <a:r>
              <a:rPr lang="en-US" sz="2000">
                <a:latin typeface="Lato"/>
                <a:ea typeface="Lato"/>
                <a:cs typeface="Lato"/>
                <a:sym typeface="Lato"/>
              </a:rPr>
              <a:t>Once a file is opened and you have one file object, you can get various information related to that file.</a:t>
            </a:r>
            <a:endParaRPr sz="2000">
              <a:latin typeface="Lato"/>
              <a:ea typeface="Lato"/>
              <a:cs typeface="Lato"/>
              <a:sym typeface="Lato"/>
            </a:endParaRPr>
          </a:p>
          <a:p>
            <a:pPr indent="0" lvl="0" marL="0" rtl="0">
              <a:lnSpc>
                <a:spcPct val="150000"/>
              </a:lnSpc>
              <a:spcBef>
                <a:spcPts val="0"/>
              </a:spcBef>
              <a:spcAft>
                <a:spcPts val="0"/>
              </a:spcAft>
              <a:buNone/>
            </a:pPr>
            <a:r>
              <a:t/>
            </a:r>
            <a:endParaRPr sz="2000">
              <a:latin typeface="Lato"/>
              <a:ea typeface="Lato"/>
              <a:cs typeface="Lato"/>
              <a:sym typeface="Lato"/>
            </a:endParaRPr>
          </a:p>
          <a:p>
            <a:pPr indent="-355600" lvl="0" marL="914400" rtl="0">
              <a:lnSpc>
                <a:spcPct val="150000"/>
              </a:lnSpc>
              <a:spcBef>
                <a:spcPts val="0"/>
              </a:spcBef>
              <a:spcAft>
                <a:spcPts val="0"/>
              </a:spcAft>
              <a:buSzPts val="2000"/>
              <a:buFont typeface="Lato"/>
              <a:buChar char="●"/>
            </a:pPr>
            <a:r>
              <a:rPr lang="en-US" sz="2000">
                <a:latin typeface="Lato"/>
                <a:ea typeface="Lato"/>
                <a:cs typeface="Lato"/>
                <a:sym typeface="Lato"/>
              </a:rPr>
              <a:t>file.closed: Returns true if file is closed, false otherwise.</a:t>
            </a:r>
            <a:endParaRPr sz="2000">
              <a:latin typeface="Lato"/>
              <a:ea typeface="Lato"/>
              <a:cs typeface="Lato"/>
              <a:sym typeface="Lato"/>
            </a:endParaRPr>
          </a:p>
          <a:p>
            <a:pPr indent="-355600" lvl="0" marL="914400" rtl="0">
              <a:lnSpc>
                <a:spcPct val="150000"/>
              </a:lnSpc>
              <a:spcBef>
                <a:spcPts val="0"/>
              </a:spcBef>
              <a:spcAft>
                <a:spcPts val="0"/>
              </a:spcAft>
              <a:buSzPts val="2000"/>
              <a:buFont typeface="Lato"/>
              <a:buChar char="●"/>
            </a:pPr>
            <a:r>
              <a:rPr lang="en-US" sz="2000">
                <a:latin typeface="Lato"/>
                <a:ea typeface="Lato"/>
                <a:cs typeface="Lato"/>
                <a:sym typeface="Lato"/>
              </a:rPr>
              <a:t>file.mode: Returns access mode with which file was opened.</a:t>
            </a:r>
            <a:endParaRPr sz="2000">
              <a:latin typeface="Lato"/>
              <a:ea typeface="Lato"/>
              <a:cs typeface="Lato"/>
              <a:sym typeface="Lato"/>
            </a:endParaRPr>
          </a:p>
          <a:p>
            <a:pPr indent="-355600" lvl="0" marL="914400" rtl="0">
              <a:lnSpc>
                <a:spcPct val="150000"/>
              </a:lnSpc>
              <a:spcBef>
                <a:spcPts val="0"/>
              </a:spcBef>
              <a:spcAft>
                <a:spcPts val="0"/>
              </a:spcAft>
              <a:buSzPts val="2000"/>
              <a:buFont typeface="Lato"/>
              <a:buChar char="●"/>
            </a:pPr>
            <a:r>
              <a:rPr lang="en-US" sz="2000">
                <a:latin typeface="Lato"/>
                <a:ea typeface="Lato"/>
                <a:cs typeface="Lato"/>
                <a:sym typeface="Lato"/>
              </a:rPr>
              <a:t>file.name: Returns name of the file.</a:t>
            </a:r>
            <a:endParaRPr sz="2000">
              <a:latin typeface="Lato"/>
              <a:ea typeface="Lato"/>
              <a:cs typeface="Lato"/>
              <a:sym typeface="Lato"/>
            </a:endParaRPr>
          </a:p>
          <a:p>
            <a:pPr indent="-355600" lvl="0" marL="914400" rtl="0">
              <a:lnSpc>
                <a:spcPct val="150000"/>
              </a:lnSpc>
              <a:spcBef>
                <a:spcPts val="0"/>
              </a:spcBef>
              <a:spcAft>
                <a:spcPts val="0"/>
              </a:spcAft>
              <a:buSzPts val="2000"/>
              <a:buFont typeface="Lato"/>
              <a:buChar char="●"/>
            </a:pPr>
            <a:r>
              <a:rPr lang="en-US" sz="2000">
                <a:latin typeface="Lato"/>
                <a:ea typeface="Lato"/>
                <a:cs typeface="Lato"/>
                <a:sym typeface="Lato"/>
              </a:rPr>
              <a:t>file.softspace: Returns false if space explicitly required with print, true otherwise.</a:t>
            </a:r>
            <a:endParaRPr sz="2000">
              <a:latin typeface="Lato"/>
              <a:ea typeface="Lato"/>
              <a:cs typeface="Lato"/>
              <a:sym typeface="Lato"/>
            </a:endParaRPr>
          </a:p>
        </p:txBody>
      </p:sp>
      <p:sp>
        <p:nvSpPr>
          <p:cNvPr id="2666" name="Shape 2666"/>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667" name="Shape 2667"/>
          <p:cNvGrpSpPr/>
          <p:nvPr/>
        </p:nvGrpSpPr>
        <p:grpSpPr>
          <a:xfrm>
            <a:off x="858043" y="241509"/>
            <a:ext cx="10470300" cy="730079"/>
            <a:chOff x="1692324" y="483017"/>
            <a:chExt cx="20940600" cy="1460159"/>
          </a:xfrm>
        </p:grpSpPr>
        <p:sp>
          <p:nvSpPr>
            <p:cNvPr id="2668" name="Shape 2668"/>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The file Object Attributes - Example</a:t>
              </a:r>
              <a:endParaRPr b="1" i="0" sz="4400" u="none" cap="none" strike="noStrike">
                <a:solidFill>
                  <a:srgbClr val="17959F"/>
                </a:solidFill>
                <a:latin typeface="Lato"/>
                <a:ea typeface="Lato"/>
                <a:cs typeface="Lato"/>
                <a:sym typeface="Lato"/>
              </a:endParaRPr>
            </a:p>
          </p:txBody>
        </p:sp>
        <p:sp>
          <p:nvSpPr>
            <p:cNvPr id="2669" name="Shape 2669"/>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4" name="Shape 2674"/>
        <p:cNvGrpSpPr/>
        <p:nvPr/>
      </p:nvGrpSpPr>
      <p:grpSpPr>
        <a:xfrm>
          <a:off x="0" y="0"/>
          <a:ext cx="0" cy="0"/>
          <a:chOff x="0" y="0"/>
          <a:chExt cx="0" cy="0"/>
        </a:xfrm>
      </p:grpSpPr>
      <p:cxnSp>
        <p:nvCxnSpPr>
          <p:cNvPr id="2675" name="Shape 2675"/>
          <p:cNvCxnSpPr/>
          <p:nvPr/>
        </p:nvCxnSpPr>
        <p:spPr>
          <a:xfrm>
            <a:off x="5805926" y="4129382"/>
            <a:ext cx="596400" cy="0"/>
          </a:xfrm>
          <a:prstGeom prst="straightConnector1">
            <a:avLst/>
          </a:prstGeom>
          <a:noFill/>
          <a:ln cap="flat" cmpd="sng" w="57150">
            <a:solidFill>
              <a:schemeClr val="accent1"/>
            </a:solidFill>
            <a:prstDash val="solid"/>
            <a:miter lim="800000"/>
            <a:headEnd len="sm" w="sm" type="none"/>
            <a:tailEnd len="sm" w="sm" type="none"/>
          </a:ln>
        </p:spPr>
      </p:cxnSp>
      <p:sp>
        <p:nvSpPr>
          <p:cNvPr id="2676" name="Shape 2676"/>
          <p:cNvSpPr txBox="1"/>
          <p:nvPr/>
        </p:nvSpPr>
        <p:spPr>
          <a:xfrm>
            <a:off x="2256900" y="3074200"/>
            <a:ext cx="7678200" cy="73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45469"/>
              </a:buClr>
              <a:buSzPts val="4200"/>
              <a:buFont typeface="Lato Black"/>
              <a:buNone/>
            </a:pPr>
            <a:r>
              <a:rPr b="1" lang="en-US" sz="4200">
                <a:solidFill>
                  <a:srgbClr val="445469"/>
                </a:solidFill>
                <a:latin typeface="Lato Black"/>
                <a:ea typeface="Lato Black"/>
                <a:cs typeface="Lato Black"/>
                <a:sym typeface="Lato Black"/>
              </a:rPr>
              <a:t>Date &amp; Time</a:t>
            </a:r>
            <a:endParaRPr/>
          </a:p>
        </p:txBody>
      </p:sp>
      <p:grpSp>
        <p:nvGrpSpPr>
          <p:cNvPr id="2677" name="Shape 2677"/>
          <p:cNvGrpSpPr/>
          <p:nvPr/>
        </p:nvGrpSpPr>
        <p:grpSpPr>
          <a:xfrm>
            <a:off x="5521358" y="1570219"/>
            <a:ext cx="1187400" cy="1187400"/>
            <a:chOff x="5521358" y="1570219"/>
            <a:chExt cx="1187400" cy="1187400"/>
          </a:xfrm>
        </p:grpSpPr>
        <p:sp>
          <p:nvSpPr>
            <p:cNvPr id="2678" name="Shape 2678"/>
            <p:cNvSpPr/>
            <p:nvPr/>
          </p:nvSpPr>
          <p:spPr>
            <a:xfrm>
              <a:off x="5521358" y="1570219"/>
              <a:ext cx="1187400" cy="1187400"/>
            </a:xfrm>
            <a:prstGeom prst="diamond">
              <a:avLst/>
            </a:prstGeom>
            <a:noFill/>
            <a:ln cap="flat" cmpd="sng" w="381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Lato Light"/>
                <a:buNone/>
              </a:pPr>
              <a:r>
                <a:t/>
              </a:r>
              <a:endParaRPr b="0" i="0" sz="900" u="none" cap="none" strike="noStrike">
                <a:solidFill>
                  <a:schemeClr val="lt1"/>
                </a:solidFill>
                <a:latin typeface="Lato Light"/>
                <a:ea typeface="Lato Light"/>
                <a:cs typeface="Lato Light"/>
                <a:sym typeface="Lato Light"/>
              </a:endParaRPr>
            </a:p>
          </p:txBody>
        </p:sp>
        <p:sp>
          <p:nvSpPr>
            <p:cNvPr id="2679" name="Shape 2679"/>
            <p:cNvSpPr/>
            <p:nvPr/>
          </p:nvSpPr>
          <p:spPr>
            <a:xfrm>
              <a:off x="5850128" y="1903525"/>
              <a:ext cx="520500" cy="520800"/>
            </a:xfrm>
            <a:custGeom>
              <a:pathLst>
                <a:path extrusionOk="0" h="120000" w="120000">
                  <a:moveTo>
                    <a:pt x="65457" y="57272"/>
                  </a:moveTo>
                  <a:cubicBezTo>
                    <a:pt x="66965" y="57272"/>
                    <a:pt x="68183" y="56055"/>
                    <a:pt x="68183" y="54544"/>
                  </a:cubicBezTo>
                  <a:cubicBezTo>
                    <a:pt x="68183" y="53038"/>
                    <a:pt x="66965" y="51816"/>
                    <a:pt x="65457" y="51816"/>
                  </a:cubicBezTo>
                  <a:cubicBezTo>
                    <a:pt x="63949" y="51816"/>
                    <a:pt x="62725" y="53038"/>
                    <a:pt x="62725" y="54544"/>
                  </a:cubicBezTo>
                  <a:cubicBezTo>
                    <a:pt x="62725" y="56055"/>
                    <a:pt x="63949" y="57272"/>
                    <a:pt x="65457" y="57272"/>
                  </a:cubicBezTo>
                  <a:moveTo>
                    <a:pt x="90019" y="27272"/>
                  </a:moveTo>
                  <a:cubicBezTo>
                    <a:pt x="91528" y="27272"/>
                    <a:pt x="92745" y="28494"/>
                    <a:pt x="92745" y="30000"/>
                  </a:cubicBezTo>
                  <a:cubicBezTo>
                    <a:pt x="92745" y="31511"/>
                    <a:pt x="91528" y="32727"/>
                    <a:pt x="90019" y="32727"/>
                  </a:cubicBezTo>
                  <a:cubicBezTo>
                    <a:pt x="88511" y="32727"/>
                    <a:pt x="87288" y="31511"/>
                    <a:pt x="87288" y="30000"/>
                  </a:cubicBezTo>
                  <a:cubicBezTo>
                    <a:pt x="87288" y="28494"/>
                    <a:pt x="88511" y="27272"/>
                    <a:pt x="90019" y="27272"/>
                  </a:cubicBezTo>
                  <a:moveTo>
                    <a:pt x="90019" y="38183"/>
                  </a:moveTo>
                  <a:cubicBezTo>
                    <a:pt x="94538" y="38183"/>
                    <a:pt x="98203" y="34516"/>
                    <a:pt x="98203" y="30000"/>
                  </a:cubicBezTo>
                  <a:cubicBezTo>
                    <a:pt x="98203" y="25483"/>
                    <a:pt x="94538" y="21822"/>
                    <a:pt x="90019" y="21822"/>
                  </a:cubicBezTo>
                  <a:cubicBezTo>
                    <a:pt x="85495" y="21822"/>
                    <a:pt x="81830" y="25483"/>
                    <a:pt x="81830" y="30000"/>
                  </a:cubicBezTo>
                  <a:cubicBezTo>
                    <a:pt x="81830" y="34516"/>
                    <a:pt x="85495" y="38183"/>
                    <a:pt x="90019" y="38183"/>
                  </a:cubicBezTo>
                  <a:moveTo>
                    <a:pt x="73646" y="65455"/>
                  </a:moveTo>
                  <a:cubicBezTo>
                    <a:pt x="75155" y="65455"/>
                    <a:pt x="76372" y="64233"/>
                    <a:pt x="76372" y="62727"/>
                  </a:cubicBezTo>
                  <a:cubicBezTo>
                    <a:pt x="76372" y="61222"/>
                    <a:pt x="75155" y="60000"/>
                    <a:pt x="73646" y="60000"/>
                  </a:cubicBezTo>
                  <a:cubicBezTo>
                    <a:pt x="72133" y="60000"/>
                    <a:pt x="70915" y="61222"/>
                    <a:pt x="70915" y="62727"/>
                  </a:cubicBezTo>
                  <a:cubicBezTo>
                    <a:pt x="70915" y="64233"/>
                    <a:pt x="72133" y="65455"/>
                    <a:pt x="73646" y="65455"/>
                  </a:cubicBezTo>
                  <a:moveTo>
                    <a:pt x="57268" y="43638"/>
                  </a:moveTo>
                  <a:cubicBezTo>
                    <a:pt x="55760" y="43638"/>
                    <a:pt x="54542" y="44855"/>
                    <a:pt x="54542" y="46366"/>
                  </a:cubicBezTo>
                  <a:cubicBezTo>
                    <a:pt x="54542" y="47872"/>
                    <a:pt x="55760" y="49088"/>
                    <a:pt x="57268" y="49088"/>
                  </a:cubicBezTo>
                  <a:cubicBezTo>
                    <a:pt x="58776" y="49088"/>
                    <a:pt x="59999" y="47872"/>
                    <a:pt x="59999" y="46366"/>
                  </a:cubicBezTo>
                  <a:cubicBezTo>
                    <a:pt x="59999" y="44855"/>
                    <a:pt x="58776" y="43638"/>
                    <a:pt x="57268" y="43638"/>
                  </a:cubicBezTo>
                  <a:moveTo>
                    <a:pt x="9777" y="110233"/>
                  </a:moveTo>
                  <a:lnTo>
                    <a:pt x="19639" y="85511"/>
                  </a:lnTo>
                  <a:cubicBezTo>
                    <a:pt x="20965" y="87966"/>
                    <a:pt x="22610" y="90294"/>
                    <a:pt x="24539" y="92455"/>
                  </a:cubicBezTo>
                  <a:cubicBezTo>
                    <a:pt x="27453" y="95722"/>
                    <a:pt x="30833" y="98394"/>
                    <a:pt x="34493" y="100377"/>
                  </a:cubicBezTo>
                  <a:cubicBezTo>
                    <a:pt x="34493" y="100377"/>
                    <a:pt x="9777" y="110233"/>
                    <a:pt x="9777" y="110233"/>
                  </a:cubicBezTo>
                  <a:close/>
                  <a:moveTo>
                    <a:pt x="21153" y="67000"/>
                  </a:moveTo>
                  <a:lnTo>
                    <a:pt x="0" y="120000"/>
                  </a:lnTo>
                  <a:lnTo>
                    <a:pt x="53034" y="98861"/>
                  </a:lnTo>
                  <a:cubicBezTo>
                    <a:pt x="52089" y="98972"/>
                    <a:pt x="51144" y="99022"/>
                    <a:pt x="50205" y="99022"/>
                  </a:cubicBezTo>
                  <a:cubicBezTo>
                    <a:pt x="33980" y="99022"/>
                    <a:pt x="19286" y="83344"/>
                    <a:pt x="21153" y="67000"/>
                  </a:cubicBezTo>
                  <a:moveTo>
                    <a:pt x="91710" y="59205"/>
                  </a:moveTo>
                  <a:cubicBezTo>
                    <a:pt x="90628" y="60283"/>
                    <a:pt x="88932" y="62061"/>
                    <a:pt x="86958" y="64122"/>
                  </a:cubicBezTo>
                  <a:cubicBezTo>
                    <a:pt x="83441" y="67800"/>
                    <a:pt x="78034" y="73450"/>
                    <a:pt x="74819" y="76405"/>
                  </a:cubicBezTo>
                  <a:lnTo>
                    <a:pt x="43621" y="45227"/>
                  </a:lnTo>
                  <a:cubicBezTo>
                    <a:pt x="46580" y="42016"/>
                    <a:pt x="52237" y="36611"/>
                    <a:pt x="55913" y="33100"/>
                  </a:cubicBezTo>
                  <a:cubicBezTo>
                    <a:pt x="57979" y="31127"/>
                    <a:pt x="59755" y="29433"/>
                    <a:pt x="60836" y="28350"/>
                  </a:cubicBezTo>
                  <a:cubicBezTo>
                    <a:pt x="75598" y="13594"/>
                    <a:pt x="103979" y="5516"/>
                    <a:pt x="114593" y="5455"/>
                  </a:cubicBezTo>
                  <a:cubicBezTo>
                    <a:pt x="114570" y="14288"/>
                    <a:pt x="107127" y="43800"/>
                    <a:pt x="91710" y="59205"/>
                  </a:cubicBezTo>
                  <a:moveTo>
                    <a:pt x="71006" y="80905"/>
                  </a:moveTo>
                  <a:cubicBezTo>
                    <a:pt x="69014" y="88183"/>
                    <a:pt x="66385" y="94844"/>
                    <a:pt x="63477" y="100194"/>
                  </a:cubicBezTo>
                  <a:cubicBezTo>
                    <a:pt x="62276" y="96966"/>
                    <a:pt x="60563" y="93322"/>
                    <a:pt x="58127" y="89500"/>
                  </a:cubicBezTo>
                  <a:cubicBezTo>
                    <a:pt x="57108" y="87905"/>
                    <a:pt x="55361" y="86977"/>
                    <a:pt x="53523" y="86977"/>
                  </a:cubicBezTo>
                  <a:cubicBezTo>
                    <a:pt x="53091" y="86977"/>
                    <a:pt x="52652" y="87027"/>
                    <a:pt x="52220" y="87133"/>
                  </a:cubicBezTo>
                  <a:cubicBezTo>
                    <a:pt x="51161" y="87394"/>
                    <a:pt x="50074" y="87527"/>
                    <a:pt x="48999" y="87527"/>
                  </a:cubicBezTo>
                  <a:cubicBezTo>
                    <a:pt x="44987" y="87527"/>
                    <a:pt x="41071" y="85733"/>
                    <a:pt x="37679" y="82344"/>
                  </a:cubicBezTo>
                  <a:cubicBezTo>
                    <a:pt x="33354" y="78022"/>
                    <a:pt x="31647" y="72855"/>
                    <a:pt x="32888" y="67811"/>
                  </a:cubicBezTo>
                  <a:cubicBezTo>
                    <a:pt x="33445" y="65538"/>
                    <a:pt x="32489" y="63166"/>
                    <a:pt x="30520" y="61911"/>
                  </a:cubicBezTo>
                  <a:cubicBezTo>
                    <a:pt x="26690" y="59477"/>
                    <a:pt x="23048" y="57766"/>
                    <a:pt x="19815" y="56572"/>
                  </a:cubicBezTo>
                  <a:cubicBezTo>
                    <a:pt x="25171" y="53655"/>
                    <a:pt x="31835" y="51033"/>
                    <a:pt x="39119" y="49038"/>
                  </a:cubicBezTo>
                  <a:cubicBezTo>
                    <a:pt x="39267" y="49000"/>
                    <a:pt x="39387" y="48905"/>
                    <a:pt x="39529" y="48850"/>
                  </a:cubicBezTo>
                  <a:lnTo>
                    <a:pt x="71194" y="80500"/>
                  </a:lnTo>
                  <a:cubicBezTo>
                    <a:pt x="71142" y="80638"/>
                    <a:pt x="71046" y="80755"/>
                    <a:pt x="71006" y="80905"/>
                  </a:cubicBezTo>
                  <a:moveTo>
                    <a:pt x="119066" y="927"/>
                  </a:moveTo>
                  <a:cubicBezTo>
                    <a:pt x="118446" y="305"/>
                    <a:pt x="116921" y="0"/>
                    <a:pt x="114713" y="0"/>
                  </a:cubicBezTo>
                  <a:cubicBezTo>
                    <a:pt x="103183" y="0"/>
                    <a:pt x="73083" y="8394"/>
                    <a:pt x="56978" y="24494"/>
                  </a:cubicBezTo>
                  <a:cubicBezTo>
                    <a:pt x="53182" y="28288"/>
                    <a:pt x="40599" y="39861"/>
                    <a:pt x="37679" y="43777"/>
                  </a:cubicBezTo>
                  <a:cubicBezTo>
                    <a:pt x="28232" y="46366"/>
                    <a:pt x="14477" y="51538"/>
                    <a:pt x="6806" y="59205"/>
                  </a:cubicBezTo>
                  <a:cubicBezTo>
                    <a:pt x="6806" y="59205"/>
                    <a:pt x="16168" y="59238"/>
                    <a:pt x="27589" y="66511"/>
                  </a:cubicBezTo>
                  <a:cubicBezTo>
                    <a:pt x="25928" y="73277"/>
                    <a:pt x="28033" y="80416"/>
                    <a:pt x="33821" y="86200"/>
                  </a:cubicBezTo>
                  <a:cubicBezTo>
                    <a:pt x="38328" y="90705"/>
                    <a:pt x="43661" y="92983"/>
                    <a:pt x="48999" y="92983"/>
                  </a:cubicBezTo>
                  <a:cubicBezTo>
                    <a:pt x="50513" y="92983"/>
                    <a:pt x="52026" y="92800"/>
                    <a:pt x="53523" y="92427"/>
                  </a:cubicBezTo>
                  <a:cubicBezTo>
                    <a:pt x="60796" y="103844"/>
                    <a:pt x="60836" y="113200"/>
                    <a:pt x="60836" y="113200"/>
                  </a:cubicBezTo>
                  <a:cubicBezTo>
                    <a:pt x="68508" y="105533"/>
                    <a:pt x="73686" y="91783"/>
                    <a:pt x="76270" y="82344"/>
                  </a:cubicBezTo>
                  <a:cubicBezTo>
                    <a:pt x="80191" y="79427"/>
                    <a:pt x="91772" y="66855"/>
                    <a:pt x="95568" y="63061"/>
                  </a:cubicBezTo>
                  <a:cubicBezTo>
                    <a:pt x="114752" y="43888"/>
                    <a:pt x="122925" y="4783"/>
                    <a:pt x="119066" y="927"/>
                  </a:cubicBezTo>
                </a:path>
              </a:pathLst>
            </a:custGeom>
            <a:solidFill>
              <a:schemeClr val="accent1"/>
            </a:solidFill>
            <a:ln>
              <a:noFill/>
            </a:ln>
          </p:spPr>
          <p:txBody>
            <a:bodyPr anchorCtr="0" anchor="ctr" bIns="19025" lIns="19025" spcFirstLastPara="1" rIns="19025" wrap="square" tIns="19025">
              <a:noAutofit/>
            </a:bodyPr>
            <a:lstStyle/>
            <a:p>
              <a:pPr indent="0" lvl="0" marL="0" marR="0" rtl="0" algn="l">
                <a:spcBef>
                  <a:spcPts val="0"/>
                </a:spcBef>
                <a:spcAft>
                  <a:spcPts val="0"/>
                </a:spcAft>
                <a:buClr>
                  <a:schemeClr val="dk1"/>
                </a:buClr>
                <a:buSzPts val="1499"/>
                <a:buFont typeface="Lato Light"/>
                <a:buNone/>
              </a:pPr>
              <a:r>
                <a:t/>
              </a:r>
              <a:endParaRPr b="0" i="0" sz="1499" u="none" cap="none" strike="noStrike">
                <a:solidFill>
                  <a:schemeClr val="dk1"/>
                </a:solidFill>
                <a:latin typeface="Lato Light"/>
                <a:ea typeface="Lato Light"/>
                <a:cs typeface="Lato Light"/>
                <a:sym typeface="Lato Light"/>
              </a:endParaRPr>
            </a:p>
          </p:txBody>
        </p:sp>
      </p:gr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3" name="Shape 2683"/>
        <p:cNvGrpSpPr/>
        <p:nvPr/>
      </p:nvGrpSpPr>
      <p:grpSpPr>
        <a:xfrm>
          <a:off x="0" y="0"/>
          <a:ext cx="0" cy="0"/>
          <a:chOff x="0" y="0"/>
          <a:chExt cx="0" cy="0"/>
        </a:xfrm>
      </p:grpSpPr>
      <p:sp>
        <p:nvSpPr>
          <p:cNvPr id="2684" name="Shape 2684"/>
          <p:cNvSpPr txBox="1"/>
          <p:nvPr/>
        </p:nvSpPr>
        <p:spPr>
          <a:xfrm>
            <a:off x="494681" y="2964205"/>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A Python program can handle date and time in several ways. Converting between date formats is a common chore for computers. </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Python's time and calendar modules help track dates and times.</a:t>
            </a:r>
            <a:endParaRPr sz="2000">
              <a:latin typeface="Lato"/>
              <a:ea typeface="Lato"/>
              <a:cs typeface="Lato"/>
              <a:sym typeface="Lato"/>
            </a:endParaRPr>
          </a:p>
        </p:txBody>
      </p:sp>
      <p:sp>
        <p:nvSpPr>
          <p:cNvPr id="2685" name="Shape 2685"/>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686" name="Shape 2686"/>
          <p:cNvGrpSpPr/>
          <p:nvPr/>
        </p:nvGrpSpPr>
        <p:grpSpPr>
          <a:xfrm>
            <a:off x="858043" y="241509"/>
            <a:ext cx="10470300" cy="730079"/>
            <a:chOff x="1692324" y="483017"/>
            <a:chExt cx="20940600" cy="1460159"/>
          </a:xfrm>
        </p:grpSpPr>
        <p:sp>
          <p:nvSpPr>
            <p:cNvPr id="2687" name="Shape 2687"/>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Date &amp; Time</a:t>
              </a:r>
              <a:endParaRPr b="1" i="0" sz="4400" u="none" cap="none" strike="noStrike">
                <a:solidFill>
                  <a:srgbClr val="17959F"/>
                </a:solidFill>
                <a:latin typeface="Lato"/>
                <a:ea typeface="Lato"/>
                <a:cs typeface="Lato"/>
                <a:sym typeface="Lato"/>
              </a:endParaRPr>
            </a:p>
          </p:txBody>
        </p:sp>
        <p:sp>
          <p:nvSpPr>
            <p:cNvPr id="2688" name="Shape 2688"/>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2" name="Shape 2692"/>
        <p:cNvGrpSpPr/>
        <p:nvPr/>
      </p:nvGrpSpPr>
      <p:grpSpPr>
        <a:xfrm>
          <a:off x="0" y="0"/>
          <a:ext cx="0" cy="0"/>
          <a:chOff x="0" y="0"/>
          <a:chExt cx="0" cy="0"/>
        </a:xfrm>
      </p:grpSpPr>
      <p:sp>
        <p:nvSpPr>
          <p:cNvPr id="2693" name="Shape 2693"/>
          <p:cNvSpPr txBox="1"/>
          <p:nvPr/>
        </p:nvSpPr>
        <p:spPr>
          <a:xfrm>
            <a:off x="494681" y="2430805"/>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There is a popular time module available in Python which provides functions for working with times and for converting between representations.</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Let’s see some examples.</a:t>
            </a:r>
            <a:endParaRPr sz="2000">
              <a:latin typeface="Lato"/>
              <a:ea typeface="Lato"/>
              <a:cs typeface="Lato"/>
              <a:sym typeface="Lato"/>
            </a:endParaRPr>
          </a:p>
        </p:txBody>
      </p:sp>
      <p:sp>
        <p:nvSpPr>
          <p:cNvPr id="2694" name="Shape 2694"/>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695" name="Shape 2695"/>
          <p:cNvGrpSpPr/>
          <p:nvPr/>
        </p:nvGrpSpPr>
        <p:grpSpPr>
          <a:xfrm>
            <a:off x="858043" y="241509"/>
            <a:ext cx="10470300" cy="730079"/>
            <a:chOff x="1692324" y="483017"/>
            <a:chExt cx="20940600" cy="1460159"/>
          </a:xfrm>
        </p:grpSpPr>
        <p:sp>
          <p:nvSpPr>
            <p:cNvPr id="2696" name="Shape 2696"/>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The time Module</a:t>
              </a:r>
              <a:endParaRPr b="1" i="0" sz="4400" u="none" cap="none" strike="noStrike">
                <a:solidFill>
                  <a:srgbClr val="17959F"/>
                </a:solidFill>
                <a:latin typeface="Lato"/>
                <a:ea typeface="Lato"/>
                <a:cs typeface="Lato"/>
                <a:sym typeface="Lato"/>
              </a:endParaRPr>
            </a:p>
          </p:txBody>
        </p:sp>
        <p:sp>
          <p:nvSpPr>
            <p:cNvPr id="2697" name="Shape 2697"/>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1" name="Shape 2701"/>
        <p:cNvGrpSpPr/>
        <p:nvPr/>
      </p:nvGrpSpPr>
      <p:grpSpPr>
        <a:xfrm>
          <a:off x="0" y="0"/>
          <a:ext cx="0" cy="0"/>
          <a:chOff x="0" y="0"/>
          <a:chExt cx="0" cy="0"/>
        </a:xfrm>
      </p:grpSpPr>
      <p:sp>
        <p:nvSpPr>
          <p:cNvPr id="2702" name="Shape 2702"/>
          <p:cNvSpPr txBox="1"/>
          <p:nvPr/>
        </p:nvSpPr>
        <p:spPr>
          <a:xfrm>
            <a:off x="494681" y="1211605"/>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Many of Python's time functions handle time as a tuple of 9 numbers.</a:t>
            </a:r>
            <a:endParaRPr sz="2000">
              <a:latin typeface="Lato"/>
              <a:ea typeface="Lato"/>
              <a:cs typeface="Lato"/>
              <a:sym typeface="Lato"/>
            </a:endParaRPr>
          </a:p>
        </p:txBody>
      </p:sp>
      <p:sp>
        <p:nvSpPr>
          <p:cNvPr id="2703" name="Shape 2703"/>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704" name="Shape 2704"/>
          <p:cNvGrpSpPr/>
          <p:nvPr/>
        </p:nvGrpSpPr>
        <p:grpSpPr>
          <a:xfrm>
            <a:off x="858043" y="241509"/>
            <a:ext cx="10470300" cy="730079"/>
            <a:chOff x="1692324" y="483017"/>
            <a:chExt cx="20940600" cy="1460159"/>
          </a:xfrm>
        </p:grpSpPr>
        <p:sp>
          <p:nvSpPr>
            <p:cNvPr id="2705" name="Shape 2705"/>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Time Tuple</a:t>
              </a:r>
              <a:endParaRPr b="1" i="0" sz="4400" u="none" cap="none" strike="noStrike">
                <a:solidFill>
                  <a:srgbClr val="17959F"/>
                </a:solidFill>
                <a:latin typeface="Lato"/>
                <a:ea typeface="Lato"/>
                <a:cs typeface="Lato"/>
                <a:sym typeface="Lato"/>
              </a:endParaRPr>
            </a:p>
          </p:txBody>
        </p:sp>
        <p:sp>
          <p:nvSpPr>
            <p:cNvPr id="2706" name="Shape 2706"/>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graphicFrame>
        <p:nvGraphicFramePr>
          <p:cNvPr id="2707" name="Shape 2707"/>
          <p:cNvGraphicFramePr/>
          <p:nvPr/>
        </p:nvGraphicFramePr>
        <p:xfrm>
          <a:off x="952500" y="1676400"/>
          <a:ext cx="3000000" cy="3000000"/>
        </p:xfrm>
        <a:graphic>
          <a:graphicData uri="http://schemas.openxmlformats.org/drawingml/2006/table">
            <a:tbl>
              <a:tblPr>
                <a:noFill/>
                <a:tableStyleId>{EBC52E8B-542E-49DE-A567-AB19588578BE}</a:tableStyleId>
              </a:tblPr>
              <a:tblGrid>
                <a:gridCol w="3429000"/>
                <a:gridCol w="3429000"/>
                <a:gridCol w="3429000"/>
              </a:tblGrid>
              <a:tr h="481675">
                <a:tc>
                  <a:txBody>
                    <a:bodyPr>
                      <a:noAutofit/>
                    </a:bodyPr>
                    <a:lstStyle/>
                    <a:p>
                      <a:pPr indent="0" lvl="0" marL="0" rtl="0">
                        <a:spcBef>
                          <a:spcPts val="0"/>
                        </a:spcBef>
                        <a:spcAft>
                          <a:spcPts val="0"/>
                        </a:spcAft>
                        <a:buNone/>
                      </a:pPr>
                      <a:r>
                        <a:rPr b="1" lang="en-US" sz="2200"/>
                        <a:t>Index</a:t>
                      </a:r>
                      <a:endParaRPr b="1" sz="22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b="1" lang="en-US" sz="2200"/>
                        <a:t>Field</a:t>
                      </a:r>
                      <a:endParaRPr b="1" sz="22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b="1" lang="en-US" sz="2200"/>
                        <a:t>Values</a:t>
                      </a:r>
                      <a:endParaRPr b="1" sz="22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81675">
                <a:tc>
                  <a:txBody>
                    <a:bodyPr>
                      <a:noAutofit/>
                    </a:bodyPr>
                    <a:lstStyle/>
                    <a:p>
                      <a:pPr indent="0" lvl="0" marL="0" rtl="0">
                        <a:spcBef>
                          <a:spcPts val="0"/>
                        </a:spcBef>
                        <a:spcAft>
                          <a:spcPts val="0"/>
                        </a:spcAft>
                        <a:buNone/>
                      </a:pPr>
                      <a:r>
                        <a:rPr lang="en-US" sz="2000"/>
                        <a:t>0</a:t>
                      </a:r>
                      <a:endParaRPr sz="20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t>4-digit year</a:t>
                      </a:r>
                      <a:endParaRPr sz="20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t>2018</a:t>
                      </a:r>
                      <a:endParaRPr sz="20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81675">
                <a:tc>
                  <a:txBody>
                    <a:bodyPr>
                      <a:noAutofit/>
                    </a:bodyPr>
                    <a:lstStyle/>
                    <a:p>
                      <a:pPr indent="0" lvl="0" marL="0" rtl="0">
                        <a:spcBef>
                          <a:spcPts val="0"/>
                        </a:spcBef>
                        <a:spcAft>
                          <a:spcPts val="0"/>
                        </a:spcAft>
                        <a:buNone/>
                      </a:pPr>
                      <a:r>
                        <a:rPr lang="en-US" sz="2000"/>
                        <a:t>1</a:t>
                      </a:r>
                      <a:endParaRPr sz="20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t>Month</a:t>
                      </a:r>
                      <a:endParaRPr sz="20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t>1 to 12</a:t>
                      </a:r>
                      <a:endParaRPr sz="20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81675">
                <a:tc>
                  <a:txBody>
                    <a:bodyPr>
                      <a:noAutofit/>
                    </a:bodyPr>
                    <a:lstStyle/>
                    <a:p>
                      <a:pPr indent="0" lvl="0" marL="0" rtl="0">
                        <a:spcBef>
                          <a:spcPts val="0"/>
                        </a:spcBef>
                        <a:spcAft>
                          <a:spcPts val="0"/>
                        </a:spcAft>
                        <a:buNone/>
                      </a:pPr>
                      <a:r>
                        <a:rPr lang="en-US" sz="2000"/>
                        <a:t>2</a:t>
                      </a:r>
                      <a:endParaRPr sz="20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t>Day</a:t>
                      </a:r>
                      <a:endParaRPr sz="20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t>1 to 31</a:t>
                      </a:r>
                      <a:endParaRPr sz="20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81675">
                <a:tc>
                  <a:txBody>
                    <a:bodyPr>
                      <a:noAutofit/>
                    </a:bodyPr>
                    <a:lstStyle/>
                    <a:p>
                      <a:pPr indent="0" lvl="0" marL="0" rtl="0">
                        <a:spcBef>
                          <a:spcPts val="0"/>
                        </a:spcBef>
                        <a:spcAft>
                          <a:spcPts val="0"/>
                        </a:spcAft>
                        <a:buNone/>
                      </a:pPr>
                      <a:r>
                        <a:rPr lang="en-US" sz="2000"/>
                        <a:t>3</a:t>
                      </a:r>
                      <a:endParaRPr sz="20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t>Hour</a:t>
                      </a:r>
                      <a:endParaRPr sz="20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t>0 to 23</a:t>
                      </a:r>
                      <a:endParaRPr sz="20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81675">
                <a:tc>
                  <a:txBody>
                    <a:bodyPr>
                      <a:noAutofit/>
                    </a:bodyPr>
                    <a:lstStyle/>
                    <a:p>
                      <a:pPr indent="0" lvl="0" marL="0" rtl="0">
                        <a:spcBef>
                          <a:spcPts val="0"/>
                        </a:spcBef>
                        <a:spcAft>
                          <a:spcPts val="0"/>
                        </a:spcAft>
                        <a:buNone/>
                      </a:pPr>
                      <a:r>
                        <a:rPr lang="en-US" sz="2000"/>
                        <a:t>4</a:t>
                      </a:r>
                      <a:endParaRPr sz="20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t>Minute</a:t>
                      </a:r>
                      <a:endParaRPr sz="20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t>0 to 59</a:t>
                      </a:r>
                      <a:endParaRPr sz="20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81675">
                <a:tc>
                  <a:txBody>
                    <a:bodyPr>
                      <a:noAutofit/>
                    </a:bodyPr>
                    <a:lstStyle/>
                    <a:p>
                      <a:pPr indent="0" lvl="0" marL="0" rtl="0">
                        <a:spcBef>
                          <a:spcPts val="0"/>
                        </a:spcBef>
                        <a:spcAft>
                          <a:spcPts val="0"/>
                        </a:spcAft>
                        <a:buNone/>
                      </a:pPr>
                      <a:r>
                        <a:rPr lang="en-US" sz="2000"/>
                        <a:t>5</a:t>
                      </a:r>
                      <a:endParaRPr sz="20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t>Second</a:t>
                      </a:r>
                      <a:endParaRPr sz="20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t>0 to 61 </a:t>
                      </a:r>
                      <a:r>
                        <a:rPr lang="en-US"/>
                        <a:t>(60 or 61 are leap-seconds)</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81675">
                <a:tc>
                  <a:txBody>
                    <a:bodyPr>
                      <a:noAutofit/>
                    </a:bodyPr>
                    <a:lstStyle/>
                    <a:p>
                      <a:pPr indent="0" lvl="0" marL="0" rtl="0">
                        <a:spcBef>
                          <a:spcPts val="0"/>
                        </a:spcBef>
                        <a:spcAft>
                          <a:spcPts val="0"/>
                        </a:spcAft>
                        <a:buNone/>
                      </a:pPr>
                      <a:r>
                        <a:rPr lang="en-US" sz="2000"/>
                        <a:t>6</a:t>
                      </a:r>
                      <a:endParaRPr sz="20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t>Day of Week</a:t>
                      </a:r>
                      <a:endParaRPr sz="20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t>0 to 6 (0 is Monday)</a:t>
                      </a:r>
                      <a:endParaRPr sz="20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81675">
                <a:tc>
                  <a:txBody>
                    <a:bodyPr>
                      <a:noAutofit/>
                    </a:bodyPr>
                    <a:lstStyle/>
                    <a:p>
                      <a:pPr indent="0" lvl="0" marL="0" rtl="0">
                        <a:spcBef>
                          <a:spcPts val="0"/>
                        </a:spcBef>
                        <a:spcAft>
                          <a:spcPts val="0"/>
                        </a:spcAft>
                        <a:buNone/>
                      </a:pPr>
                      <a:r>
                        <a:rPr lang="en-US" sz="2000"/>
                        <a:t>7</a:t>
                      </a:r>
                      <a:endParaRPr sz="20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t>Day of year</a:t>
                      </a:r>
                      <a:endParaRPr sz="20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t>1 to 366 (Julian day)</a:t>
                      </a:r>
                      <a:endParaRPr sz="20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81675">
                <a:tc>
                  <a:txBody>
                    <a:bodyPr>
                      <a:noAutofit/>
                    </a:bodyPr>
                    <a:lstStyle/>
                    <a:p>
                      <a:pPr indent="0" lvl="0" marL="0" rtl="0">
                        <a:spcBef>
                          <a:spcPts val="0"/>
                        </a:spcBef>
                        <a:spcAft>
                          <a:spcPts val="0"/>
                        </a:spcAft>
                        <a:buNone/>
                      </a:pPr>
                      <a:r>
                        <a:rPr lang="en-US" sz="2000"/>
                        <a:t>8</a:t>
                      </a:r>
                      <a:endParaRPr sz="20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t>Daylight savings</a:t>
                      </a:r>
                      <a:endParaRPr sz="20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600"/>
                        <a:t>-1, 0, 1, -1 means library determines DST</a:t>
                      </a:r>
                      <a:endParaRPr sz="16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1" name="Shape 2711"/>
        <p:cNvGrpSpPr/>
        <p:nvPr/>
      </p:nvGrpSpPr>
      <p:grpSpPr>
        <a:xfrm>
          <a:off x="0" y="0"/>
          <a:ext cx="0" cy="0"/>
          <a:chOff x="0" y="0"/>
          <a:chExt cx="0" cy="0"/>
        </a:xfrm>
      </p:grpSpPr>
      <p:sp>
        <p:nvSpPr>
          <p:cNvPr id="2712" name="Shape 2712"/>
          <p:cNvSpPr txBox="1"/>
          <p:nvPr/>
        </p:nvSpPr>
        <p:spPr>
          <a:xfrm>
            <a:off x="494681" y="1516405"/>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To translate a time instant from a seconds since the epoch floating-point value into a time-tuple, pass the floating-point value to a function (e.g., localtime) that returns a time-tuple with all nine items valid.</a:t>
            </a:r>
            <a:endParaRPr sz="2000">
              <a:latin typeface="Lato"/>
              <a:ea typeface="Lato"/>
              <a:cs typeface="Lato"/>
              <a:sym typeface="Lato"/>
            </a:endParaRPr>
          </a:p>
          <a:p>
            <a:pPr indent="45720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For example,</a:t>
            </a:r>
            <a:endParaRPr sz="2000">
              <a:latin typeface="Lato"/>
              <a:ea typeface="Lato"/>
              <a:cs typeface="Lato"/>
              <a:sym typeface="Lato"/>
            </a:endParaRPr>
          </a:p>
          <a:p>
            <a:pPr indent="45720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45720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45720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45720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Output:</a:t>
            </a:r>
            <a:endParaRPr sz="2000">
              <a:latin typeface="Lato"/>
              <a:ea typeface="Lato"/>
              <a:cs typeface="Lato"/>
              <a:sym typeface="Lato"/>
            </a:endParaRPr>
          </a:p>
          <a:p>
            <a:pPr indent="45720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			</a:t>
            </a:r>
            <a:endParaRPr sz="2000">
              <a:latin typeface="Lato"/>
              <a:ea typeface="Lato"/>
              <a:cs typeface="Lato"/>
              <a:sym typeface="Lato"/>
            </a:endParaRPr>
          </a:p>
        </p:txBody>
      </p:sp>
      <p:sp>
        <p:nvSpPr>
          <p:cNvPr id="2713" name="Shape 2713"/>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714" name="Shape 2714"/>
          <p:cNvGrpSpPr/>
          <p:nvPr/>
        </p:nvGrpSpPr>
        <p:grpSpPr>
          <a:xfrm>
            <a:off x="858043" y="241509"/>
            <a:ext cx="10470300" cy="730079"/>
            <a:chOff x="1692324" y="483017"/>
            <a:chExt cx="20940600" cy="1460159"/>
          </a:xfrm>
        </p:grpSpPr>
        <p:sp>
          <p:nvSpPr>
            <p:cNvPr id="2715" name="Shape 2715"/>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Getting Current Time</a:t>
              </a:r>
              <a:endParaRPr b="1" i="0" sz="4400" u="none" cap="none" strike="noStrike">
                <a:solidFill>
                  <a:srgbClr val="17959F"/>
                </a:solidFill>
                <a:latin typeface="Lato"/>
                <a:ea typeface="Lato"/>
                <a:cs typeface="Lato"/>
                <a:sym typeface="Lato"/>
              </a:endParaRPr>
            </a:p>
          </p:txBody>
        </p:sp>
        <p:sp>
          <p:nvSpPr>
            <p:cNvPr id="2716" name="Shape 2716"/>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717" name="Shape 2717"/>
          <p:cNvPicPr preferRelativeResize="0"/>
          <p:nvPr/>
        </p:nvPicPr>
        <p:blipFill rotWithShape="1">
          <a:blip r:embed="rId3">
            <a:alphaModFix/>
          </a:blip>
          <a:srcRect b="40905" l="0" r="0" t="0"/>
          <a:stretch/>
        </p:blipFill>
        <p:spPr>
          <a:xfrm>
            <a:off x="1401350" y="3276452"/>
            <a:ext cx="10306050" cy="1379075"/>
          </a:xfrm>
          <a:prstGeom prst="rect">
            <a:avLst/>
          </a:prstGeom>
          <a:noFill/>
          <a:ln>
            <a:noFill/>
          </a:ln>
        </p:spPr>
      </p:pic>
      <p:pic>
        <p:nvPicPr>
          <p:cNvPr id="2718" name="Shape 2718"/>
          <p:cNvPicPr preferRelativeResize="0"/>
          <p:nvPr/>
        </p:nvPicPr>
        <p:blipFill rotWithShape="1">
          <a:blip r:embed="rId3">
            <a:alphaModFix/>
          </a:blip>
          <a:srcRect b="4" l="0" r="0" t="57103"/>
          <a:stretch/>
        </p:blipFill>
        <p:spPr>
          <a:xfrm>
            <a:off x="1391450" y="5544428"/>
            <a:ext cx="10306050" cy="1000975"/>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2" name="Shape 2722"/>
        <p:cNvGrpSpPr/>
        <p:nvPr/>
      </p:nvGrpSpPr>
      <p:grpSpPr>
        <a:xfrm>
          <a:off x="0" y="0"/>
          <a:ext cx="0" cy="0"/>
          <a:chOff x="0" y="0"/>
          <a:chExt cx="0" cy="0"/>
        </a:xfrm>
      </p:grpSpPr>
      <p:sp>
        <p:nvSpPr>
          <p:cNvPr id="2723" name="Shape 2723"/>
          <p:cNvSpPr txBox="1"/>
          <p:nvPr/>
        </p:nvSpPr>
        <p:spPr>
          <a:xfrm>
            <a:off x="494681" y="3040405"/>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You can format any time as per your requirement, but one simple method to get time in readable format is asctime()</a:t>
            </a:r>
            <a:endParaRPr sz="2000">
              <a:latin typeface="Lato"/>
              <a:ea typeface="Lato"/>
              <a:cs typeface="Lato"/>
              <a:sym typeface="Lato"/>
            </a:endParaRPr>
          </a:p>
        </p:txBody>
      </p:sp>
      <p:sp>
        <p:nvSpPr>
          <p:cNvPr id="2724" name="Shape 2724"/>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725" name="Shape 2725"/>
          <p:cNvGrpSpPr/>
          <p:nvPr/>
        </p:nvGrpSpPr>
        <p:grpSpPr>
          <a:xfrm>
            <a:off x="858043" y="241509"/>
            <a:ext cx="10470300" cy="730079"/>
            <a:chOff x="1692324" y="483017"/>
            <a:chExt cx="20940600" cy="1460159"/>
          </a:xfrm>
        </p:grpSpPr>
        <p:sp>
          <p:nvSpPr>
            <p:cNvPr id="2726" name="Shape 2726"/>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Formatting Time</a:t>
              </a:r>
              <a:endParaRPr b="1" i="0" sz="4400" u="none" cap="none" strike="noStrike">
                <a:solidFill>
                  <a:srgbClr val="17959F"/>
                </a:solidFill>
                <a:latin typeface="Lato"/>
                <a:ea typeface="Lato"/>
                <a:cs typeface="Lato"/>
                <a:sym typeface="Lato"/>
              </a:endParaRPr>
            </a:p>
          </p:txBody>
        </p:sp>
        <p:sp>
          <p:nvSpPr>
            <p:cNvPr id="2727" name="Shape 2727"/>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1" name="Shape 2731"/>
        <p:cNvGrpSpPr/>
        <p:nvPr/>
      </p:nvGrpSpPr>
      <p:grpSpPr>
        <a:xfrm>
          <a:off x="0" y="0"/>
          <a:ext cx="0" cy="0"/>
          <a:chOff x="0" y="0"/>
          <a:chExt cx="0" cy="0"/>
        </a:xfrm>
      </p:grpSpPr>
      <p:sp>
        <p:nvSpPr>
          <p:cNvPr id="2732" name="Shape 2732"/>
          <p:cNvSpPr txBox="1"/>
          <p:nvPr/>
        </p:nvSpPr>
        <p:spPr>
          <a:xfrm>
            <a:off x="494681" y="1440205"/>
            <a:ext cx="112233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Code:</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Output:</a:t>
            </a:r>
            <a:endParaRPr sz="2000">
              <a:latin typeface="Lato"/>
              <a:ea typeface="Lato"/>
              <a:cs typeface="Lato"/>
              <a:sym typeface="Lato"/>
            </a:endParaRPr>
          </a:p>
        </p:txBody>
      </p:sp>
      <p:sp>
        <p:nvSpPr>
          <p:cNvPr id="2733" name="Shape 2733"/>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734" name="Shape 2734"/>
          <p:cNvGrpSpPr/>
          <p:nvPr/>
        </p:nvGrpSpPr>
        <p:grpSpPr>
          <a:xfrm>
            <a:off x="858043" y="241509"/>
            <a:ext cx="10470300" cy="730079"/>
            <a:chOff x="1692324" y="483017"/>
            <a:chExt cx="20940600" cy="1460159"/>
          </a:xfrm>
        </p:grpSpPr>
        <p:sp>
          <p:nvSpPr>
            <p:cNvPr id="2735" name="Shape 2735"/>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Getting formatted time</a:t>
              </a:r>
              <a:endParaRPr b="1" i="0" sz="4400" u="none" cap="none" strike="noStrike">
                <a:solidFill>
                  <a:srgbClr val="17959F"/>
                </a:solidFill>
                <a:latin typeface="Lato"/>
                <a:ea typeface="Lato"/>
                <a:cs typeface="Lato"/>
                <a:sym typeface="Lato"/>
              </a:endParaRPr>
            </a:p>
          </p:txBody>
        </p:sp>
        <p:sp>
          <p:nvSpPr>
            <p:cNvPr id="2736" name="Shape 2736"/>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737" name="Shape 2737"/>
          <p:cNvPicPr preferRelativeResize="0"/>
          <p:nvPr/>
        </p:nvPicPr>
        <p:blipFill rotWithShape="1">
          <a:blip r:embed="rId3">
            <a:alphaModFix/>
          </a:blip>
          <a:srcRect b="32405" l="0" r="0" t="0"/>
          <a:stretch/>
        </p:blipFill>
        <p:spPr>
          <a:xfrm>
            <a:off x="1018638" y="2114525"/>
            <a:ext cx="10149127" cy="1477200"/>
          </a:xfrm>
          <a:prstGeom prst="rect">
            <a:avLst/>
          </a:prstGeom>
          <a:noFill/>
          <a:ln>
            <a:noFill/>
          </a:ln>
        </p:spPr>
      </p:pic>
      <p:pic>
        <p:nvPicPr>
          <p:cNvPr id="2738" name="Shape 2738"/>
          <p:cNvPicPr preferRelativeResize="0"/>
          <p:nvPr/>
        </p:nvPicPr>
        <p:blipFill rotWithShape="1">
          <a:blip r:embed="rId3">
            <a:alphaModFix/>
          </a:blip>
          <a:srcRect b="0" l="0" r="0" t="70865"/>
          <a:stretch/>
        </p:blipFill>
        <p:spPr>
          <a:xfrm>
            <a:off x="1278625" y="4785974"/>
            <a:ext cx="9655401" cy="605725"/>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2" name="Shape 2742"/>
        <p:cNvGrpSpPr/>
        <p:nvPr/>
      </p:nvGrpSpPr>
      <p:grpSpPr>
        <a:xfrm>
          <a:off x="0" y="0"/>
          <a:ext cx="0" cy="0"/>
          <a:chOff x="0" y="0"/>
          <a:chExt cx="0" cy="0"/>
        </a:xfrm>
      </p:grpSpPr>
      <p:sp>
        <p:nvSpPr>
          <p:cNvPr id="2743" name="Shape 2743"/>
          <p:cNvSpPr txBox="1"/>
          <p:nvPr/>
        </p:nvSpPr>
        <p:spPr>
          <a:xfrm>
            <a:off x="494681" y="1821205"/>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The calendar module gives a wide range of methods to play with yearly and monthly calendars. Here, we print a calendar for a given month ( Jan 2018 )</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		</a:t>
            </a:r>
            <a:r>
              <a:rPr b="1" lang="en-US" sz="2000">
                <a:latin typeface="Lato"/>
                <a:ea typeface="Lato"/>
                <a:cs typeface="Lato"/>
                <a:sym typeface="Lato"/>
              </a:rPr>
              <a:t>Code:									Output:</a:t>
            </a:r>
            <a:endParaRPr b="1" sz="2000">
              <a:latin typeface="Lato"/>
              <a:ea typeface="Lato"/>
              <a:cs typeface="Lato"/>
              <a:sym typeface="Lato"/>
            </a:endParaRPr>
          </a:p>
        </p:txBody>
      </p:sp>
      <p:sp>
        <p:nvSpPr>
          <p:cNvPr id="2744" name="Shape 2744"/>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2745" name="Shape 2745"/>
          <p:cNvGrpSpPr/>
          <p:nvPr/>
        </p:nvGrpSpPr>
        <p:grpSpPr>
          <a:xfrm>
            <a:off x="858043" y="241509"/>
            <a:ext cx="10470300" cy="730079"/>
            <a:chOff x="1692324" y="483017"/>
            <a:chExt cx="20940600" cy="1460159"/>
          </a:xfrm>
        </p:grpSpPr>
        <p:sp>
          <p:nvSpPr>
            <p:cNvPr id="2746" name="Shape 2746"/>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Calendar for a Month</a:t>
              </a:r>
              <a:endParaRPr b="1" i="0" sz="4400" u="none" cap="none" strike="noStrike">
                <a:solidFill>
                  <a:srgbClr val="17959F"/>
                </a:solidFill>
                <a:latin typeface="Lato"/>
                <a:ea typeface="Lato"/>
                <a:cs typeface="Lato"/>
                <a:sym typeface="Lato"/>
              </a:endParaRPr>
            </a:p>
          </p:txBody>
        </p:sp>
        <p:sp>
          <p:nvSpPr>
            <p:cNvPr id="2747" name="Shape 2747"/>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2748" name="Shape 2748"/>
          <p:cNvPicPr preferRelativeResize="0"/>
          <p:nvPr/>
        </p:nvPicPr>
        <p:blipFill rotWithShape="1">
          <a:blip r:embed="rId3">
            <a:alphaModFix/>
          </a:blip>
          <a:srcRect b="62761" l="0" r="0" t="0"/>
          <a:stretch/>
        </p:blipFill>
        <p:spPr>
          <a:xfrm>
            <a:off x="1312775" y="3757024"/>
            <a:ext cx="4495400" cy="1574450"/>
          </a:xfrm>
          <a:prstGeom prst="rect">
            <a:avLst/>
          </a:prstGeom>
          <a:noFill/>
          <a:ln>
            <a:noFill/>
          </a:ln>
        </p:spPr>
      </p:pic>
      <p:pic>
        <p:nvPicPr>
          <p:cNvPr id="2749" name="Shape 2749"/>
          <p:cNvPicPr preferRelativeResize="0"/>
          <p:nvPr/>
        </p:nvPicPr>
        <p:blipFill rotWithShape="1">
          <a:blip r:embed="rId3">
            <a:alphaModFix/>
          </a:blip>
          <a:srcRect b="0" l="0" r="0" t="39068"/>
          <a:stretch/>
        </p:blipFill>
        <p:spPr>
          <a:xfrm>
            <a:off x="6209025" y="3757025"/>
            <a:ext cx="4807925" cy="2755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Shape 547"/>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548" name="Shape 548"/>
          <p:cNvGrpSpPr/>
          <p:nvPr/>
        </p:nvGrpSpPr>
        <p:grpSpPr>
          <a:xfrm>
            <a:off x="858043" y="241509"/>
            <a:ext cx="10470300" cy="730079"/>
            <a:chOff x="1692324" y="483017"/>
            <a:chExt cx="20940600" cy="1460159"/>
          </a:xfrm>
        </p:grpSpPr>
        <p:sp>
          <p:nvSpPr>
            <p:cNvPr id="549" name="Shape 549"/>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Summary: Basic String Operations</a:t>
              </a:r>
              <a:endParaRPr b="1" i="0" sz="4400" u="none" cap="none" strike="noStrike">
                <a:solidFill>
                  <a:srgbClr val="17959F"/>
                </a:solidFill>
                <a:latin typeface="Lato"/>
                <a:ea typeface="Lato"/>
                <a:cs typeface="Lato"/>
                <a:sym typeface="Lato"/>
              </a:endParaRPr>
            </a:p>
          </p:txBody>
        </p:sp>
        <p:sp>
          <p:nvSpPr>
            <p:cNvPr id="550" name="Shape 550"/>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551" name="Shape 551"/>
          <p:cNvPicPr preferRelativeResize="0"/>
          <p:nvPr/>
        </p:nvPicPr>
        <p:blipFill>
          <a:blip r:embed="rId3">
            <a:alphaModFix/>
          </a:blip>
          <a:stretch>
            <a:fillRect/>
          </a:stretch>
        </p:blipFill>
        <p:spPr>
          <a:xfrm>
            <a:off x="352750" y="1448300"/>
            <a:ext cx="8362401" cy="2341175"/>
          </a:xfrm>
          <a:prstGeom prst="rect">
            <a:avLst/>
          </a:prstGeom>
          <a:noFill/>
          <a:ln>
            <a:noFill/>
          </a:ln>
        </p:spPr>
      </p:pic>
      <p:pic>
        <p:nvPicPr>
          <p:cNvPr id="552" name="Shape 552"/>
          <p:cNvPicPr preferRelativeResize="0"/>
          <p:nvPr/>
        </p:nvPicPr>
        <p:blipFill>
          <a:blip r:embed="rId4">
            <a:alphaModFix/>
          </a:blip>
          <a:stretch>
            <a:fillRect/>
          </a:stretch>
        </p:blipFill>
        <p:spPr>
          <a:xfrm>
            <a:off x="7061775" y="3789475"/>
            <a:ext cx="4845125" cy="2452100"/>
          </a:xfrm>
          <a:prstGeom prst="rect">
            <a:avLst/>
          </a:prstGeom>
          <a:noFill/>
          <a:ln>
            <a:noFill/>
          </a:ln>
        </p:spPr>
      </p:pic>
      <p:sp>
        <p:nvSpPr>
          <p:cNvPr id="553" name="Shape 553"/>
          <p:cNvSpPr txBox="1"/>
          <p:nvPr/>
        </p:nvSpPr>
        <p:spPr>
          <a:xfrm>
            <a:off x="390650" y="4161025"/>
            <a:ext cx="5850900" cy="2234400"/>
          </a:xfrm>
          <a:prstGeom prst="rect">
            <a:avLst/>
          </a:prstGeom>
          <a:noFill/>
          <a:ln>
            <a:noFill/>
          </a:ln>
        </p:spPr>
        <p:txBody>
          <a:bodyPr anchorCtr="0" anchor="t" bIns="45700" lIns="91400" spcFirstLastPara="1" rIns="91400" wrap="square" tIns="45700">
            <a:noAutofit/>
          </a:bodyPr>
          <a:lstStyle/>
          <a:p>
            <a:pPr indent="-355600" lvl="0" marL="457200" marR="0" rtl="0" algn="l">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Here’s a summarized version of all the basic string operations discussed till now. </a:t>
            </a:r>
            <a:endParaRPr sz="2000">
              <a:solidFill>
                <a:srgbClr val="222A34"/>
              </a:solidFill>
              <a:latin typeface="Lato"/>
              <a:ea typeface="Lato"/>
              <a:cs typeface="Lato"/>
              <a:sym typeface="Lato"/>
            </a:endParaRPr>
          </a:p>
          <a:p>
            <a:pPr indent="-355600" lvl="0" marL="457200" marR="0" rtl="0" algn="l">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This will produce the following result: </a:t>
            </a:r>
            <a:endParaRPr sz="2000">
              <a:solidFill>
                <a:srgbClr val="222A34"/>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Shape 559"/>
          <p:cNvSpPr txBox="1"/>
          <p:nvPr/>
        </p:nvSpPr>
        <p:spPr>
          <a:xfrm>
            <a:off x="1603650" y="3059700"/>
            <a:ext cx="8984700" cy="73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45469"/>
              </a:buClr>
              <a:buSzPts val="4200"/>
              <a:buFont typeface="Lato Black"/>
              <a:buNone/>
            </a:pPr>
            <a:r>
              <a:rPr b="1" lang="en-US" sz="4200">
                <a:solidFill>
                  <a:srgbClr val="445469"/>
                </a:solidFill>
                <a:latin typeface="Lato Black"/>
                <a:ea typeface="Lato Black"/>
                <a:cs typeface="Lato Black"/>
                <a:sym typeface="Lato Black"/>
              </a:rPr>
              <a:t>String Formatting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Shape 565"/>
          <p:cNvSpPr txBox="1"/>
          <p:nvPr/>
        </p:nvSpPr>
        <p:spPr>
          <a:xfrm>
            <a:off x="377600" y="3698675"/>
            <a:ext cx="11431200" cy="1371600"/>
          </a:xfrm>
          <a:prstGeom prst="rect">
            <a:avLst/>
          </a:prstGeom>
          <a:noFill/>
          <a:ln>
            <a:noFill/>
          </a:ln>
        </p:spPr>
        <p:txBody>
          <a:bodyPr anchorCtr="0" anchor="t" bIns="45700" lIns="91400" spcFirstLastPara="1" rIns="91400" wrap="square" tIns="45700">
            <a:noAutofit/>
          </a:bodyPr>
          <a:lstStyle/>
          <a:p>
            <a:pPr indent="-355600" lvl="0" marL="457200" marR="0" rtl="0" algn="l">
              <a:lnSpc>
                <a:spcPct val="150000"/>
              </a:lnSpc>
              <a:spcBef>
                <a:spcPts val="0"/>
              </a:spcBef>
              <a:spcAft>
                <a:spcPts val="0"/>
              </a:spcAft>
              <a:buClr>
                <a:srgbClr val="000000"/>
              </a:buClr>
              <a:buSzPts val="2000"/>
              <a:buFont typeface="Lato"/>
              <a:buChar char="●"/>
            </a:pPr>
            <a:r>
              <a:rPr lang="en-US" sz="2000">
                <a:latin typeface="Lato"/>
                <a:ea typeface="Lato"/>
                <a:cs typeface="Lato"/>
                <a:sym typeface="Lato"/>
              </a:rPr>
              <a:t>One of Python's coolest features is the </a:t>
            </a:r>
            <a:r>
              <a:rPr b="1" lang="en-US" sz="2000">
                <a:solidFill>
                  <a:srgbClr val="F20253"/>
                </a:solidFill>
                <a:latin typeface="Lato"/>
                <a:ea typeface="Lato"/>
                <a:cs typeface="Lato"/>
                <a:sym typeface="Lato"/>
              </a:rPr>
              <a:t>string format operator %</a:t>
            </a:r>
            <a:r>
              <a:rPr lang="en-US" sz="2000">
                <a:latin typeface="Lato"/>
                <a:ea typeface="Lato"/>
                <a:cs typeface="Lato"/>
                <a:sym typeface="Lato"/>
              </a:rPr>
              <a:t>. </a:t>
            </a:r>
            <a:endParaRPr sz="2000">
              <a:latin typeface="Lato"/>
              <a:ea typeface="Lato"/>
              <a:cs typeface="Lato"/>
              <a:sym typeface="Lato"/>
            </a:endParaRPr>
          </a:p>
          <a:p>
            <a:pPr indent="-355600" lvl="0" marL="457200" marR="0" rtl="0" algn="l">
              <a:lnSpc>
                <a:spcPct val="150000"/>
              </a:lnSpc>
              <a:spcBef>
                <a:spcPts val="0"/>
              </a:spcBef>
              <a:spcAft>
                <a:spcPts val="0"/>
              </a:spcAft>
              <a:buClr>
                <a:srgbClr val="000000"/>
              </a:buClr>
              <a:buSzPts val="2000"/>
              <a:buFont typeface="Lato"/>
              <a:buChar char="●"/>
            </a:pPr>
            <a:r>
              <a:rPr lang="en-US" sz="2000">
                <a:latin typeface="Lato"/>
                <a:ea typeface="Lato"/>
                <a:cs typeface="Lato"/>
                <a:sym typeface="Lato"/>
              </a:rPr>
              <a:t>This operator is </a:t>
            </a:r>
            <a:r>
              <a:rPr b="1" lang="en-US" sz="2000">
                <a:solidFill>
                  <a:srgbClr val="F20253"/>
                </a:solidFill>
                <a:latin typeface="Lato"/>
                <a:ea typeface="Lato"/>
                <a:cs typeface="Lato"/>
                <a:sym typeface="Lato"/>
              </a:rPr>
              <a:t>unique to strings</a:t>
            </a:r>
            <a:r>
              <a:rPr lang="en-US" sz="2000">
                <a:latin typeface="Lato"/>
                <a:ea typeface="Lato"/>
                <a:cs typeface="Lato"/>
                <a:sym typeface="Lato"/>
              </a:rPr>
              <a:t> and makes up for the pack of having functions from C's printf() family.</a:t>
            </a:r>
            <a:endParaRPr sz="2000">
              <a:latin typeface="Lato"/>
              <a:ea typeface="Lato"/>
              <a:cs typeface="Lato"/>
              <a:sym typeface="Lato"/>
            </a:endParaRPr>
          </a:p>
          <a:p>
            <a:pPr indent="-355600" lvl="0" marL="457200" marR="0" rtl="0" algn="l">
              <a:lnSpc>
                <a:spcPct val="150000"/>
              </a:lnSpc>
              <a:spcBef>
                <a:spcPts val="0"/>
              </a:spcBef>
              <a:spcAft>
                <a:spcPts val="0"/>
              </a:spcAft>
              <a:buSzPts val="2000"/>
              <a:buFont typeface="Lato"/>
              <a:buChar char="●"/>
            </a:pPr>
            <a:r>
              <a:rPr lang="en-US" sz="2000">
                <a:latin typeface="Lato"/>
                <a:ea typeface="Lato"/>
                <a:cs typeface="Lato"/>
                <a:sym typeface="Lato"/>
              </a:rPr>
              <a:t>Shown above, is a simple example and when executed, it produces the following result: </a:t>
            </a:r>
            <a:endParaRPr sz="2000">
              <a:latin typeface="Lato"/>
              <a:ea typeface="Lato"/>
              <a:cs typeface="Lato"/>
              <a:sym typeface="Lato"/>
            </a:endParaRPr>
          </a:p>
          <a:p>
            <a:pPr indent="0" lvl="0" marL="914400" marR="0" rtl="0" algn="l">
              <a:lnSpc>
                <a:spcPct val="150000"/>
              </a:lnSpc>
              <a:spcBef>
                <a:spcPts val="0"/>
              </a:spcBef>
              <a:spcAft>
                <a:spcPts val="0"/>
              </a:spcAft>
              <a:buNone/>
            </a:pPr>
            <a:r>
              <a:rPr b="1" lang="en-US" sz="2000">
                <a:solidFill>
                  <a:srgbClr val="F20253"/>
                </a:solidFill>
                <a:latin typeface="Courier New"/>
                <a:ea typeface="Courier New"/>
                <a:cs typeface="Courier New"/>
                <a:sym typeface="Courier New"/>
              </a:rPr>
              <a:t>My name is </a:t>
            </a:r>
            <a:r>
              <a:rPr b="1" lang="en-US" sz="2000">
                <a:solidFill>
                  <a:srgbClr val="008080"/>
                </a:solidFill>
                <a:latin typeface="Courier New"/>
                <a:ea typeface="Courier New"/>
                <a:cs typeface="Courier New"/>
                <a:sym typeface="Courier New"/>
              </a:rPr>
              <a:t>Zara </a:t>
            </a:r>
            <a:r>
              <a:rPr b="1" lang="en-US" sz="2000">
                <a:solidFill>
                  <a:srgbClr val="F20253"/>
                </a:solidFill>
                <a:latin typeface="Courier New"/>
                <a:ea typeface="Courier New"/>
                <a:cs typeface="Courier New"/>
                <a:sym typeface="Courier New"/>
              </a:rPr>
              <a:t>and weight is </a:t>
            </a:r>
            <a:r>
              <a:rPr b="1" lang="en-US" sz="2000">
                <a:solidFill>
                  <a:srgbClr val="008080"/>
                </a:solidFill>
                <a:latin typeface="Courier New"/>
                <a:ea typeface="Courier New"/>
                <a:cs typeface="Courier New"/>
                <a:sym typeface="Courier New"/>
              </a:rPr>
              <a:t>21 </a:t>
            </a:r>
            <a:r>
              <a:rPr b="1" lang="en-US" sz="2000">
                <a:solidFill>
                  <a:srgbClr val="F20253"/>
                </a:solidFill>
                <a:latin typeface="Courier New"/>
                <a:ea typeface="Courier New"/>
                <a:cs typeface="Courier New"/>
                <a:sym typeface="Courier New"/>
              </a:rPr>
              <a:t>kg!</a:t>
            </a:r>
            <a:endParaRPr b="1" sz="2000">
              <a:solidFill>
                <a:srgbClr val="F20253"/>
              </a:solidFill>
              <a:latin typeface="Courier New"/>
              <a:ea typeface="Courier New"/>
              <a:cs typeface="Courier New"/>
              <a:sym typeface="Courier New"/>
            </a:endParaRPr>
          </a:p>
        </p:txBody>
      </p:sp>
      <p:sp>
        <p:nvSpPr>
          <p:cNvPr id="566" name="Shape 566"/>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567" name="Shape 567"/>
          <p:cNvGrpSpPr/>
          <p:nvPr/>
        </p:nvGrpSpPr>
        <p:grpSpPr>
          <a:xfrm>
            <a:off x="858043" y="241509"/>
            <a:ext cx="10470300" cy="730079"/>
            <a:chOff x="1692324" y="483017"/>
            <a:chExt cx="20940600" cy="1460159"/>
          </a:xfrm>
        </p:grpSpPr>
        <p:sp>
          <p:nvSpPr>
            <p:cNvPr id="568" name="Shape 568"/>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String Formatting</a:t>
              </a:r>
              <a:endParaRPr b="1" sz="4400">
                <a:solidFill>
                  <a:srgbClr val="17959F"/>
                </a:solidFill>
                <a:latin typeface="Lato"/>
                <a:ea typeface="Lato"/>
                <a:cs typeface="Lato"/>
                <a:sym typeface="Lato"/>
              </a:endParaRPr>
            </a:p>
          </p:txBody>
        </p:sp>
        <p:sp>
          <p:nvSpPr>
            <p:cNvPr id="569" name="Shape 569"/>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570" name="Shape 570"/>
          <p:cNvPicPr preferRelativeResize="0"/>
          <p:nvPr/>
        </p:nvPicPr>
        <p:blipFill>
          <a:blip r:embed="rId3">
            <a:alphaModFix/>
          </a:blip>
          <a:stretch>
            <a:fillRect/>
          </a:stretch>
        </p:blipFill>
        <p:spPr>
          <a:xfrm>
            <a:off x="2043167" y="1386675"/>
            <a:ext cx="8100075" cy="1125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Shape 576"/>
          <p:cNvSpPr txBox="1"/>
          <p:nvPr/>
        </p:nvSpPr>
        <p:spPr>
          <a:xfrm>
            <a:off x="177250" y="1618200"/>
            <a:ext cx="11431200" cy="416100"/>
          </a:xfrm>
          <a:prstGeom prst="rect">
            <a:avLst/>
          </a:prstGeom>
          <a:noFill/>
          <a:ln>
            <a:noFill/>
          </a:ln>
        </p:spPr>
        <p:txBody>
          <a:bodyPr anchorCtr="0" anchor="t" bIns="45700" lIns="91400" spcFirstLastPara="1" rIns="91400" wrap="square" tIns="45700">
            <a:noAutofit/>
          </a:bodyPr>
          <a:lstStyle/>
          <a:p>
            <a:pPr indent="0" lvl="0" marL="0" marR="0" rtl="0" algn="l">
              <a:lnSpc>
                <a:spcPct val="150000"/>
              </a:lnSpc>
              <a:spcBef>
                <a:spcPts val="0"/>
              </a:spcBef>
              <a:spcAft>
                <a:spcPts val="0"/>
              </a:spcAft>
              <a:buNone/>
            </a:pPr>
            <a:r>
              <a:rPr lang="en-US" sz="2000">
                <a:latin typeface="Lato"/>
                <a:ea typeface="Lato"/>
                <a:cs typeface="Lato"/>
                <a:sym typeface="Lato"/>
              </a:rPr>
              <a:t>Here is the list of most common set of symbols which can be used along with %</a:t>
            </a:r>
            <a:endParaRPr sz="2000">
              <a:latin typeface="Lato"/>
              <a:ea typeface="Lato"/>
              <a:cs typeface="Lato"/>
              <a:sym typeface="Lato"/>
            </a:endParaRPr>
          </a:p>
        </p:txBody>
      </p:sp>
      <p:sp>
        <p:nvSpPr>
          <p:cNvPr id="577" name="Shape 577"/>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578" name="Shape 578"/>
          <p:cNvGrpSpPr/>
          <p:nvPr/>
        </p:nvGrpSpPr>
        <p:grpSpPr>
          <a:xfrm>
            <a:off x="858043" y="241509"/>
            <a:ext cx="10470300" cy="730079"/>
            <a:chOff x="1692324" y="483017"/>
            <a:chExt cx="20940600" cy="1460159"/>
          </a:xfrm>
        </p:grpSpPr>
        <p:sp>
          <p:nvSpPr>
            <p:cNvPr id="579" name="Shape 579"/>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String Formatting</a:t>
              </a:r>
              <a:endParaRPr b="1" sz="4400">
                <a:solidFill>
                  <a:srgbClr val="17959F"/>
                </a:solidFill>
                <a:latin typeface="Lato"/>
                <a:ea typeface="Lato"/>
                <a:cs typeface="Lato"/>
                <a:sym typeface="Lato"/>
              </a:endParaRPr>
            </a:p>
          </p:txBody>
        </p:sp>
        <p:sp>
          <p:nvSpPr>
            <p:cNvPr id="580" name="Shape 580"/>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graphicFrame>
        <p:nvGraphicFramePr>
          <p:cNvPr id="581" name="Shape 581"/>
          <p:cNvGraphicFramePr/>
          <p:nvPr/>
        </p:nvGraphicFramePr>
        <p:xfrm>
          <a:off x="949700" y="2249625"/>
          <a:ext cx="3000000" cy="3000000"/>
        </p:xfrm>
        <a:graphic>
          <a:graphicData uri="http://schemas.openxmlformats.org/drawingml/2006/table">
            <a:tbl>
              <a:tblPr>
                <a:noFill/>
                <a:tableStyleId>{EBC52E8B-542E-49DE-A567-AB19588578BE}</a:tableStyleId>
              </a:tblPr>
              <a:tblGrid>
                <a:gridCol w="3062975"/>
                <a:gridCol w="7224025"/>
              </a:tblGrid>
              <a:tr h="381000">
                <a:tc>
                  <a:txBody>
                    <a:bodyPr>
                      <a:noAutofit/>
                    </a:bodyPr>
                    <a:lstStyle/>
                    <a:p>
                      <a:pPr indent="0" lvl="0" marL="0" rtl="0" algn="ctr">
                        <a:spcBef>
                          <a:spcPts val="0"/>
                        </a:spcBef>
                        <a:spcAft>
                          <a:spcPts val="0"/>
                        </a:spcAft>
                        <a:buNone/>
                      </a:pPr>
                      <a:r>
                        <a:rPr b="1" lang="en-US" sz="2000">
                          <a:latin typeface="Lato"/>
                          <a:ea typeface="Lato"/>
                          <a:cs typeface="Lato"/>
                          <a:sym typeface="Lato"/>
                        </a:rPr>
                        <a:t>Format Symbol	</a:t>
                      </a:r>
                      <a:endParaRPr b="1" sz="2000">
                        <a:latin typeface="Lato"/>
                        <a:ea typeface="Lato"/>
                        <a:cs typeface="Lato"/>
                        <a:sym typeface="Lato"/>
                      </a:endParaRPr>
                    </a:p>
                  </a:txBody>
                  <a:tcPr marT="91425" marB="91425" marR="91425" marL="91425">
                    <a:lnL cap="flat" cmpd="sng" w="28575">
                      <a:solidFill>
                        <a:srgbClr val="9E9E9E"/>
                      </a:solidFill>
                      <a:prstDash val="solid"/>
                      <a:round/>
                      <a:headEnd len="sm" w="sm" type="none"/>
                      <a:tailEnd len="sm" w="sm" type="none"/>
                    </a:lnL>
                    <a:lnR cap="flat" cmpd="sng" w="28575">
                      <a:solidFill>
                        <a:srgbClr val="666666"/>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DDDDDD"/>
                      </a:solidFill>
                      <a:prstDash val="solid"/>
                      <a:round/>
                      <a:headEnd len="sm" w="sm" type="none"/>
                      <a:tailEnd len="sm" w="sm" type="none"/>
                    </a:lnB>
                    <a:solidFill>
                      <a:srgbClr val="999999"/>
                    </a:solidFill>
                  </a:tcPr>
                </a:tc>
                <a:tc>
                  <a:txBody>
                    <a:bodyPr>
                      <a:noAutofit/>
                    </a:bodyPr>
                    <a:lstStyle/>
                    <a:p>
                      <a:pPr indent="0" lvl="0" marL="0" rtl="0" algn="ctr">
                        <a:spcBef>
                          <a:spcPts val="0"/>
                        </a:spcBef>
                        <a:spcAft>
                          <a:spcPts val="0"/>
                        </a:spcAft>
                        <a:buNone/>
                      </a:pPr>
                      <a:r>
                        <a:rPr b="1" lang="en-US" sz="2000">
                          <a:latin typeface="Lato"/>
                          <a:ea typeface="Lato"/>
                          <a:cs typeface="Lato"/>
                          <a:sym typeface="Lato"/>
                        </a:rPr>
                        <a:t>Conversion</a:t>
                      </a:r>
                      <a:endParaRPr b="1" sz="2000">
                        <a:latin typeface="Lato"/>
                        <a:ea typeface="Lato"/>
                        <a:cs typeface="Lato"/>
                        <a:sym typeface="Lato"/>
                      </a:endParaRPr>
                    </a:p>
                  </a:txBody>
                  <a:tcPr marT="91425" marB="91425" marR="91425" marL="91425">
                    <a:lnL cap="flat" cmpd="sng" w="28575">
                      <a:solidFill>
                        <a:srgbClr val="666666"/>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DDDDDD"/>
                      </a:solidFill>
                      <a:prstDash val="solid"/>
                      <a:round/>
                      <a:headEnd len="sm" w="sm" type="none"/>
                      <a:tailEnd len="sm" w="sm" type="none"/>
                    </a:lnB>
                    <a:solidFill>
                      <a:srgbClr val="999999"/>
                    </a:solidFill>
                  </a:tcPr>
                </a:tc>
              </a:tr>
              <a:tr h="381000">
                <a:tc>
                  <a:txBody>
                    <a:bodyPr>
                      <a:noAutofit/>
                    </a:bodyPr>
                    <a:lstStyle/>
                    <a:p>
                      <a:pPr indent="0" lvl="0" marL="0" rtl="0" algn="ctr">
                        <a:spcBef>
                          <a:spcPts val="0"/>
                        </a:spcBef>
                        <a:spcAft>
                          <a:spcPts val="0"/>
                        </a:spcAft>
                        <a:buNone/>
                      </a:pPr>
                      <a:r>
                        <a:rPr lang="en-US" sz="2000">
                          <a:latin typeface="Lato"/>
                          <a:ea typeface="Lato"/>
                          <a:cs typeface="Lato"/>
                          <a:sym typeface="Lato"/>
                        </a:rPr>
                        <a:t>%c</a:t>
                      </a:r>
                      <a:endParaRPr sz="2000">
                        <a:latin typeface="Lato"/>
                        <a:ea typeface="Lato"/>
                        <a:cs typeface="Lato"/>
                        <a:sym typeface="Lato"/>
                      </a:endParaRPr>
                    </a:p>
                  </a:txBody>
                  <a:tcPr marT="76200" marB="76200" marR="76200" marL="76200">
                    <a:lnL cap="flat" cmpd="sng" w="28575">
                      <a:solidFill>
                        <a:srgbClr val="DDDDDD"/>
                      </a:solidFill>
                      <a:prstDash val="solid"/>
                      <a:round/>
                      <a:headEnd len="sm" w="sm" type="none"/>
                      <a:tailEnd len="sm" w="sm" type="none"/>
                    </a:lnL>
                    <a:lnR cap="flat" cmpd="sng" w="28575">
                      <a:solidFill>
                        <a:srgbClr val="DDDDDD"/>
                      </a:solidFill>
                      <a:prstDash val="solid"/>
                      <a:round/>
                      <a:headEnd len="sm" w="sm" type="none"/>
                      <a:tailEnd len="sm" w="sm" type="none"/>
                    </a:lnR>
                    <a:lnT cap="flat" cmpd="sng" w="28575">
                      <a:solidFill>
                        <a:srgbClr val="DDDDDD"/>
                      </a:solidFill>
                      <a:prstDash val="solid"/>
                      <a:round/>
                      <a:headEnd len="sm" w="sm" type="none"/>
                      <a:tailEnd len="sm" w="sm" type="none"/>
                    </a:lnT>
                    <a:lnB cap="flat" cmpd="sng" w="28575">
                      <a:solidFill>
                        <a:srgbClr val="DDDDDD"/>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character</a:t>
                      </a:r>
                      <a:endParaRPr sz="2000">
                        <a:latin typeface="Lato"/>
                        <a:ea typeface="Lato"/>
                        <a:cs typeface="Lato"/>
                        <a:sym typeface="Lato"/>
                      </a:endParaRPr>
                    </a:p>
                  </a:txBody>
                  <a:tcPr marT="76200" marB="76200" marR="76200" marL="76200">
                    <a:lnL cap="flat" cmpd="sng" w="28575">
                      <a:solidFill>
                        <a:srgbClr val="DDDDDD"/>
                      </a:solidFill>
                      <a:prstDash val="solid"/>
                      <a:round/>
                      <a:headEnd len="sm" w="sm" type="none"/>
                      <a:tailEnd len="sm" w="sm" type="none"/>
                    </a:lnL>
                    <a:lnR cap="flat" cmpd="sng" w="28575">
                      <a:solidFill>
                        <a:srgbClr val="DDDDDD"/>
                      </a:solidFill>
                      <a:prstDash val="solid"/>
                      <a:round/>
                      <a:headEnd len="sm" w="sm" type="none"/>
                      <a:tailEnd len="sm" w="sm" type="none"/>
                    </a:lnR>
                    <a:lnT cap="flat" cmpd="sng" w="28575">
                      <a:solidFill>
                        <a:srgbClr val="DDDDDD"/>
                      </a:solidFill>
                      <a:prstDash val="solid"/>
                      <a:round/>
                      <a:headEnd len="sm" w="sm" type="none"/>
                      <a:tailEnd len="sm" w="sm" type="none"/>
                    </a:lnT>
                    <a:lnB cap="flat" cmpd="sng" w="28575">
                      <a:solidFill>
                        <a:srgbClr val="DDDDDD"/>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lang="en-US" sz="2000">
                          <a:latin typeface="Lato"/>
                          <a:ea typeface="Lato"/>
                          <a:cs typeface="Lato"/>
                          <a:sym typeface="Lato"/>
                        </a:rPr>
                        <a:t>%s</a:t>
                      </a:r>
                      <a:endParaRPr sz="2000">
                        <a:latin typeface="Lato"/>
                        <a:ea typeface="Lato"/>
                        <a:cs typeface="Lato"/>
                        <a:sym typeface="Lato"/>
                      </a:endParaRPr>
                    </a:p>
                  </a:txBody>
                  <a:tcPr marT="76200" marB="76200" marR="76200" marL="76200">
                    <a:lnL cap="flat" cmpd="sng" w="28575">
                      <a:solidFill>
                        <a:srgbClr val="DDDDDD"/>
                      </a:solidFill>
                      <a:prstDash val="solid"/>
                      <a:round/>
                      <a:headEnd len="sm" w="sm" type="none"/>
                      <a:tailEnd len="sm" w="sm" type="none"/>
                    </a:lnL>
                    <a:lnR cap="flat" cmpd="sng" w="28575">
                      <a:solidFill>
                        <a:srgbClr val="DDDDDD"/>
                      </a:solidFill>
                      <a:prstDash val="solid"/>
                      <a:round/>
                      <a:headEnd len="sm" w="sm" type="none"/>
                      <a:tailEnd len="sm" w="sm" type="none"/>
                    </a:lnR>
                    <a:lnT cap="flat" cmpd="sng" w="28575">
                      <a:solidFill>
                        <a:srgbClr val="DDDDDD"/>
                      </a:solidFill>
                      <a:prstDash val="solid"/>
                      <a:round/>
                      <a:headEnd len="sm" w="sm" type="none"/>
                      <a:tailEnd len="sm" w="sm" type="none"/>
                    </a:lnT>
                    <a:lnB cap="flat" cmpd="sng" w="28575">
                      <a:solidFill>
                        <a:srgbClr val="DDDDDD"/>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string conversion via str() prior to formatting</a:t>
                      </a:r>
                      <a:endParaRPr sz="2000">
                        <a:latin typeface="Lato"/>
                        <a:ea typeface="Lato"/>
                        <a:cs typeface="Lato"/>
                        <a:sym typeface="Lato"/>
                      </a:endParaRPr>
                    </a:p>
                  </a:txBody>
                  <a:tcPr marT="76200" marB="76200" marR="76200" marL="76200">
                    <a:lnL cap="flat" cmpd="sng" w="28575">
                      <a:solidFill>
                        <a:srgbClr val="DDDDDD"/>
                      </a:solidFill>
                      <a:prstDash val="solid"/>
                      <a:round/>
                      <a:headEnd len="sm" w="sm" type="none"/>
                      <a:tailEnd len="sm" w="sm" type="none"/>
                    </a:lnL>
                    <a:lnR cap="flat" cmpd="sng" w="28575">
                      <a:solidFill>
                        <a:srgbClr val="DDDDDD"/>
                      </a:solidFill>
                      <a:prstDash val="solid"/>
                      <a:round/>
                      <a:headEnd len="sm" w="sm" type="none"/>
                      <a:tailEnd len="sm" w="sm" type="none"/>
                    </a:lnR>
                    <a:lnT cap="flat" cmpd="sng" w="28575">
                      <a:solidFill>
                        <a:srgbClr val="DDDDDD"/>
                      </a:solidFill>
                      <a:prstDash val="solid"/>
                      <a:round/>
                      <a:headEnd len="sm" w="sm" type="none"/>
                      <a:tailEnd len="sm" w="sm" type="none"/>
                    </a:lnT>
                    <a:lnB cap="flat" cmpd="sng" w="28575">
                      <a:solidFill>
                        <a:srgbClr val="DDDDDD"/>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lang="en-US" sz="2000">
                          <a:latin typeface="Lato"/>
                          <a:ea typeface="Lato"/>
                          <a:cs typeface="Lato"/>
                          <a:sym typeface="Lato"/>
                        </a:rPr>
                        <a:t>%d</a:t>
                      </a:r>
                      <a:endParaRPr sz="2000">
                        <a:latin typeface="Lato"/>
                        <a:ea typeface="Lato"/>
                        <a:cs typeface="Lato"/>
                        <a:sym typeface="Lato"/>
                      </a:endParaRPr>
                    </a:p>
                  </a:txBody>
                  <a:tcPr marT="76200" marB="76200" marR="76200" marL="76200">
                    <a:lnL cap="flat" cmpd="sng" w="28575">
                      <a:solidFill>
                        <a:srgbClr val="DDDDDD"/>
                      </a:solidFill>
                      <a:prstDash val="solid"/>
                      <a:round/>
                      <a:headEnd len="sm" w="sm" type="none"/>
                      <a:tailEnd len="sm" w="sm" type="none"/>
                    </a:lnL>
                    <a:lnR cap="flat" cmpd="sng" w="28575">
                      <a:solidFill>
                        <a:srgbClr val="DDDDDD"/>
                      </a:solidFill>
                      <a:prstDash val="solid"/>
                      <a:round/>
                      <a:headEnd len="sm" w="sm" type="none"/>
                      <a:tailEnd len="sm" w="sm" type="none"/>
                    </a:lnR>
                    <a:lnT cap="flat" cmpd="sng" w="28575">
                      <a:solidFill>
                        <a:srgbClr val="DDDDDD"/>
                      </a:solidFill>
                      <a:prstDash val="solid"/>
                      <a:round/>
                      <a:headEnd len="sm" w="sm" type="none"/>
                      <a:tailEnd len="sm" w="sm" type="none"/>
                    </a:lnT>
                    <a:lnB cap="flat" cmpd="sng" w="28575">
                      <a:solidFill>
                        <a:srgbClr val="DDDDDD"/>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signed decimal integer</a:t>
                      </a:r>
                      <a:endParaRPr sz="2000">
                        <a:latin typeface="Lato"/>
                        <a:ea typeface="Lato"/>
                        <a:cs typeface="Lato"/>
                        <a:sym typeface="Lato"/>
                      </a:endParaRPr>
                    </a:p>
                  </a:txBody>
                  <a:tcPr marT="76200" marB="76200" marR="76200" marL="76200">
                    <a:lnL cap="flat" cmpd="sng" w="28575">
                      <a:solidFill>
                        <a:srgbClr val="DDDDDD"/>
                      </a:solidFill>
                      <a:prstDash val="solid"/>
                      <a:round/>
                      <a:headEnd len="sm" w="sm" type="none"/>
                      <a:tailEnd len="sm" w="sm" type="none"/>
                    </a:lnL>
                    <a:lnR cap="flat" cmpd="sng" w="28575">
                      <a:solidFill>
                        <a:srgbClr val="DDDDDD"/>
                      </a:solidFill>
                      <a:prstDash val="solid"/>
                      <a:round/>
                      <a:headEnd len="sm" w="sm" type="none"/>
                      <a:tailEnd len="sm" w="sm" type="none"/>
                    </a:lnR>
                    <a:lnT cap="flat" cmpd="sng" w="28575">
                      <a:solidFill>
                        <a:srgbClr val="DDDDDD"/>
                      </a:solidFill>
                      <a:prstDash val="solid"/>
                      <a:round/>
                      <a:headEnd len="sm" w="sm" type="none"/>
                      <a:tailEnd len="sm" w="sm" type="none"/>
                    </a:lnT>
                    <a:lnB cap="flat" cmpd="sng" w="28575">
                      <a:solidFill>
                        <a:srgbClr val="DDDDDD"/>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lang="en-US" sz="2000">
                          <a:latin typeface="Lato"/>
                          <a:ea typeface="Lato"/>
                          <a:cs typeface="Lato"/>
                          <a:sym typeface="Lato"/>
                        </a:rPr>
                        <a:t>%o</a:t>
                      </a:r>
                      <a:endParaRPr sz="2000">
                        <a:latin typeface="Lato"/>
                        <a:ea typeface="Lato"/>
                        <a:cs typeface="Lato"/>
                        <a:sym typeface="Lato"/>
                      </a:endParaRPr>
                    </a:p>
                  </a:txBody>
                  <a:tcPr marT="76200" marB="76200" marR="76200" marL="76200">
                    <a:lnL cap="flat" cmpd="sng" w="28575">
                      <a:solidFill>
                        <a:srgbClr val="DDDDDD"/>
                      </a:solidFill>
                      <a:prstDash val="solid"/>
                      <a:round/>
                      <a:headEnd len="sm" w="sm" type="none"/>
                      <a:tailEnd len="sm" w="sm" type="none"/>
                    </a:lnL>
                    <a:lnR cap="flat" cmpd="sng" w="28575">
                      <a:solidFill>
                        <a:srgbClr val="DDDDDD"/>
                      </a:solidFill>
                      <a:prstDash val="solid"/>
                      <a:round/>
                      <a:headEnd len="sm" w="sm" type="none"/>
                      <a:tailEnd len="sm" w="sm" type="none"/>
                    </a:lnR>
                    <a:lnT cap="flat" cmpd="sng" w="28575">
                      <a:solidFill>
                        <a:srgbClr val="DDDDDD"/>
                      </a:solidFill>
                      <a:prstDash val="solid"/>
                      <a:round/>
                      <a:headEnd len="sm" w="sm" type="none"/>
                      <a:tailEnd len="sm" w="sm" type="none"/>
                    </a:lnT>
                    <a:lnB cap="flat" cmpd="sng" w="28575">
                      <a:solidFill>
                        <a:srgbClr val="DDDDDD"/>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octal integer</a:t>
                      </a:r>
                      <a:endParaRPr sz="2000">
                        <a:latin typeface="Lato"/>
                        <a:ea typeface="Lato"/>
                        <a:cs typeface="Lato"/>
                        <a:sym typeface="Lato"/>
                      </a:endParaRPr>
                    </a:p>
                  </a:txBody>
                  <a:tcPr marT="76200" marB="76200" marR="76200" marL="76200">
                    <a:lnL cap="flat" cmpd="sng" w="28575">
                      <a:solidFill>
                        <a:srgbClr val="DDDDDD"/>
                      </a:solidFill>
                      <a:prstDash val="solid"/>
                      <a:round/>
                      <a:headEnd len="sm" w="sm" type="none"/>
                      <a:tailEnd len="sm" w="sm" type="none"/>
                    </a:lnL>
                    <a:lnR cap="flat" cmpd="sng" w="28575">
                      <a:solidFill>
                        <a:srgbClr val="DDDDDD"/>
                      </a:solidFill>
                      <a:prstDash val="solid"/>
                      <a:round/>
                      <a:headEnd len="sm" w="sm" type="none"/>
                      <a:tailEnd len="sm" w="sm" type="none"/>
                    </a:lnR>
                    <a:lnT cap="flat" cmpd="sng" w="28575">
                      <a:solidFill>
                        <a:srgbClr val="DDDDDD"/>
                      </a:solidFill>
                      <a:prstDash val="solid"/>
                      <a:round/>
                      <a:headEnd len="sm" w="sm" type="none"/>
                      <a:tailEnd len="sm" w="sm" type="none"/>
                    </a:lnT>
                    <a:lnB cap="flat" cmpd="sng" w="28575">
                      <a:solidFill>
                        <a:srgbClr val="DDDDDD"/>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lang="en-US" sz="2000">
                          <a:latin typeface="Lato"/>
                          <a:ea typeface="Lato"/>
                          <a:cs typeface="Lato"/>
                          <a:sym typeface="Lato"/>
                        </a:rPr>
                        <a:t>%x</a:t>
                      </a:r>
                      <a:endParaRPr sz="2000">
                        <a:latin typeface="Lato"/>
                        <a:ea typeface="Lato"/>
                        <a:cs typeface="Lato"/>
                        <a:sym typeface="Lato"/>
                      </a:endParaRPr>
                    </a:p>
                  </a:txBody>
                  <a:tcPr marT="76200" marB="76200" marR="76200" marL="76200">
                    <a:lnL cap="flat" cmpd="sng" w="28575">
                      <a:solidFill>
                        <a:srgbClr val="DDDDDD"/>
                      </a:solidFill>
                      <a:prstDash val="solid"/>
                      <a:round/>
                      <a:headEnd len="sm" w="sm" type="none"/>
                      <a:tailEnd len="sm" w="sm" type="none"/>
                    </a:lnL>
                    <a:lnR cap="flat" cmpd="sng" w="28575">
                      <a:solidFill>
                        <a:srgbClr val="DDDDDD"/>
                      </a:solidFill>
                      <a:prstDash val="solid"/>
                      <a:round/>
                      <a:headEnd len="sm" w="sm" type="none"/>
                      <a:tailEnd len="sm" w="sm" type="none"/>
                    </a:lnR>
                    <a:lnT cap="flat" cmpd="sng" w="28575">
                      <a:solidFill>
                        <a:srgbClr val="DDDDDD"/>
                      </a:solidFill>
                      <a:prstDash val="solid"/>
                      <a:round/>
                      <a:headEnd len="sm" w="sm" type="none"/>
                      <a:tailEnd len="sm" w="sm" type="none"/>
                    </a:lnT>
                    <a:lnB cap="flat" cmpd="sng" w="28575">
                      <a:solidFill>
                        <a:srgbClr val="DDDDDD"/>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hexadecimal integer (lowercase letters)</a:t>
                      </a:r>
                      <a:endParaRPr sz="2000">
                        <a:latin typeface="Lato"/>
                        <a:ea typeface="Lato"/>
                        <a:cs typeface="Lato"/>
                        <a:sym typeface="Lato"/>
                      </a:endParaRPr>
                    </a:p>
                  </a:txBody>
                  <a:tcPr marT="76200" marB="76200" marR="76200" marL="76200">
                    <a:lnL cap="flat" cmpd="sng" w="28575">
                      <a:solidFill>
                        <a:srgbClr val="DDDDDD"/>
                      </a:solidFill>
                      <a:prstDash val="solid"/>
                      <a:round/>
                      <a:headEnd len="sm" w="sm" type="none"/>
                      <a:tailEnd len="sm" w="sm" type="none"/>
                    </a:lnL>
                    <a:lnR cap="flat" cmpd="sng" w="28575">
                      <a:solidFill>
                        <a:srgbClr val="DDDDDD"/>
                      </a:solidFill>
                      <a:prstDash val="solid"/>
                      <a:round/>
                      <a:headEnd len="sm" w="sm" type="none"/>
                      <a:tailEnd len="sm" w="sm" type="none"/>
                    </a:lnR>
                    <a:lnT cap="flat" cmpd="sng" w="28575">
                      <a:solidFill>
                        <a:srgbClr val="DDDDDD"/>
                      </a:solidFill>
                      <a:prstDash val="solid"/>
                      <a:round/>
                      <a:headEnd len="sm" w="sm" type="none"/>
                      <a:tailEnd len="sm" w="sm" type="none"/>
                    </a:lnT>
                    <a:lnB cap="flat" cmpd="sng" w="28575">
                      <a:solidFill>
                        <a:srgbClr val="DDDDDD"/>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lang="en-US" sz="2000">
                          <a:latin typeface="Lato"/>
                          <a:ea typeface="Lato"/>
                          <a:cs typeface="Lato"/>
                          <a:sym typeface="Lato"/>
                        </a:rPr>
                        <a:t>%X</a:t>
                      </a:r>
                      <a:endParaRPr sz="2000">
                        <a:latin typeface="Lato"/>
                        <a:ea typeface="Lato"/>
                        <a:cs typeface="Lato"/>
                        <a:sym typeface="Lato"/>
                      </a:endParaRPr>
                    </a:p>
                  </a:txBody>
                  <a:tcPr marT="76200" marB="76200" marR="76200" marL="76200">
                    <a:lnL cap="flat" cmpd="sng" w="28575">
                      <a:solidFill>
                        <a:srgbClr val="DDDDDD"/>
                      </a:solidFill>
                      <a:prstDash val="solid"/>
                      <a:round/>
                      <a:headEnd len="sm" w="sm" type="none"/>
                      <a:tailEnd len="sm" w="sm" type="none"/>
                    </a:lnL>
                    <a:lnR cap="flat" cmpd="sng" w="28575">
                      <a:solidFill>
                        <a:srgbClr val="DDDDDD"/>
                      </a:solidFill>
                      <a:prstDash val="solid"/>
                      <a:round/>
                      <a:headEnd len="sm" w="sm" type="none"/>
                      <a:tailEnd len="sm" w="sm" type="none"/>
                    </a:lnR>
                    <a:lnT cap="flat" cmpd="sng" w="28575">
                      <a:solidFill>
                        <a:srgbClr val="DDDDDD"/>
                      </a:solidFill>
                      <a:prstDash val="solid"/>
                      <a:round/>
                      <a:headEnd len="sm" w="sm" type="none"/>
                      <a:tailEnd len="sm" w="sm" type="none"/>
                    </a:lnT>
                    <a:lnB cap="flat" cmpd="sng" w="28575">
                      <a:solidFill>
                        <a:srgbClr val="DDDDDD"/>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hexadecimal integer (UPPERcase letters)</a:t>
                      </a:r>
                      <a:endParaRPr sz="2000">
                        <a:latin typeface="Lato"/>
                        <a:ea typeface="Lato"/>
                        <a:cs typeface="Lato"/>
                        <a:sym typeface="Lato"/>
                      </a:endParaRPr>
                    </a:p>
                  </a:txBody>
                  <a:tcPr marT="76200" marB="76200" marR="76200" marL="76200">
                    <a:lnL cap="flat" cmpd="sng" w="28575">
                      <a:solidFill>
                        <a:srgbClr val="DDDDDD"/>
                      </a:solidFill>
                      <a:prstDash val="solid"/>
                      <a:round/>
                      <a:headEnd len="sm" w="sm" type="none"/>
                      <a:tailEnd len="sm" w="sm" type="none"/>
                    </a:lnL>
                    <a:lnR cap="flat" cmpd="sng" w="28575">
                      <a:solidFill>
                        <a:srgbClr val="DDDDDD"/>
                      </a:solidFill>
                      <a:prstDash val="solid"/>
                      <a:round/>
                      <a:headEnd len="sm" w="sm" type="none"/>
                      <a:tailEnd len="sm" w="sm" type="none"/>
                    </a:lnR>
                    <a:lnT cap="flat" cmpd="sng" w="28575">
                      <a:solidFill>
                        <a:srgbClr val="DDDDDD"/>
                      </a:solidFill>
                      <a:prstDash val="solid"/>
                      <a:round/>
                      <a:headEnd len="sm" w="sm" type="none"/>
                      <a:tailEnd len="sm" w="sm" type="none"/>
                    </a:lnT>
                    <a:lnB cap="flat" cmpd="sng" w="28575">
                      <a:solidFill>
                        <a:srgbClr val="DDDDDD"/>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lang="en-US" sz="2000">
                          <a:latin typeface="Lato"/>
                          <a:ea typeface="Lato"/>
                          <a:cs typeface="Lato"/>
                          <a:sym typeface="Lato"/>
                        </a:rPr>
                        <a:t>%f</a:t>
                      </a:r>
                      <a:endParaRPr sz="2000">
                        <a:latin typeface="Lato"/>
                        <a:ea typeface="Lato"/>
                        <a:cs typeface="Lato"/>
                        <a:sym typeface="Lato"/>
                      </a:endParaRPr>
                    </a:p>
                  </a:txBody>
                  <a:tcPr marT="76200" marB="76200" marR="76200" marL="76200">
                    <a:lnL cap="flat" cmpd="sng" w="28575">
                      <a:solidFill>
                        <a:srgbClr val="DDDDDD"/>
                      </a:solidFill>
                      <a:prstDash val="solid"/>
                      <a:round/>
                      <a:headEnd len="sm" w="sm" type="none"/>
                      <a:tailEnd len="sm" w="sm" type="none"/>
                    </a:lnL>
                    <a:lnR cap="flat" cmpd="sng" w="28575">
                      <a:solidFill>
                        <a:srgbClr val="DDDDDD"/>
                      </a:solidFill>
                      <a:prstDash val="solid"/>
                      <a:round/>
                      <a:headEnd len="sm" w="sm" type="none"/>
                      <a:tailEnd len="sm" w="sm" type="none"/>
                    </a:lnR>
                    <a:lnT cap="flat" cmpd="sng" w="28575">
                      <a:solidFill>
                        <a:srgbClr val="DDDDDD"/>
                      </a:solidFill>
                      <a:prstDash val="solid"/>
                      <a:round/>
                      <a:headEnd len="sm" w="sm" type="none"/>
                      <a:tailEnd len="sm" w="sm" type="none"/>
                    </a:lnT>
                    <a:lnB cap="flat" cmpd="sng" w="28575">
                      <a:solidFill>
                        <a:srgbClr val="DDDDDD"/>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floating point real number</a:t>
                      </a:r>
                      <a:endParaRPr sz="2000">
                        <a:latin typeface="Lato"/>
                        <a:ea typeface="Lato"/>
                        <a:cs typeface="Lato"/>
                        <a:sym typeface="Lato"/>
                      </a:endParaRPr>
                    </a:p>
                  </a:txBody>
                  <a:tcPr marT="76200" marB="76200" marR="76200" marL="76200">
                    <a:lnL cap="flat" cmpd="sng" w="28575">
                      <a:solidFill>
                        <a:srgbClr val="DDDDDD"/>
                      </a:solidFill>
                      <a:prstDash val="solid"/>
                      <a:round/>
                      <a:headEnd len="sm" w="sm" type="none"/>
                      <a:tailEnd len="sm" w="sm" type="none"/>
                    </a:lnL>
                    <a:lnR cap="flat" cmpd="sng" w="28575">
                      <a:solidFill>
                        <a:srgbClr val="DDDDDD"/>
                      </a:solidFill>
                      <a:prstDash val="solid"/>
                      <a:round/>
                      <a:headEnd len="sm" w="sm" type="none"/>
                      <a:tailEnd len="sm" w="sm" type="none"/>
                    </a:lnR>
                    <a:lnT cap="flat" cmpd="sng" w="28575">
                      <a:solidFill>
                        <a:srgbClr val="DDDDDD"/>
                      </a:solidFill>
                      <a:prstDash val="solid"/>
                      <a:round/>
                      <a:headEnd len="sm" w="sm" type="none"/>
                      <a:tailEnd len="sm" w="sm" type="none"/>
                    </a:lnT>
                    <a:lnB cap="flat" cmpd="sng" w="28575">
                      <a:solidFill>
                        <a:srgbClr val="DDDDDD"/>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Shape 587"/>
          <p:cNvSpPr txBox="1"/>
          <p:nvPr/>
        </p:nvSpPr>
        <p:spPr>
          <a:xfrm>
            <a:off x="390650" y="5039475"/>
            <a:ext cx="11431200" cy="1448700"/>
          </a:xfrm>
          <a:prstGeom prst="rect">
            <a:avLst/>
          </a:prstGeom>
          <a:noFill/>
          <a:ln>
            <a:noFill/>
          </a:ln>
        </p:spPr>
        <p:txBody>
          <a:bodyPr anchorCtr="0" anchor="t" bIns="45700" lIns="91400" spcFirstLastPara="1" rIns="91400" wrap="square" tIns="45700">
            <a:noAutofit/>
          </a:bodyPr>
          <a:lstStyle/>
          <a:p>
            <a:pPr indent="-342900" lvl="0" marL="457200" marR="0" rtl="0" algn="l">
              <a:lnSpc>
                <a:spcPct val="150000"/>
              </a:lnSpc>
              <a:spcBef>
                <a:spcPts val="0"/>
              </a:spcBef>
              <a:spcAft>
                <a:spcPts val="0"/>
              </a:spcAft>
              <a:buSzPts val="1800"/>
              <a:buFont typeface="Lato"/>
              <a:buChar char="●"/>
            </a:pPr>
            <a:r>
              <a:rPr lang="en-US" sz="1800">
                <a:latin typeface="Lato"/>
                <a:ea typeface="Lato"/>
                <a:cs typeface="Lato"/>
                <a:sym typeface="Lato"/>
              </a:rPr>
              <a:t>Python triple quotes comes to the rescue by </a:t>
            </a:r>
            <a:r>
              <a:rPr b="1" lang="en-US" sz="1800">
                <a:solidFill>
                  <a:srgbClr val="F20253"/>
                </a:solidFill>
                <a:latin typeface="Lato"/>
                <a:ea typeface="Lato"/>
                <a:cs typeface="Lato"/>
                <a:sym typeface="Lato"/>
              </a:rPr>
              <a:t>allowing strings to span multiple lines, including verbatim NEWLINEs, TABs, and any other special characters</a:t>
            </a:r>
            <a:r>
              <a:rPr lang="en-US" sz="1800">
                <a:latin typeface="Lato"/>
                <a:ea typeface="Lato"/>
                <a:cs typeface="Lato"/>
                <a:sym typeface="Lato"/>
              </a:rPr>
              <a:t>.</a:t>
            </a:r>
            <a:endParaRPr sz="1800">
              <a:latin typeface="Lato"/>
              <a:ea typeface="Lato"/>
              <a:cs typeface="Lato"/>
              <a:sym typeface="Lato"/>
            </a:endParaRPr>
          </a:p>
          <a:p>
            <a:pPr indent="-342900" lvl="0" marL="457200" marR="0" rtl="0" algn="l">
              <a:lnSpc>
                <a:spcPct val="150000"/>
              </a:lnSpc>
              <a:spcBef>
                <a:spcPts val="0"/>
              </a:spcBef>
              <a:spcAft>
                <a:spcPts val="0"/>
              </a:spcAft>
              <a:buSzPts val="1800"/>
              <a:buFont typeface="Lato"/>
              <a:buChar char="●"/>
            </a:pPr>
            <a:r>
              <a:rPr lang="en-US" sz="1800">
                <a:latin typeface="Lato"/>
                <a:ea typeface="Lato"/>
                <a:cs typeface="Lato"/>
                <a:sym typeface="Lato"/>
              </a:rPr>
              <a:t>The syntax for triple quotes consists of three consecutive single or double quotes.</a:t>
            </a:r>
            <a:endParaRPr sz="1800">
              <a:latin typeface="Lato"/>
              <a:ea typeface="Lato"/>
              <a:cs typeface="Lato"/>
              <a:sym typeface="Lato"/>
            </a:endParaRPr>
          </a:p>
        </p:txBody>
      </p:sp>
      <p:sp>
        <p:nvSpPr>
          <p:cNvPr id="588" name="Shape 588"/>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589" name="Shape 589"/>
          <p:cNvGrpSpPr/>
          <p:nvPr/>
        </p:nvGrpSpPr>
        <p:grpSpPr>
          <a:xfrm>
            <a:off x="858043" y="241509"/>
            <a:ext cx="10470300" cy="730079"/>
            <a:chOff x="1692324" y="483017"/>
            <a:chExt cx="20940600" cy="1460159"/>
          </a:xfrm>
        </p:grpSpPr>
        <p:sp>
          <p:nvSpPr>
            <p:cNvPr id="590" name="Shape 590"/>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Triple Quotes</a:t>
              </a:r>
              <a:endParaRPr b="1" sz="4400">
                <a:solidFill>
                  <a:srgbClr val="17959F"/>
                </a:solidFill>
                <a:latin typeface="Lato"/>
                <a:ea typeface="Lato"/>
                <a:cs typeface="Lato"/>
                <a:sym typeface="Lato"/>
              </a:endParaRPr>
            </a:p>
          </p:txBody>
        </p:sp>
        <p:sp>
          <p:nvSpPr>
            <p:cNvPr id="591" name="Shape 591"/>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592" name="Shape 592"/>
          <p:cNvPicPr preferRelativeResize="0"/>
          <p:nvPr/>
        </p:nvPicPr>
        <p:blipFill>
          <a:blip r:embed="rId3">
            <a:alphaModFix/>
          </a:blip>
          <a:stretch>
            <a:fillRect/>
          </a:stretch>
        </p:blipFill>
        <p:spPr>
          <a:xfrm>
            <a:off x="2518010" y="1380600"/>
            <a:ext cx="7484738" cy="2996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Shape 598"/>
          <p:cNvSpPr txBox="1"/>
          <p:nvPr/>
        </p:nvSpPr>
        <p:spPr>
          <a:xfrm>
            <a:off x="377600" y="4453850"/>
            <a:ext cx="11431200" cy="2265600"/>
          </a:xfrm>
          <a:prstGeom prst="rect">
            <a:avLst/>
          </a:prstGeom>
          <a:noFill/>
          <a:ln>
            <a:noFill/>
          </a:ln>
        </p:spPr>
        <p:txBody>
          <a:bodyPr anchorCtr="0" anchor="t" bIns="45700" lIns="91400" spcFirstLastPara="1" rIns="91400" wrap="square" tIns="45700">
            <a:noAutofit/>
          </a:bodyPr>
          <a:lstStyle/>
          <a:p>
            <a:pPr indent="-342900" lvl="0" marL="457200" marR="0" rtl="0" algn="l">
              <a:lnSpc>
                <a:spcPct val="150000"/>
              </a:lnSpc>
              <a:spcBef>
                <a:spcPts val="0"/>
              </a:spcBef>
              <a:spcAft>
                <a:spcPts val="0"/>
              </a:spcAft>
              <a:buSzPts val="1800"/>
              <a:buFont typeface="Lato"/>
              <a:buChar char="●"/>
            </a:pPr>
            <a:r>
              <a:rPr lang="en-US" sz="1800">
                <a:latin typeface="Lato"/>
                <a:ea typeface="Lato"/>
                <a:cs typeface="Lato"/>
                <a:sym typeface="Lato"/>
              </a:rPr>
              <a:t>When the above code is executed, it produces the result as shown.</a:t>
            </a:r>
            <a:endParaRPr sz="1800">
              <a:latin typeface="Lato"/>
              <a:ea typeface="Lato"/>
              <a:cs typeface="Lato"/>
              <a:sym typeface="Lato"/>
            </a:endParaRPr>
          </a:p>
          <a:p>
            <a:pPr indent="-342900" lvl="0" marL="457200" marR="0" rtl="0" algn="l">
              <a:lnSpc>
                <a:spcPct val="150000"/>
              </a:lnSpc>
              <a:spcBef>
                <a:spcPts val="0"/>
              </a:spcBef>
              <a:spcAft>
                <a:spcPts val="0"/>
              </a:spcAft>
              <a:buSzPts val="1800"/>
              <a:buFont typeface="Lato"/>
              <a:buChar char="●"/>
            </a:pPr>
            <a:r>
              <a:rPr lang="en-US" sz="1800">
                <a:latin typeface="Lato"/>
                <a:ea typeface="Lato"/>
                <a:cs typeface="Lato"/>
                <a:sym typeface="Lato"/>
              </a:rPr>
              <a:t>Note how every single special character has been converted to its printed form, right down to the last NEWLINE at the end of the string between the "up." and closing triple quotes. </a:t>
            </a:r>
            <a:endParaRPr sz="1800">
              <a:latin typeface="Lato"/>
              <a:ea typeface="Lato"/>
              <a:cs typeface="Lato"/>
              <a:sym typeface="Lato"/>
            </a:endParaRPr>
          </a:p>
          <a:p>
            <a:pPr indent="-342900" lvl="0" marL="457200" marR="0" rtl="0" algn="l">
              <a:lnSpc>
                <a:spcPct val="150000"/>
              </a:lnSpc>
              <a:spcBef>
                <a:spcPts val="0"/>
              </a:spcBef>
              <a:spcAft>
                <a:spcPts val="0"/>
              </a:spcAft>
              <a:buSzPts val="1800"/>
              <a:buFont typeface="Lato"/>
              <a:buChar char="●"/>
            </a:pPr>
            <a:r>
              <a:rPr lang="en-US" sz="1800">
                <a:latin typeface="Lato"/>
                <a:ea typeface="Lato"/>
                <a:cs typeface="Lato"/>
                <a:sym typeface="Lato"/>
              </a:rPr>
              <a:t>Also note that NEWLINEs occur either with an explicit carriage return at the end of a line or its escape code (\n)</a:t>
            </a:r>
            <a:endParaRPr sz="1800">
              <a:latin typeface="Lato"/>
              <a:ea typeface="Lato"/>
              <a:cs typeface="Lato"/>
              <a:sym typeface="Lato"/>
            </a:endParaRPr>
          </a:p>
        </p:txBody>
      </p:sp>
      <p:sp>
        <p:nvSpPr>
          <p:cNvPr id="599" name="Shape 599"/>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600" name="Shape 600"/>
          <p:cNvGrpSpPr/>
          <p:nvPr/>
        </p:nvGrpSpPr>
        <p:grpSpPr>
          <a:xfrm>
            <a:off x="858043" y="241509"/>
            <a:ext cx="10470300" cy="730079"/>
            <a:chOff x="1692324" y="483017"/>
            <a:chExt cx="20940600" cy="1460159"/>
          </a:xfrm>
        </p:grpSpPr>
        <p:sp>
          <p:nvSpPr>
            <p:cNvPr id="601" name="Shape 601"/>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Triple Quotes</a:t>
              </a:r>
              <a:endParaRPr b="1" sz="4400">
                <a:solidFill>
                  <a:srgbClr val="17959F"/>
                </a:solidFill>
                <a:latin typeface="Lato"/>
                <a:ea typeface="Lato"/>
                <a:cs typeface="Lato"/>
                <a:sym typeface="Lato"/>
              </a:endParaRPr>
            </a:p>
          </p:txBody>
        </p:sp>
        <p:sp>
          <p:nvSpPr>
            <p:cNvPr id="602" name="Shape 602"/>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603" name="Shape 603"/>
          <p:cNvPicPr preferRelativeResize="0"/>
          <p:nvPr/>
        </p:nvPicPr>
        <p:blipFill>
          <a:blip r:embed="rId3">
            <a:alphaModFix/>
          </a:blip>
          <a:stretch>
            <a:fillRect/>
          </a:stretch>
        </p:blipFill>
        <p:spPr>
          <a:xfrm>
            <a:off x="2885377" y="1532677"/>
            <a:ext cx="6415649" cy="2551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cxnSp>
        <p:nvCxnSpPr>
          <p:cNvPr id="339" name="Shape 339"/>
          <p:cNvCxnSpPr/>
          <p:nvPr/>
        </p:nvCxnSpPr>
        <p:spPr>
          <a:xfrm>
            <a:off x="5805926" y="4129382"/>
            <a:ext cx="596400" cy="0"/>
          </a:xfrm>
          <a:prstGeom prst="straightConnector1">
            <a:avLst/>
          </a:prstGeom>
          <a:noFill/>
          <a:ln cap="flat" cmpd="sng" w="57150">
            <a:solidFill>
              <a:schemeClr val="accent1"/>
            </a:solidFill>
            <a:prstDash val="solid"/>
            <a:miter lim="800000"/>
            <a:headEnd len="sm" w="sm" type="none"/>
            <a:tailEnd len="sm" w="sm" type="none"/>
          </a:ln>
        </p:spPr>
      </p:cxnSp>
      <p:sp>
        <p:nvSpPr>
          <p:cNvPr id="340" name="Shape 340"/>
          <p:cNvSpPr txBox="1"/>
          <p:nvPr/>
        </p:nvSpPr>
        <p:spPr>
          <a:xfrm>
            <a:off x="3343146" y="3057412"/>
            <a:ext cx="5543700" cy="73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45469"/>
              </a:buClr>
              <a:buSzPts val="4200"/>
              <a:buFont typeface="Lato Black"/>
              <a:buNone/>
            </a:pPr>
            <a:r>
              <a:rPr b="1" lang="en-US" sz="4200">
                <a:solidFill>
                  <a:srgbClr val="445469"/>
                </a:solidFill>
                <a:latin typeface="Lato Black"/>
                <a:ea typeface="Lato Black"/>
                <a:cs typeface="Lato Black"/>
                <a:sym typeface="Lato Black"/>
              </a:rPr>
              <a:t>Basic Script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Shape 609"/>
          <p:cNvSpPr txBox="1"/>
          <p:nvPr/>
        </p:nvSpPr>
        <p:spPr>
          <a:xfrm>
            <a:off x="1094200" y="3059700"/>
            <a:ext cx="10434300" cy="73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45469"/>
              </a:buClr>
              <a:buSzPts val="4200"/>
              <a:buFont typeface="Lato Black"/>
              <a:buNone/>
            </a:pPr>
            <a:r>
              <a:rPr b="1" lang="en-US" sz="4200">
                <a:solidFill>
                  <a:srgbClr val="445469"/>
                </a:solidFill>
                <a:latin typeface="Lato Black"/>
                <a:ea typeface="Lato Black"/>
                <a:cs typeface="Lato Black"/>
                <a:sym typeface="Lato Black"/>
              </a:rPr>
              <a:t>Strings: Built-In methods </a:t>
            </a:r>
            <a:r>
              <a:rPr b="1" lang="en-US" sz="4200">
                <a:solidFill>
                  <a:schemeClr val="dk1"/>
                </a:solidFill>
                <a:latin typeface="Lato Black"/>
                <a:ea typeface="Lato Black"/>
                <a:cs typeface="Lato Black"/>
                <a:sym typeface="Lato Black"/>
              </a:rPr>
              <a:t>Operations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Shape 615"/>
          <p:cNvSpPr txBox="1"/>
          <p:nvPr/>
        </p:nvSpPr>
        <p:spPr>
          <a:xfrm>
            <a:off x="377600" y="4530875"/>
            <a:ext cx="11431200" cy="1371600"/>
          </a:xfrm>
          <a:prstGeom prst="rect">
            <a:avLst/>
          </a:prstGeom>
          <a:noFill/>
          <a:ln>
            <a:noFill/>
          </a:ln>
        </p:spPr>
        <p:txBody>
          <a:bodyPr anchorCtr="0" anchor="t" bIns="45700" lIns="91400" spcFirstLastPara="1" rIns="91400" wrap="square" tIns="45700">
            <a:noAutofit/>
          </a:bodyPr>
          <a:lstStyle/>
          <a:p>
            <a:pPr indent="-355600" lvl="0" marL="457200" marR="0" rtl="0" algn="l">
              <a:lnSpc>
                <a:spcPct val="150000"/>
              </a:lnSpc>
              <a:spcBef>
                <a:spcPts val="0"/>
              </a:spcBef>
              <a:spcAft>
                <a:spcPts val="0"/>
              </a:spcAft>
              <a:buClr>
                <a:srgbClr val="000000"/>
              </a:buClr>
              <a:buSzPts val="2000"/>
              <a:buFont typeface="Lato"/>
              <a:buChar char="●"/>
            </a:pPr>
            <a:r>
              <a:rPr lang="en-US" sz="2000">
                <a:latin typeface="Lato"/>
                <a:ea typeface="Lato"/>
                <a:cs typeface="Lato"/>
                <a:sym typeface="Lato"/>
              </a:rPr>
              <a:t>Python has many built-in methods or helper functions to manipulate strings. </a:t>
            </a:r>
            <a:endParaRPr sz="2000">
              <a:latin typeface="Lato"/>
              <a:ea typeface="Lato"/>
              <a:cs typeface="Lato"/>
              <a:sym typeface="Lato"/>
            </a:endParaRPr>
          </a:p>
          <a:p>
            <a:pPr indent="-355600" lvl="0" marL="457200" marR="0" rtl="0" algn="l">
              <a:lnSpc>
                <a:spcPct val="150000"/>
              </a:lnSpc>
              <a:spcBef>
                <a:spcPts val="0"/>
              </a:spcBef>
              <a:spcAft>
                <a:spcPts val="0"/>
              </a:spcAft>
              <a:buClr>
                <a:srgbClr val="000000"/>
              </a:buClr>
              <a:buSzPts val="2000"/>
              <a:buFont typeface="Lato"/>
              <a:buChar char="●"/>
            </a:pPr>
            <a:r>
              <a:rPr lang="en-US" sz="2000">
                <a:latin typeface="Lato"/>
                <a:ea typeface="Lato"/>
                <a:cs typeface="Lato"/>
                <a:sym typeface="Lato"/>
              </a:rPr>
              <a:t>Replacing a substring, capitalising certain words in a paragraph, finding the position of a string within another string are some common string manipulations. </a:t>
            </a:r>
            <a:endParaRPr b="1" sz="2000">
              <a:solidFill>
                <a:srgbClr val="F20253"/>
              </a:solidFill>
              <a:latin typeface="Courier New"/>
              <a:ea typeface="Courier New"/>
              <a:cs typeface="Courier New"/>
              <a:sym typeface="Courier New"/>
            </a:endParaRPr>
          </a:p>
        </p:txBody>
      </p:sp>
      <p:sp>
        <p:nvSpPr>
          <p:cNvPr id="616" name="Shape 616"/>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617" name="Shape 617"/>
          <p:cNvGrpSpPr/>
          <p:nvPr/>
        </p:nvGrpSpPr>
        <p:grpSpPr>
          <a:xfrm>
            <a:off x="858043" y="241509"/>
            <a:ext cx="10470300" cy="730079"/>
            <a:chOff x="1692324" y="483017"/>
            <a:chExt cx="20940600" cy="1460159"/>
          </a:xfrm>
        </p:grpSpPr>
        <p:sp>
          <p:nvSpPr>
            <p:cNvPr id="618" name="Shape 618"/>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Strings: Built-In methods Operations</a:t>
              </a:r>
              <a:endParaRPr b="1" sz="4400">
                <a:solidFill>
                  <a:srgbClr val="17959F"/>
                </a:solidFill>
                <a:latin typeface="Lato"/>
                <a:ea typeface="Lato"/>
                <a:cs typeface="Lato"/>
                <a:sym typeface="Lato"/>
              </a:endParaRPr>
            </a:p>
          </p:txBody>
        </p:sp>
        <p:sp>
          <p:nvSpPr>
            <p:cNvPr id="619" name="Shape 619"/>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620" name="Shape 620"/>
          <p:cNvPicPr preferRelativeResize="0"/>
          <p:nvPr/>
        </p:nvPicPr>
        <p:blipFill>
          <a:blip r:embed="rId3">
            <a:alphaModFix/>
          </a:blip>
          <a:stretch>
            <a:fillRect/>
          </a:stretch>
        </p:blipFill>
        <p:spPr>
          <a:xfrm>
            <a:off x="3968975" y="1779892"/>
            <a:ext cx="4248447" cy="229645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Shape 626"/>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627" name="Shape 627"/>
          <p:cNvGrpSpPr/>
          <p:nvPr/>
        </p:nvGrpSpPr>
        <p:grpSpPr>
          <a:xfrm>
            <a:off x="858043" y="241509"/>
            <a:ext cx="10470300" cy="730079"/>
            <a:chOff x="1692324" y="483017"/>
            <a:chExt cx="20940600" cy="1460159"/>
          </a:xfrm>
        </p:grpSpPr>
        <p:sp>
          <p:nvSpPr>
            <p:cNvPr id="628" name="Shape 628"/>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String Operations: Built-In methods</a:t>
              </a:r>
              <a:endParaRPr b="1" sz="4400">
                <a:solidFill>
                  <a:srgbClr val="17959F"/>
                </a:solidFill>
                <a:latin typeface="Lato"/>
                <a:ea typeface="Lato"/>
                <a:cs typeface="Lato"/>
                <a:sym typeface="Lato"/>
              </a:endParaRPr>
            </a:p>
          </p:txBody>
        </p:sp>
        <p:sp>
          <p:nvSpPr>
            <p:cNvPr id="629" name="Shape 629"/>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graphicFrame>
        <p:nvGraphicFramePr>
          <p:cNvPr id="630" name="Shape 630"/>
          <p:cNvGraphicFramePr/>
          <p:nvPr/>
        </p:nvGraphicFramePr>
        <p:xfrm>
          <a:off x="325550" y="1377613"/>
          <a:ext cx="3000000" cy="3000000"/>
        </p:xfrm>
        <a:graphic>
          <a:graphicData uri="http://schemas.openxmlformats.org/drawingml/2006/table">
            <a:tbl>
              <a:tblPr>
                <a:noFill/>
                <a:tableStyleId>{EBC52E8B-542E-49DE-A567-AB19588578BE}</a:tableStyleId>
              </a:tblPr>
              <a:tblGrid>
                <a:gridCol w="2877350"/>
                <a:gridCol w="4035200"/>
                <a:gridCol w="4622750"/>
              </a:tblGrid>
              <a:tr h="534100">
                <a:tc>
                  <a:txBody>
                    <a:bodyPr>
                      <a:noAutofit/>
                    </a:bodyPr>
                    <a:lstStyle/>
                    <a:p>
                      <a:pPr indent="0" lvl="0" marL="0" rtl="0" algn="ctr">
                        <a:spcBef>
                          <a:spcPts val="0"/>
                        </a:spcBef>
                        <a:spcAft>
                          <a:spcPts val="0"/>
                        </a:spcAft>
                        <a:buNone/>
                      </a:pPr>
                      <a:r>
                        <a:rPr b="1" lang="en-US" sz="1800">
                          <a:latin typeface="Lato"/>
                          <a:ea typeface="Lato"/>
                          <a:cs typeface="Lato"/>
                          <a:sym typeface="Lato"/>
                        </a:rPr>
                        <a:t>Method</a:t>
                      </a:r>
                      <a:endParaRPr b="1"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noAutofit/>
                    </a:bodyPr>
                    <a:lstStyle/>
                    <a:p>
                      <a:pPr indent="0" lvl="0" marL="0" rtl="0" algn="ctr">
                        <a:spcBef>
                          <a:spcPts val="0"/>
                        </a:spcBef>
                        <a:spcAft>
                          <a:spcPts val="0"/>
                        </a:spcAft>
                        <a:buNone/>
                      </a:pPr>
                      <a:r>
                        <a:rPr b="1" lang="en-US" sz="1800">
                          <a:latin typeface="Lato"/>
                          <a:ea typeface="Lato"/>
                          <a:cs typeface="Lato"/>
                          <a:sym typeface="Lato"/>
                        </a:rPr>
                        <a:t>Basic Usage</a:t>
                      </a:r>
                      <a:endParaRPr b="1"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noAutofit/>
                    </a:bodyPr>
                    <a:lstStyle/>
                    <a:p>
                      <a:pPr indent="0" lvl="0" marL="0" rtl="0" algn="ctr">
                        <a:spcBef>
                          <a:spcPts val="0"/>
                        </a:spcBef>
                        <a:spcAft>
                          <a:spcPts val="0"/>
                        </a:spcAft>
                        <a:buNone/>
                      </a:pPr>
                      <a:r>
                        <a:rPr b="1" lang="en-US" sz="1800">
                          <a:latin typeface="Lato"/>
                          <a:ea typeface="Lato"/>
                          <a:cs typeface="Lato"/>
                          <a:sym typeface="Lato"/>
                        </a:rPr>
                        <a:t>Description</a:t>
                      </a:r>
                      <a:endParaRPr b="1"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r>
              <a:tr h="534100">
                <a:tc>
                  <a:txBody>
                    <a:bodyPr>
                      <a:noAutofit/>
                    </a:bodyPr>
                    <a:lstStyle/>
                    <a:p>
                      <a:pPr indent="0" lvl="0" marL="0" rtl="0" algn="ctr">
                        <a:spcBef>
                          <a:spcPts val="0"/>
                        </a:spcBef>
                        <a:spcAft>
                          <a:spcPts val="0"/>
                        </a:spcAft>
                        <a:buNone/>
                      </a:pPr>
                      <a:r>
                        <a:rPr lang="en-US" sz="1800">
                          <a:latin typeface="Lato"/>
                          <a:ea typeface="Lato"/>
                          <a:cs typeface="Lato"/>
                          <a:sym typeface="Lato"/>
                        </a:rPr>
                        <a:t>capitalize()</a:t>
                      </a:r>
                      <a:endParaRPr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latin typeface="Lato"/>
                          <a:ea typeface="Lato"/>
                          <a:cs typeface="Lato"/>
                          <a:sym typeface="Lato"/>
                        </a:rPr>
                        <a:t>str.capitalize('cookie')</a:t>
                      </a:r>
                      <a:endParaRPr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just">
                        <a:spcBef>
                          <a:spcPts val="0"/>
                        </a:spcBef>
                        <a:spcAft>
                          <a:spcPts val="0"/>
                        </a:spcAft>
                        <a:buNone/>
                      </a:pPr>
                      <a:r>
                        <a:rPr b="1" lang="en-US" sz="1800">
                          <a:solidFill>
                            <a:srgbClr val="F20253"/>
                          </a:solidFill>
                          <a:latin typeface="Lato"/>
                          <a:ea typeface="Lato"/>
                          <a:cs typeface="Lato"/>
                          <a:sym typeface="Lato"/>
                        </a:rPr>
                        <a:t>Capitalizes first letter </a:t>
                      </a:r>
                      <a:r>
                        <a:rPr lang="en-US" sz="1800">
                          <a:latin typeface="Lato"/>
                          <a:ea typeface="Lato"/>
                          <a:cs typeface="Lato"/>
                          <a:sym typeface="Lato"/>
                        </a:rPr>
                        <a:t>of string</a:t>
                      </a:r>
                      <a:endParaRPr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34100">
                <a:tc>
                  <a:txBody>
                    <a:bodyPr>
                      <a:noAutofit/>
                    </a:bodyPr>
                    <a:lstStyle/>
                    <a:p>
                      <a:pPr indent="0" lvl="0" marL="0" rtl="0" algn="ctr">
                        <a:spcBef>
                          <a:spcPts val="0"/>
                        </a:spcBef>
                        <a:spcAft>
                          <a:spcPts val="0"/>
                        </a:spcAft>
                        <a:buNone/>
                      </a:pPr>
                      <a:r>
                        <a:rPr lang="en-US" sz="1800">
                          <a:latin typeface="Lato"/>
                          <a:ea typeface="Lato"/>
                          <a:cs typeface="Lato"/>
                          <a:sym typeface="Lato"/>
                        </a:rPr>
                        <a:t>count()</a:t>
                      </a:r>
                      <a:endParaRPr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latin typeface="Lato"/>
                          <a:ea typeface="Lato"/>
                          <a:cs typeface="Lato"/>
                          <a:sym typeface="Lato"/>
                        </a:rPr>
                        <a:t>count(str, beg= 0,end=len(string))</a:t>
                      </a:r>
                      <a:endParaRPr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just">
                        <a:spcBef>
                          <a:spcPts val="0"/>
                        </a:spcBef>
                        <a:spcAft>
                          <a:spcPts val="0"/>
                        </a:spcAft>
                        <a:buNone/>
                      </a:pPr>
                      <a:r>
                        <a:rPr b="1" lang="en-US" sz="1800">
                          <a:solidFill>
                            <a:srgbClr val="F20253"/>
                          </a:solidFill>
                          <a:latin typeface="Lato"/>
                          <a:ea typeface="Lato"/>
                          <a:cs typeface="Lato"/>
                          <a:sym typeface="Lato"/>
                        </a:rPr>
                        <a:t>Counts how many times str occurs </a:t>
                      </a:r>
                      <a:r>
                        <a:rPr lang="en-US" sz="1800">
                          <a:latin typeface="Lato"/>
                          <a:ea typeface="Lato"/>
                          <a:cs typeface="Lato"/>
                          <a:sym typeface="Lato"/>
                        </a:rPr>
                        <a:t>in string or in a substring of string if starting index beg and ending index end are given.</a:t>
                      </a:r>
                      <a:endParaRPr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31900">
                <a:tc>
                  <a:txBody>
                    <a:bodyPr>
                      <a:noAutofit/>
                    </a:bodyPr>
                    <a:lstStyle/>
                    <a:p>
                      <a:pPr indent="0" lvl="0" marL="0" rtl="0" algn="ctr">
                        <a:spcBef>
                          <a:spcPts val="0"/>
                        </a:spcBef>
                        <a:spcAft>
                          <a:spcPts val="0"/>
                        </a:spcAft>
                        <a:buNone/>
                      </a:pPr>
                      <a:r>
                        <a:rPr lang="en-US" sz="1800">
                          <a:latin typeface="Lato"/>
                          <a:ea typeface="Lato"/>
                          <a:cs typeface="Lato"/>
                          <a:sym typeface="Lato"/>
                        </a:rPr>
                        <a:t>len()</a:t>
                      </a:r>
                      <a:endParaRPr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latin typeface="Lato"/>
                          <a:ea typeface="Lato"/>
                          <a:cs typeface="Lato"/>
                          <a:sym typeface="Lato"/>
                        </a:rPr>
                        <a:t>len(str1)</a:t>
                      </a:r>
                      <a:endParaRPr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just">
                        <a:spcBef>
                          <a:spcPts val="0"/>
                        </a:spcBef>
                        <a:spcAft>
                          <a:spcPts val="0"/>
                        </a:spcAft>
                        <a:buNone/>
                      </a:pPr>
                      <a:r>
                        <a:rPr b="1" lang="en-US" sz="1800">
                          <a:solidFill>
                            <a:srgbClr val="F20253"/>
                          </a:solidFill>
                          <a:latin typeface="Lato"/>
                          <a:ea typeface="Lato"/>
                          <a:cs typeface="Lato"/>
                          <a:sym typeface="Lato"/>
                        </a:rPr>
                        <a:t>Retrieve the length of a string in characters.</a:t>
                      </a:r>
                      <a:r>
                        <a:rPr lang="en-US" sz="1800">
                          <a:latin typeface="Lato"/>
                          <a:ea typeface="Lato"/>
                          <a:cs typeface="Lato"/>
                          <a:sym typeface="Lato"/>
                        </a:rPr>
                        <a:t> Note that the spaces also count towards the final result</a:t>
                      </a:r>
                      <a:endParaRPr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31900">
                <a:tc>
                  <a:txBody>
                    <a:bodyPr>
                      <a:noAutofit/>
                    </a:bodyPr>
                    <a:lstStyle/>
                    <a:p>
                      <a:pPr indent="0" lvl="0" marL="0" rtl="0" algn="ctr">
                        <a:spcBef>
                          <a:spcPts val="0"/>
                        </a:spcBef>
                        <a:spcAft>
                          <a:spcPts val="0"/>
                        </a:spcAft>
                        <a:buNone/>
                      </a:pPr>
                      <a:r>
                        <a:rPr lang="en-US" sz="1800">
                          <a:latin typeface="Lato"/>
                          <a:ea typeface="Lato"/>
                          <a:cs typeface="Lato"/>
                          <a:sym typeface="Lato"/>
                        </a:rPr>
                        <a:t>find()</a:t>
                      </a:r>
                      <a:endParaRPr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latin typeface="Lato"/>
                          <a:ea typeface="Lato"/>
                          <a:cs typeface="Lato"/>
                          <a:sym typeface="Lato"/>
                        </a:rPr>
                        <a:t>str1.find(str2)</a:t>
                      </a:r>
                      <a:endParaRPr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just">
                        <a:spcBef>
                          <a:spcPts val="0"/>
                        </a:spcBef>
                        <a:spcAft>
                          <a:spcPts val="0"/>
                        </a:spcAft>
                        <a:buNone/>
                      </a:pPr>
                      <a:r>
                        <a:rPr b="1" lang="en-US" sz="1800">
                          <a:solidFill>
                            <a:srgbClr val="F20253"/>
                          </a:solidFill>
                          <a:latin typeface="Lato"/>
                          <a:ea typeface="Lato"/>
                          <a:cs typeface="Lato"/>
                          <a:sym typeface="Lato"/>
                        </a:rPr>
                        <a:t>Find substrings in other strings;</a:t>
                      </a:r>
                      <a:r>
                        <a:rPr lang="en-US" sz="1800">
                          <a:latin typeface="Lato"/>
                          <a:ea typeface="Lato"/>
                          <a:cs typeface="Lato"/>
                          <a:sym typeface="Lato"/>
                        </a:rPr>
                        <a:t> Returns the lowest index or position within the string at which the substring is found</a:t>
                      </a:r>
                      <a:endParaRPr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Shape 636"/>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637" name="Shape 637"/>
          <p:cNvGrpSpPr/>
          <p:nvPr/>
        </p:nvGrpSpPr>
        <p:grpSpPr>
          <a:xfrm>
            <a:off x="858043" y="241509"/>
            <a:ext cx="10470300" cy="730079"/>
            <a:chOff x="1692324" y="483017"/>
            <a:chExt cx="20940600" cy="1460159"/>
          </a:xfrm>
        </p:grpSpPr>
        <p:sp>
          <p:nvSpPr>
            <p:cNvPr id="638" name="Shape 638"/>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String Operations: Built-In methods</a:t>
              </a:r>
              <a:endParaRPr b="1" sz="4400">
                <a:solidFill>
                  <a:srgbClr val="17959F"/>
                </a:solidFill>
                <a:latin typeface="Lato"/>
                <a:ea typeface="Lato"/>
                <a:cs typeface="Lato"/>
                <a:sym typeface="Lato"/>
              </a:endParaRPr>
            </a:p>
          </p:txBody>
        </p:sp>
        <p:sp>
          <p:nvSpPr>
            <p:cNvPr id="639" name="Shape 639"/>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graphicFrame>
        <p:nvGraphicFramePr>
          <p:cNvPr id="640" name="Shape 640"/>
          <p:cNvGraphicFramePr/>
          <p:nvPr/>
        </p:nvGraphicFramePr>
        <p:xfrm>
          <a:off x="325550" y="1377613"/>
          <a:ext cx="3000000" cy="3000000"/>
        </p:xfrm>
        <a:graphic>
          <a:graphicData uri="http://schemas.openxmlformats.org/drawingml/2006/table">
            <a:tbl>
              <a:tblPr>
                <a:noFill/>
                <a:tableStyleId>{EBC52E8B-542E-49DE-A567-AB19588578BE}</a:tableStyleId>
              </a:tblPr>
              <a:tblGrid>
                <a:gridCol w="2877350"/>
                <a:gridCol w="4035200"/>
                <a:gridCol w="4622750"/>
              </a:tblGrid>
              <a:tr h="534100">
                <a:tc>
                  <a:txBody>
                    <a:bodyPr>
                      <a:noAutofit/>
                    </a:bodyPr>
                    <a:lstStyle/>
                    <a:p>
                      <a:pPr indent="0" lvl="0" marL="0" rtl="0" algn="ctr">
                        <a:spcBef>
                          <a:spcPts val="0"/>
                        </a:spcBef>
                        <a:spcAft>
                          <a:spcPts val="0"/>
                        </a:spcAft>
                        <a:buNone/>
                      </a:pPr>
                      <a:r>
                        <a:rPr b="1" lang="en-US" sz="1800">
                          <a:latin typeface="Lato"/>
                          <a:ea typeface="Lato"/>
                          <a:cs typeface="Lato"/>
                          <a:sym typeface="Lato"/>
                        </a:rPr>
                        <a:t>Method</a:t>
                      </a:r>
                      <a:endParaRPr b="1"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noAutofit/>
                    </a:bodyPr>
                    <a:lstStyle/>
                    <a:p>
                      <a:pPr indent="0" lvl="0" marL="0" rtl="0" algn="ctr">
                        <a:spcBef>
                          <a:spcPts val="0"/>
                        </a:spcBef>
                        <a:spcAft>
                          <a:spcPts val="0"/>
                        </a:spcAft>
                        <a:buNone/>
                      </a:pPr>
                      <a:r>
                        <a:rPr b="1" lang="en-US" sz="1800">
                          <a:latin typeface="Lato"/>
                          <a:ea typeface="Lato"/>
                          <a:cs typeface="Lato"/>
                          <a:sym typeface="Lato"/>
                        </a:rPr>
                        <a:t>Basic Usage</a:t>
                      </a:r>
                      <a:endParaRPr b="1"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noAutofit/>
                    </a:bodyPr>
                    <a:lstStyle/>
                    <a:p>
                      <a:pPr indent="0" lvl="0" marL="0" rtl="0" algn="ctr">
                        <a:spcBef>
                          <a:spcPts val="0"/>
                        </a:spcBef>
                        <a:spcAft>
                          <a:spcPts val="0"/>
                        </a:spcAft>
                        <a:buNone/>
                      </a:pPr>
                      <a:r>
                        <a:rPr b="1" lang="en-US" sz="1800">
                          <a:latin typeface="Lato"/>
                          <a:ea typeface="Lato"/>
                          <a:cs typeface="Lato"/>
                          <a:sym typeface="Lato"/>
                        </a:rPr>
                        <a:t>Description</a:t>
                      </a:r>
                      <a:endParaRPr b="1"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r>
              <a:tr h="534100">
                <a:tc>
                  <a:txBody>
                    <a:bodyPr>
                      <a:noAutofit/>
                    </a:bodyPr>
                    <a:lstStyle/>
                    <a:p>
                      <a:pPr indent="0" lvl="0" marL="0" rtl="0" algn="ctr">
                        <a:spcBef>
                          <a:spcPts val="0"/>
                        </a:spcBef>
                        <a:spcAft>
                          <a:spcPts val="0"/>
                        </a:spcAft>
                        <a:buNone/>
                      </a:pPr>
                      <a:r>
                        <a:rPr lang="en-US" sz="1800">
                          <a:latin typeface="Lato"/>
                          <a:ea typeface="Lato"/>
                          <a:cs typeface="Lato"/>
                          <a:sym typeface="Lato"/>
                        </a:rPr>
                        <a:t>isalnum()</a:t>
                      </a:r>
                      <a:endParaRPr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latin typeface="Lato"/>
                          <a:ea typeface="Lato"/>
                          <a:cs typeface="Lato"/>
                          <a:sym typeface="Lato"/>
                        </a:rPr>
                        <a:t>str.isalnum(‘a1pha num3ric’)</a:t>
                      </a:r>
                      <a:endParaRPr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just">
                        <a:spcBef>
                          <a:spcPts val="0"/>
                        </a:spcBef>
                        <a:spcAft>
                          <a:spcPts val="0"/>
                        </a:spcAft>
                        <a:buNone/>
                      </a:pPr>
                      <a:r>
                        <a:rPr b="1" lang="en-US" sz="1800">
                          <a:solidFill>
                            <a:srgbClr val="F20253"/>
                          </a:solidFill>
                          <a:latin typeface="Lato"/>
                          <a:ea typeface="Lato"/>
                          <a:cs typeface="Lato"/>
                          <a:sym typeface="Lato"/>
                        </a:rPr>
                        <a:t>checks</a:t>
                      </a:r>
                      <a:r>
                        <a:rPr lang="en-US" sz="1800">
                          <a:latin typeface="Lato"/>
                          <a:ea typeface="Lato"/>
                          <a:cs typeface="Lato"/>
                          <a:sym typeface="Lato"/>
                        </a:rPr>
                        <a:t> whether the string consists of </a:t>
                      </a:r>
                      <a:r>
                        <a:rPr b="1" lang="en-US" sz="1800">
                          <a:solidFill>
                            <a:srgbClr val="F20253"/>
                          </a:solidFill>
                          <a:latin typeface="Lato"/>
                          <a:ea typeface="Lato"/>
                          <a:cs typeface="Lato"/>
                          <a:sym typeface="Lato"/>
                        </a:rPr>
                        <a:t>alphanumeric characters</a:t>
                      </a:r>
                      <a:r>
                        <a:rPr lang="en-US" sz="1800">
                          <a:solidFill>
                            <a:srgbClr val="F20253"/>
                          </a:solidFill>
                          <a:latin typeface="Lato"/>
                          <a:ea typeface="Lato"/>
                          <a:cs typeface="Lato"/>
                          <a:sym typeface="Lato"/>
                        </a:rPr>
                        <a:t>.</a:t>
                      </a:r>
                      <a:endParaRPr sz="1800">
                        <a:solidFill>
                          <a:srgbClr val="F20253"/>
                        </a:solidFill>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34100">
                <a:tc>
                  <a:txBody>
                    <a:bodyPr>
                      <a:noAutofit/>
                    </a:bodyPr>
                    <a:lstStyle/>
                    <a:p>
                      <a:pPr indent="0" lvl="0" marL="0" rtl="0" algn="ctr">
                        <a:spcBef>
                          <a:spcPts val="0"/>
                        </a:spcBef>
                        <a:spcAft>
                          <a:spcPts val="0"/>
                        </a:spcAft>
                        <a:buNone/>
                      </a:pPr>
                      <a:r>
                        <a:rPr lang="en-US" sz="1800">
                          <a:latin typeface="Lato"/>
                          <a:ea typeface="Lato"/>
                          <a:cs typeface="Lato"/>
                          <a:sym typeface="Lato"/>
                        </a:rPr>
                        <a:t>isalpha()</a:t>
                      </a:r>
                      <a:endParaRPr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latin typeface="Lato"/>
                          <a:ea typeface="Lato"/>
                          <a:cs typeface="Lato"/>
                          <a:sym typeface="Lato"/>
                        </a:rPr>
                        <a:t>str.isalpha(‘alphabets’)</a:t>
                      </a:r>
                      <a:endParaRPr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just">
                        <a:spcBef>
                          <a:spcPts val="0"/>
                        </a:spcBef>
                        <a:spcAft>
                          <a:spcPts val="0"/>
                        </a:spcAft>
                        <a:buNone/>
                      </a:pPr>
                      <a:r>
                        <a:rPr b="1" lang="en-US" sz="1800">
                          <a:solidFill>
                            <a:srgbClr val="F20253"/>
                          </a:solidFill>
                          <a:latin typeface="Lato"/>
                          <a:ea typeface="Lato"/>
                          <a:cs typeface="Lato"/>
                          <a:sym typeface="Lato"/>
                        </a:rPr>
                        <a:t>checks</a:t>
                      </a:r>
                      <a:r>
                        <a:rPr lang="en-US" sz="1800">
                          <a:latin typeface="Lato"/>
                          <a:ea typeface="Lato"/>
                          <a:cs typeface="Lato"/>
                          <a:sym typeface="Lato"/>
                        </a:rPr>
                        <a:t> whether the string consists of </a:t>
                      </a:r>
                      <a:r>
                        <a:rPr b="1" lang="en-US" sz="1800">
                          <a:solidFill>
                            <a:srgbClr val="F20253"/>
                          </a:solidFill>
                          <a:latin typeface="Lato"/>
                          <a:ea typeface="Lato"/>
                          <a:cs typeface="Lato"/>
                          <a:sym typeface="Lato"/>
                        </a:rPr>
                        <a:t>a</a:t>
                      </a:r>
                      <a:r>
                        <a:rPr b="1" lang="en-US" sz="1800">
                          <a:solidFill>
                            <a:srgbClr val="F20253"/>
                          </a:solidFill>
                          <a:latin typeface="Lato"/>
                          <a:ea typeface="Lato"/>
                          <a:cs typeface="Lato"/>
                          <a:sym typeface="Lato"/>
                        </a:rPr>
                        <a:t>lphabetic characters only</a:t>
                      </a:r>
                      <a:endParaRPr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31900">
                <a:tc>
                  <a:txBody>
                    <a:bodyPr>
                      <a:noAutofit/>
                    </a:bodyPr>
                    <a:lstStyle/>
                    <a:p>
                      <a:pPr indent="0" lvl="0" marL="0" rtl="0" algn="ctr">
                        <a:spcBef>
                          <a:spcPts val="0"/>
                        </a:spcBef>
                        <a:spcAft>
                          <a:spcPts val="0"/>
                        </a:spcAft>
                        <a:buNone/>
                      </a:pPr>
                      <a:r>
                        <a:rPr lang="en-US" sz="1800">
                          <a:latin typeface="Lato"/>
                          <a:ea typeface="Lato"/>
                          <a:cs typeface="Lato"/>
                          <a:sym typeface="Lato"/>
                        </a:rPr>
                        <a:t>isdigit()</a:t>
                      </a:r>
                      <a:endParaRPr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latin typeface="Lato"/>
                          <a:ea typeface="Lato"/>
                          <a:cs typeface="Lato"/>
                          <a:sym typeface="Lato"/>
                        </a:rPr>
                        <a:t>str1.isdigit()</a:t>
                      </a:r>
                      <a:endParaRPr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just">
                        <a:spcBef>
                          <a:spcPts val="0"/>
                        </a:spcBef>
                        <a:spcAft>
                          <a:spcPts val="0"/>
                        </a:spcAft>
                        <a:buNone/>
                      </a:pPr>
                      <a:r>
                        <a:rPr b="1" lang="en-US" sz="1800">
                          <a:solidFill>
                            <a:srgbClr val="F20253"/>
                          </a:solidFill>
                          <a:latin typeface="Lato"/>
                          <a:ea typeface="Lato"/>
                          <a:cs typeface="Lato"/>
                          <a:sym typeface="Lato"/>
                        </a:rPr>
                        <a:t>Check</a:t>
                      </a:r>
                      <a:r>
                        <a:rPr lang="en-US" sz="1800">
                          <a:latin typeface="Lato"/>
                          <a:ea typeface="Lato"/>
                          <a:cs typeface="Lato"/>
                          <a:sym typeface="Lato"/>
                        </a:rPr>
                        <a:t> whether a string consists of </a:t>
                      </a:r>
                      <a:r>
                        <a:rPr b="1" lang="en-US" sz="1800">
                          <a:solidFill>
                            <a:srgbClr val="F20253"/>
                          </a:solidFill>
                          <a:latin typeface="Lato"/>
                          <a:ea typeface="Lato"/>
                          <a:cs typeface="Lato"/>
                          <a:sym typeface="Lato"/>
                        </a:rPr>
                        <a:t>only digits</a:t>
                      </a:r>
                      <a:endParaRPr b="1" sz="1800">
                        <a:solidFill>
                          <a:srgbClr val="F20253"/>
                        </a:solidFill>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31900">
                <a:tc>
                  <a:txBody>
                    <a:bodyPr>
                      <a:noAutofit/>
                    </a:bodyPr>
                    <a:lstStyle/>
                    <a:p>
                      <a:pPr indent="0" lvl="0" marL="0" rtl="0" algn="ctr">
                        <a:spcBef>
                          <a:spcPts val="0"/>
                        </a:spcBef>
                        <a:spcAft>
                          <a:spcPts val="0"/>
                        </a:spcAft>
                        <a:buNone/>
                      </a:pPr>
                      <a:r>
                        <a:rPr lang="en-US" sz="1800">
                          <a:latin typeface="Lato"/>
                          <a:ea typeface="Lato"/>
                          <a:cs typeface="Lato"/>
                          <a:sym typeface="Lato"/>
                        </a:rPr>
                        <a:t>split()</a:t>
                      </a:r>
                      <a:endParaRPr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latin typeface="Lato"/>
                          <a:ea typeface="Lato"/>
                          <a:cs typeface="Lato"/>
                          <a:sym typeface="Lato"/>
                        </a:rPr>
                        <a:t>split(str="", num=string.count(str))</a:t>
                      </a:r>
                      <a:endParaRPr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just">
                        <a:spcBef>
                          <a:spcPts val="0"/>
                        </a:spcBef>
                        <a:spcAft>
                          <a:spcPts val="0"/>
                        </a:spcAft>
                        <a:buNone/>
                      </a:pPr>
                      <a:r>
                        <a:rPr b="1" lang="en-US" sz="1800">
                          <a:solidFill>
                            <a:srgbClr val="F20253"/>
                          </a:solidFill>
                          <a:latin typeface="Lato"/>
                          <a:ea typeface="Lato"/>
                          <a:cs typeface="Lato"/>
                          <a:sym typeface="Lato"/>
                        </a:rPr>
                        <a:t>Splits string according to delimiter str </a:t>
                      </a:r>
                      <a:r>
                        <a:rPr lang="en-US" sz="1800">
                          <a:latin typeface="Lato"/>
                          <a:ea typeface="Lato"/>
                          <a:cs typeface="Lato"/>
                          <a:sym typeface="Lato"/>
                        </a:rPr>
                        <a:t>(space if not provided) and returns list of substrings</a:t>
                      </a:r>
                      <a:endParaRPr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31900">
                <a:tc>
                  <a:txBody>
                    <a:bodyPr>
                      <a:noAutofit/>
                    </a:bodyPr>
                    <a:lstStyle/>
                    <a:p>
                      <a:pPr indent="0" lvl="0" marL="0" rtl="0" algn="ctr">
                        <a:spcBef>
                          <a:spcPts val="0"/>
                        </a:spcBef>
                        <a:spcAft>
                          <a:spcPts val="0"/>
                        </a:spcAft>
                        <a:buNone/>
                      </a:pPr>
                      <a:r>
                        <a:rPr lang="en-US" sz="1800">
                          <a:latin typeface="Lato"/>
                          <a:ea typeface="Lato"/>
                          <a:cs typeface="Lato"/>
                          <a:sym typeface="Lato"/>
                        </a:rPr>
                        <a:t>replace()</a:t>
                      </a:r>
                      <a:endParaRPr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latin typeface="Lato"/>
                          <a:ea typeface="Lato"/>
                          <a:cs typeface="Lato"/>
                          <a:sym typeface="Lato"/>
                        </a:rPr>
                        <a:t>str1.replace('4 U', str2)</a:t>
                      </a:r>
                      <a:endParaRPr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just">
                        <a:spcBef>
                          <a:spcPts val="0"/>
                        </a:spcBef>
                        <a:spcAft>
                          <a:spcPts val="0"/>
                        </a:spcAft>
                        <a:buNone/>
                      </a:pPr>
                      <a:r>
                        <a:rPr b="1" lang="en-US" sz="1800">
                          <a:solidFill>
                            <a:srgbClr val="F20253"/>
                          </a:solidFill>
                          <a:latin typeface="Lato"/>
                          <a:ea typeface="Lato"/>
                          <a:cs typeface="Lato"/>
                          <a:sym typeface="Lato"/>
                        </a:rPr>
                        <a:t>Replace parts of strings </a:t>
                      </a:r>
                      <a:r>
                        <a:rPr lang="en-US" sz="1800">
                          <a:latin typeface="Lato"/>
                          <a:ea typeface="Lato"/>
                          <a:cs typeface="Lato"/>
                          <a:sym typeface="Lato"/>
                        </a:rPr>
                        <a:t>with other strings</a:t>
                      </a:r>
                      <a:endParaRPr sz="18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Shape 646"/>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647" name="Shape 647"/>
          <p:cNvGrpSpPr/>
          <p:nvPr/>
        </p:nvGrpSpPr>
        <p:grpSpPr>
          <a:xfrm>
            <a:off x="858043" y="241509"/>
            <a:ext cx="10470300" cy="730079"/>
            <a:chOff x="1692324" y="483017"/>
            <a:chExt cx="20940600" cy="1460159"/>
          </a:xfrm>
        </p:grpSpPr>
        <p:sp>
          <p:nvSpPr>
            <p:cNvPr id="648" name="Shape 648"/>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Summary: Built-In String Operations</a:t>
              </a:r>
              <a:endParaRPr b="1" i="0" sz="4400" u="none" cap="none" strike="noStrike">
                <a:solidFill>
                  <a:srgbClr val="17959F"/>
                </a:solidFill>
                <a:latin typeface="Lato"/>
                <a:ea typeface="Lato"/>
                <a:cs typeface="Lato"/>
                <a:sym typeface="Lato"/>
              </a:endParaRPr>
            </a:p>
          </p:txBody>
        </p:sp>
        <p:sp>
          <p:nvSpPr>
            <p:cNvPr id="649" name="Shape 649"/>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650" name="Shape 650"/>
          <p:cNvSpPr txBox="1"/>
          <p:nvPr/>
        </p:nvSpPr>
        <p:spPr>
          <a:xfrm>
            <a:off x="496800" y="1833925"/>
            <a:ext cx="10831500" cy="4839000"/>
          </a:xfrm>
          <a:prstGeom prst="rect">
            <a:avLst/>
          </a:prstGeom>
          <a:noFill/>
          <a:ln>
            <a:noFill/>
          </a:ln>
        </p:spPr>
        <p:txBody>
          <a:bodyPr anchorCtr="0" anchor="t" bIns="45700" lIns="91400" spcFirstLastPara="1" rIns="91400" wrap="square" tIns="45700">
            <a:noAutofit/>
          </a:bodyPr>
          <a:lstStyle/>
          <a:p>
            <a:pPr indent="0" lvl="0" marL="0" marR="0" rtl="0" algn="l">
              <a:lnSpc>
                <a:spcPct val="150000"/>
              </a:lnSpc>
              <a:spcBef>
                <a:spcPts val="0"/>
              </a:spcBef>
              <a:spcAft>
                <a:spcPts val="0"/>
              </a:spcAft>
              <a:buNone/>
            </a:pPr>
            <a:r>
              <a:rPr b="1" lang="en-US" sz="1800">
                <a:solidFill>
                  <a:srgbClr val="222A34"/>
                </a:solidFill>
                <a:latin typeface="Courier New"/>
                <a:ea typeface="Courier New"/>
                <a:cs typeface="Courier New"/>
                <a:sym typeface="Courier New"/>
              </a:rPr>
              <a:t>str1 = </a:t>
            </a:r>
            <a:r>
              <a:rPr b="1" lang="en-US" sz="1800">
                <a:solidFill>
                  <a:srgbClr val="666666"/>
                </a:solidFill>
                <a:latin typeface="Courier New"/>
                <a:ea typeface="Courier New"/>
                <a:cs typeface="Courier New"/>
                <a:sym typeface="Courier New"/>
              </a:rPr>
              <a:t>"hello World"</a:t>
            </a:r>
            <a:endParaRPr b="1" sz="1800">
              <a:solidFill>
                <a:srgbClr val="666666"/>
              </a:solidFill>
              <a:latin typeface="Courier New"/>
              <a:ea typeface="Courier New"/>
              <a:cs typeface="Courier New"/>
              <a:sym typeface="Courier New"/>
            </a:endParaRPr>
          </a:p>
          <a:p>
            <a:pPr indent="0" lvl="0" marL="0" marR="0" rtl="0" algn="l">
              <a:lnSpc>
                <a:spcPct val="150000"/>
              </a:lnSpc>
              <a:spcBef>
                <a:spcPts val="0"/>
              </a:spcBef>
              <a:spcAft>
                <a:spcPts val="0"/>
              </a:spcAft>
              <a:buNone/>
            </a:pPr>
            <a:r>
              <a:rPr b="1" lang="en-US" sz="1800">
                <a:solidFill>
                  <a:srgbClr val="222A34"/>
                </a:solidFill>
                <a:latin typeface="Courier New"/>
                <a:ea typeface="Courier New"/>
                <a:cs typeface="Courier New"/>
                <a:sym typeface="Courier New"/>
              </a:rPr>
              <a:t>str2 = </a:t>
            </a:r>
            <a:r>
              <a:rPr b="1" lang="en-US" sz="1800">
                <a:solidFill>
                  <a:srgbClr val="666666"/>
                </a:solidFill>
                <a:latin typeface="Courier New"/>
                <a:ea typeface="Courier New"/>
                <a:cs typeface="Courier New"/>
                <a:sym typeface="Courier New"/>
              </a:rPr>
              <a:t>"a1pha num3ric"</a:t>
            </a:r>
            <a:endParaRPr b="1" sz="1800">
              <a:solidFill>
                <a:srgbClr val="222A34"/>
              </a:solidFill>
              <a:latin typeface="Courier New"/>
              <a:ea typeface="Courier New"/>
              <a:cs typeface="Courier New"/>
              <a:sym typeface="Courier New"/>
            </a:endParaRPr>
          </a:p>
          <a:p>
            <a:pPr indent="0" lvl="0" marL="0" marR="0" rtl="0" algn="l">
              <a:lnSpc>
                <a:spcPct val="150000"/>
              </a:lnSpc>
              <a:spcBef>
                <a:spcPts val="0"/>
              </a:spcBef>
              <a:spcAft>
                <a:spcPts val="0"/>
              </a:spcAft>
              <a:buNone/>
            </a:pPr>
            <a:r>
              <a:rPr b="1" lang="en-US" sz="1800">
                <a:solidFill>
                  <a:srgbClr val="222A34"/>
                </a:solidFill>
                <a:latin typeface="Courier New"/>
                <a:ea typeface="Courier New"/>
                <a:cs typeface="Courier New"/>
                <a:sym typeface="Courier New"/>
              </a:rPr>
              <a:t>str3 = </a:t>
            </a:r>
            <a:r>
              <a:rPr b="1" lang="en-US" sz="1800">
                <a:solidFill>
                  <a:srgbClr val="666666"/>
                </a:solidFill>
                <a:latin typeface="Courier New"/>
                <a:ea typeface="Courier New"/>
                <a:cs typeface="Courier New"/>
                <a:sym typeface="Courier New"/>
              </a:rPr>
              <a:t>"123456"</a:t>
            </a:r>
            <a:endParaRPr b="1" sz="1800">
              <a:solidFill>
                <a:srgbClr val="222A34"/>
              </a:solidFill>
              <a:latin typeface="Courier New"/>
              <a:ea typeface="Courier New"/>
              <a:cs typeface="Courier New"/>
              <a:sym typeface="Courier New"/>
            </a:endParaRPr>
          </a:p>
          <a:p>
            <a:pPr indent="0" lvl="0" marL="0" marR="0" rtl="0" algn="l">
              <a:lnSpc>
                <a:spcPct val="150000"/>
              </a:lnSpc>
              <a:spcBef>
                <a:spcPts val="0"/>
              </a:spcBef>
              <a:spcAft>
                <a:spcPts val="0"/>
              </a:spcAft>
              <a:buNone/>
            </a:pPr>
            <a:r>
              <a:rPr b="1" lang="en-US" sz="1800">
                <a:solidFill>
                  <a:srgbClr val="0000FF"/>
                </a:solidFill>
                <a:latin typeface="Courier New"/>
                <a:ea typeface="Courier New"/>
                <a:cs typeface="Courier New"/>
                <a:sym typeface="Courier New"/>
              </a:rPr>
              <a:t>print</a:t>
            </a:r>
            <a:r>
              <a:rPr b="1" lang="en-US" sz="1800">
                <a:solidFill>
                  <a:srgbClr val="222A34"/>
                </a:solidFill>
                <a:latin typeface="Courier New"/>
                <a:ea typeface="Courier New"/>
                <a:cs typeface="Courier New"/>
                <a:sym typeface="Courier New"/>
              </a:rPr>
              <a:t> </a:t>
            </a:r>
            <a:r>
              <a:rPr b="1" lang="en-US" sz="1800">
                <a:solidFill>
                  <a:srgbClr val="666666"/>
                </a:solidFill>
                <a:latin typeface="Courier New"/>
                <a:ea typeface="Courier New"/>
                <a:cs typeface="Courier New"/>
                <a:sym typeface="Courier New"/>
              </a:rPr>
              <a:t>"\n"</a:t>
            </a:r>
            <a:endParaRPr b="1" sz="1800">
              <a:solidFill>
                <a:srgbClr val="222A34"/>
              </a:solidFill>
              <a:latin typeface="Courier New"/>
              <a:ea typeface="Courier New"/>
              <a:cs typeface="Courier New"/>
              <a:sym typeface="Courier New"/>
            </a:endParaRPr>
          </a:p>
          <a:p>
            <a:pPr indent="0" lvl="0" marL="0" marR="0" rtl="0" algn="l">
              <a:lnSpc>
                <a:spcPct val="150000"/>
              </a:lnSpc>
              <a:spcBef>
                <a:spcPts val="0"/>
              </a:spcBef>
              <a:spcAft>
                <a:spcPts val="0"/>
              </a:spcAft>
              <a:buNone/>
            </a:pPr>
            <a:r>
              <a:rPr b="1" lang="en-US" sz="1800">
                <a:solidFill>
                  <a:srgbClr val="0000FF"/>
                </a:solidFill>
                <a:latin typeface="Courier New"/>
                <a:ea typeface="Courier New"/>
                <a:cs typeface="Courier New"/>
                <a:sym typeface="Courier New"/>
              </a:rPr>
              <a:t>print</a:t>
            </a:r>
            <a:r>
              <a:rPr b="1" lang="en-US" sz="1800">
                <a:solidFill>
                  <a:srgbClr val="222A34"/>
                </a:solidFill>
                <a:latin typeface="Courier New"/>
                <a:ea typeface="Courier New"/>
                <a:cs typeface="Courier New"/>
                <a:sym typeface="Courier New"/>
              </a:rPr>
              <a:t> str1.capitalize()</a:t>
            </a:r>
            <a:endParaRPr b="1" sz="1800">
              <a:solidFill>
                <a:srgbClr val="222A34"/>
              </a:solidFill>
              <a:latin typeface="Courier New"/>
              <a:ea typeface="Courier New"/>
              <a:cs typeface="Courier New"/>
              <a:sym typeface="Courier New"/>
            </a:endParaRPr>
          </a:p>
          <a:p>
            <a:pPr indent="0" lvl="0" marL="0" marR="0" rtl="0" algn="l">
              <a:lnSpc>
                <a:spcPct val="150000"/>
              </a:lnSpc>
              <a:spcBef>
                <a:spcPts val="0"/>
              </a:spcBef>
              <a:spcAft>
                <a:spcPts val="0"/>
              </a:spcAft>
              <a:buNone/>
            </a:pPr>
            <a:r>
              <a:rPr b="1" lang="en-US" sz="1800">
                <a:solidFill>
                  <a:srgbClr val="0000FF"/>
                </a:solidFill>
                <a:latin typeface="Courier New"/>
                <a:ea typeface="Courier New"/>
                <a:cs typeface="Courier New"/>
                <a:sym typeface="Courier New"/>
              </a:rPr>
              <a:t>print</a:t>
            </a:r>
            <a:r>
              <a:rPr b="1" lang="en-US" sz="1800">
                <a:solidFill>
                  <a:srgbClr val="222A34"/>
                </a:solidFill>
                <a:latin typeface="Courier New"/>
                <a:ea typeface="Courier New"/>
                <a:cs typeface="Courier New"/>
                <a:sym typeface="Courier New"/>
              </a:rPr>
              <a:t> </a:t>
            </a:r>
            <a:r>
              <a:rPr b="1" lang="en-US" sz="1800">
                <a:solidFill>
                  <a:srgbClr val="666666"/>
                </a:solidFill>
                <a:latin typeface="Courier New"/>
                <a:ea typeface="Courier New"/>
                <a:cs typeface="Courier New"/>
                <a:sym typeface="Courier New"/>
              </a:rPr>
              <a:t>"str1.count('o', 1, len(str1)):\t"</a:t>
            </a:r>
            <a:r>
              <a:rPr b="1" lang="en-US" sz="1800">
                <a:solidFill>
                  <a:srgbClr val="222A34"/>
                </a:solidFill>
                <a:latin typeface="Courier New"/>
                <a:ea typeface="Courier New"/>
                <a:cs typeface="Courier New"/>
                <a:sym typeface="Courier New"/>
              </a:rPr>
              <a:t>, </a:t>
            </a:r>
            <a:r>
              <a:rPr b="1" lang="en-US" sz="1800">
                <a:solidFill>
                  <a:srgbClr val="F20253"/>
                </a:solidFill>
                <a:latin typeface="Courier New"/>
                <a:ea typeface="Courier New"/>
                <a:cs typeface="Courier New"/>
                <a:sym typeface="Courier New"/>
              </a:rPr>
              <a:t>str1.count('o', 1, len(str1)),</a:t>
            </a:r>
            <a:r>
              <a:rPr b="1" lang="en-US" sz="1800">
                <a:solidFill>
                  <a:srgbClr val="666666"/>
                </a:solidFill>
                <a:latin typeface="Courier New"/>
                <a:ea typeface="Courier New"/>
                <a:cs typeface="Courier New"/>
                <a:sym typeface="Courier New"/>
              </a:rPr>
              <a:t>"\n"</a:t>
            </a:r>
            <a:endParaRPr b="1" sz="1800">
              <a:solidFill>
                <a:srgbClr val="666666"/>
              </a:solidFill>
              <a:latin typeface="Courier New"/>
              <a:ea typeface="Courier New"/>
              <a:cs typeface="Courier New"/>
              <a:sym typeface="Courier New"/>
            </a:endParaRPr>
          </a:p>
          <a:p>
            <a:pPr indent="0" lvl="0" marL="0" marR="0" rtl="0" algn="l">
              <a:lnSpc>
                <a:spcPct val="150000"/>
              </a:lnSpc>
              <a:spcBef>
                <a:spcPts val="0"/>
              </a:spcBef>
              <a:spcAft>
                <a:spcPts val="0"/>
              </a:spcAft>
              <a:buNone/>
            </a:pPr>
            <a:r>
              <a:rPr b="1" lang="en-US" sz="1800">
                <a:solidFill>
                  <a:srgbClr val="0000FF"/>
                </a:solidFill>
                <a:latin typeface="Courier New"/>
                <a:ea typeface="Courier New"/>
                <a:cs typeface="Courier New"/>
                <a:sym typeface="Courier New"/>
              </a:rPr>
              <a:t>print</a:t>
            </a:r>
            <a:r>
              <a:rPr b="1" lang="en-US" sz="1800">
                <a:solidFill>
                  <a:srgbClr val="222A34"/>
                </a:solidFill>
                <a:latin typeface="Courier New"/>
                <a:ea typeface="Courier New"/>
                <a:cs typeface="Courier New"/>
                <a:sym typeface="Courier New"/>
              </a:rPr>
              <a:t> </a:t>
            </a:r>
            <a:r>
              <a:rPr b="1" lang="en-US" sz="1800">
                <a:solidFill>
                  <a:srgbClr val="666666"/>
                </a:solidFill>
                <a:latin typeface="Courier New"/>
                <a:ea typeface="Courier New"/>
                <a:cs typeface="Courier New"/>
                <a:sym typeface="Courier New"/>
              </a:rPr>
              <a:t>"isalpha(str1):\t"</a:t>
            </a:r>
            <a:r>
              <a:rPr b="1" lang="en-US" sz="1800">
                <a:solidFill>
                  <a:srgbClr val="222A34"/>
                </a:solidFill>
                <a:latin typeface="Courier New"/>
                <a:ea typeface="Courier New"/>
                <a:cs typeface="Courier New"/>
                <a:sym typeface="Courier New"/>
              </a:rPr>
              <a:t>, </a:t>
            </a:r>
            <a:r>
              <a:rPr b="1" lang="en-US" sz="1800">
                <a:solidFill>
                  <a:srgbClr val="F20253"/>
                </a:solidFill>
                <a:latin typeface="Courier New"/>
                <a:ea typeface="Courier New"/>
                <a:cs typeface="Courier New"/>
                <a:sym typeface="Courier New"/>
              </a:rPr>
              <a:t>str1.isalpha()</a:t>
            </a:r>
            <a:endParaRPr b="1" sz="1800">
              <a:solidFill>
                <a:srgbClr val="222A34"/>
              </a:solidFill>
              <a:latin typeface="Courier New"/>
              <a:ea typeface="Courier New"/>
              <a:cs typeface="Courier New"/>
              <a:sym typeface="Courier New"/>
            </a:endParaRPr>
          </a:p>
          <a:p>
            <a:pPr indent="0" lvl="0" marL="0" marR="0" rtl="0" algn="l">
              <a:lnSpc>
                <a:spcPct val="150000"/>
              </a:lnSpc>
              <a:spcBef>
                <a:spcPts val="0"/>
              </a:spcBef>
              <a:spcAft>
                <a:spcPts val="0"/>
              </a:spcAft>
              <a:buNone/>
            </a:pPr>
            <a:r>
              <a:rPr b="1" lang="en-US" sz="1800">
                <a:solidFill>
                  <a:srgbClr val="0000FF"/>
                </a:solidFill>
                <a:latin typeface="Courier New"/>
                <a:ea typeface="Courier New"/>
                <a:cs typeface="Courier New"/>
                <a:sym typeface="Courier New"/>
              </a:rPr>
              <a:t>print</a:t>
            </a:r>
            <a:r>
              <a:rPr b="1" lang="en-US" sz="1800">
                <a:solidFill>
                  <a:srgbClr val="222A34"/>
                </a:solidFill>
                <a:latin typeface="Courier New"/>
                <a:ea typeface="Courier New"/>
                <a:cs typeface="Courier New"/>
                <a:sym typeface="Courier New"/>
              </a:rPr>
              <a:t> </a:t>
            </a:r>
            <a:r>
              <a:rPr b="1" lang="en-US" sz="1800">
                <a:solidFill>
                  <a:srgbClr val="666666"/>
                </a:solidFill>
                <a:latin typeface="Courier New"/>
                <a:ea typeface="Courier New"/>
                <a:cs typeface="Courier New"/>
                <a:sym typeface="Courier New"/>
              </a:rPr>
              <a:t>"isdigit(str3):\t"</a:t>
            </a:r>
            <a:r>
              <a:rPr b="1" lang="en-US" sz="1800">
                <a:solidFill>
                  <a:srgbClr val="222A34"/>
                </a:solidFill>
                <a:latin typeface="Courier New"/>
                <a:ea typeface="Courier New"/>
                <a:cs typeface="Courier New"/>
                <a:sym typeface="Courier New"/>
              </a:rPr>
              <a:t>, </a:t>
            </a:r>
            <a:r>
              <a:rPr b="1" lang="en-US" sz="1800">
                <a:solidFill>
                  <a:srgbClr val="F20253"/>
                </a:solidFill>
                <a:latin typeface="Courier New"/>
                <a:ea typeface="Courier New"/>
                <a:cs typeface="Courier New"/>
                <a:sym typeface="Courier New"/>
              </a:rPr>
              <a:t>str3.isdigit()</a:t>
            </a:r>
            <a:endParaRPr b="1" sz="1800">
              <a:solidFill>
                <a:srgbClr val="F20253"/>
              </a:solidFill>
              <a:latin typeface="Courier New"/>
              <a:ea typeface="Courier New"/>
              <a:cs typeface="Courier New"/>
              <a:sym typeface="Courier New"/>
            </a:endParaRPr>
          </a:p>
          <a:p>
            <a:pPr indent="0" lvl="0" marL="0" marR="0" rtl="0" algn="l">
              <a:lnSpc>
                <a:spcPct val="150000"/>
              </a:lnSpc>
              <a:spcBef>
                <a:spcPts val="0"/>
              </a:spcBef>
              <a:spcAft>
                <a:spcPts val="0"/>
              </a:spcAft>
              <a:buNone/>
            </a:pPr>
            <a:r>
              <a:rPr b="1" lang="en-US" sz="1800">
                <a:solidFill>
                  <a:srgbClr val="0000FF"/>
                </a:solidFill>
                <a:latin typeface="Courier New"/>
                <a:ea typeface="Courier New"/>
                <a:cs typeface="Courier New"/>
                <a:sym typeface="Courier New"/>
              </a:rPr>
              <a:t>print</a:t>
            </a:r>
            <a:r>
              <a:rPr b="1" lang="en-US" sz="1800">
                <a:solidFill>
                  <a:srgbClr val="222A34"/>
                </a:solidFill>
                <a:latin typeface="Courier New"/>
                <a:ea typeface="Courier New"/>
                <a:cs typeface="Courier New"/>
                <a:sym typeface="Courier New"/>
              </a:rPr>
              <a:t> </a:t>
            </a:r>
            <a:r>
              <a:rPr b="1" lang="en-US" sz="1800">
                <a:solidFill>
                  <a:srgbClr val="666666"/>
                </a:solidFill>
                <a:latin typeface="Courier New"/>
                <a:ea typeface="Courier New"/>
                <a:cs typeface="Courier New"/>
                <a:sym typeface="Courier New"/>
              </a:rPr>
              <a:t>"isalnum(str2):\t"</a:t>
            </a:r>
            <a:r>
              <a:rPr b="1" lang="en-US" sz="1800">
                <a:solidFill>
                  <a:srgbClr val="222A34"/>
                </a:solidFill>
                <a:latin typeface="Courier New"/>
                <a:ea typeface="Courier New"/>
                <a:cs typeface="Courier New"/>
                <a:sym typeface="Courier New"/>
              </a:rPr>
              <a:t>, </a:t>
            </a:r>
            <a:r>
              <a:rPr b="1" lang="en-US" sz="1800">
                <a:solidFill>
                  <a:srgbClr val="F20253"/>
                </a:solidFill>
                <a:latin typeface="Courier New"/>
                <a:ea typeface="Courier New"/>
                <a:cs typeface="Courier New"/>
                <a:sym typeface="Courier New"/>
              </a:rPr>
              <a:t>str2.isalnum()</a:t>
            </a:r>
            <a:endParaRPr b="1" sz="1800">
              <a:solidFill>
                <a:srgbClr val="F20253"/>
              </a:solidFill>
              <a:latin typeface="Courier New"/>
              <a:ea typeface="Courier New"/>
              <a:cs typeface="Courier New"/>
              <a:sym typeface="Courier New"/>
            </a:endParaRPr>
          </a:p>
          <a:p>
            <a:pPr indent="0" lvl="0" marL="0" marR="0" rtl="0" algn="l">
              <a:lnSpc>
                <a:spcPct val="150000"/>
              </a:lnSpc>
              <a:spcBef>
                <a:spcPts val="0"/>
              </a:spcBef>
              <a:spcAft>
                <a:spcPts val="0"/>
              </a:spcAft>
              <a:buNone/>
            </a:pPr>
            <a:r>
              <a:rPr b="1" lang="en-US" sz="1800">
                <a:solidFill>
                  <a:srgbClr val="0000FF"/>
                </a:solidFill>
                <a:latin typeface="Courier New"/>
                <a:ea typeface="Courier New"/>
                <a:cs typeface="Courier New"/>
                <a:sym typeface="Courier New"/>
              </a:rPr>
              <a:t>print</a:t>
            </a:r>
            <a:r>
              <a:rPr b="1" lang="en-US" sz="1800">
                <a:solidFill>
                  <a:srgbClr val="222A34"/>
                </a:solidFill>
                <a:latin typeface="Courier New"/>
                <a:ea typeface="Courier New"/>
                <a:cs typeface="Courier New"/>
                <a:sym typeface="Courier New"/>
              </a:rPr>
              <a:t> </a:t>
            </a:r>
            <a:r>
              <a:rPr b="1" lang="en-US" sz="1800">
                <a:solidFill>
                  <a:srgbClr val="666666"/>
                </a:solidFill>
                <a:latin typeface="Courier New"/>
                <a:ea typeface="Courier New"/>
                <a:cs typeface="Courier New"/>
                <a:sym typeface="Courier New"/>
              </a:rPr>
              <a:t>"split(str2):\t"</a:t>
            </a:r>
            <a:r>
              <a:rPr b="1" lang="en-US" sz="1800">
                <a:solidFill>
                  <a:srgbClr val="222A34"/>
                </a:solidFill>
                <a:latin typeface="Courier New"/>
                <a:ea typeface="Courier New"/>
                <a:cs typeface="Courier New"/>
                <a:sym typeface="Courier New"/>
              </a:rPr>
              <a:t>, </a:t>
            </a:r>
            <a:r>
              <a:rPr b="1" lang="en-US" sz="1800">
                <a:solidFill>
                  <a:srgbClr val="F20253"/>
                </a:solidFill>
                <a:latin typeface="Courier New"/>
                <a:ea typeface="Courier New"/>
                <a:cs typeface="Courier New"/>
                <a:sym typeface="Courier New"/>
              </a:rPr>
              <a:t>str2.split()</a:t>
            </a:r>
            <a:endParaRPr b="1" sz="1800">
              <a:solidFill>
                <a:srgbClr val="222A34"/>
              </a:solidFill>
              <a:latin typeface="Courier New"/>
              <a:ea typeface="Courier New"/>
              <a:cs typeface="Courier New"/>
              <a:sym typeface="Courier New"/>
            </a:endParaRPr>
          </a:p>
          <a:p>
            <a:pPr indent="0" lvl="0" marL="0" marR="0" rtl="0" algn="l">
              <a:lnSpc>
                <a:spcPct val="150000"/>
              </a:lnSpc>
              <a:spcBef>
                <a:spcPts val="0"/>
              </a:spcBef>
              <a:spcAft>
                <a:spcPts val="0"/>
              </a:spcAft>
              <a:buNone/>
            </a:pPr>
            <a:r>
              <a:rPr b="1" lang="en-US" sz="1800">
                <a:solidFill>
                  <a:srgbClr val="0000FF"/>
                </a:solidFill>
                <a:latin typeface="Courier New"/>
                <a:ea typeface="Courier New"/>
                <a:cs typeface="Courier New"/>
                <a:sym typeface="Courier New"/>
              </a:rPr>
              <a:t>print</a:t>
            </a:r>
            <a:r>
              <a:rPr b="1" lang="en-US" sz="1800">
                <a:solidFill>
                  <a:srgbClr val="222A34"/>
                </a:solidFill>
                <a:latin typeface="Courier New"/>
                <a:ea typeface="Courier New"/>
                <a:cs typeface="Courier New"/>
                <a:sym typeface="Courier New"/>
              </a:rPr>
              <a:t> </a:t>
            </a:r>
            <a:r>
              <a:rPr b="1" lang="en-US" sz="1800">
                <a:solidFill>
                  <a:srgbClr val="666666"/>
                </a:solidFill>
                <a:latin typeface="Courier New"/>
                <a:ea typeface="Courier New"/>
                <a:cs typeface="Courier New"/>
                <a:sym typeface="Courier New"/>
              </a:rPr>
              <a:t>"str1.replace('o', str3):\t"</a:t>
            </a:r>
            <a:r>
              <a:rPr b="1" lang="en-US" sz="1800">
                <a:solidFill>
                  <a:srgbClr val="222A34"/>
                </a:solidFill>
                <a:latin typeface="Courier New"/>
                <a:ea typeface="Courier New"/>
                <a:cs typeface="Courier New"/>
                <a:sym typeface="Courier New"/>
              </a:rPr>
              <a:t>, </a:t>
            </a:r>
            <a:r>
              <a:rPr b="1" lang="en-US" sz="1800">
                <a:solidFill>
                  <a:srgbClr val="F20253"/>
                </a:solidFill>
                <a:latin typeface="Courier New"/>
                <a:ea typeface="Courier New"/>
                <a:cs typeface="Courier New"/>
                <a:sym typeface="Courier New"/>
              </a:rPr>
              <a:t>str1.replace('o', str3)</a:t>
            </a:r>
            <a:endParaRPr b="1" sz="1800">
              <a:solidFill>
                <a:srgbClr val="F20253"/>
              </a:solidFill>
              <a:latin typeface="Courier New"/>
              <a:ea typeface="Courier New"/>
              <a:cs typeface="Courier New"/>
              <a:sym typeface="Courier New"/>
            </a:endParaRPr>
          </a:p>
          <a:p>
            <a:pPr indent="0" lvl="0" marL="0" marR="0" rtl="0" algn="l">
              <a:lnSpc>
                <a:spcPct val="150000"/>
              </a:lnSpc>
              <a:spcBef>
                <a:spcPts val="0"/>
              </a:spcBef>
              <a:spcAft>
                <a:spcPts val="0"/>
              </a:spcAft>
              <a:buNone/>
            </a:pPr>
            <a:r>
              <a:t/>
            </a:r>
            <a:endParaRPr b="1" sz="1800">
              <a:solidFill>
                <a:srgbClr val="222A34"/>
              </a:solidFill>
              <a:latin typeface="Courier New"/>
              <a:ea typeface="Courier New"/>
              <a:cs typeface="Courier New"/>
              <a:sym typeface="Courier New"/>
            </a:endParaRPr>
          </a:p>
        </p:txBody>
      </p:sp>
      <p:sp>
        <p:nvSpPr>
          <p:cNvPr id="651" name="Shape 651"/>
          <p:cNvSpPr txBox="1"/>
          <p:nvPr/>
        </p:nvSpPr>
        <p:spPr>
          <a:xfrm>
            <a:off x="0" y="1155850"/>
            <a:ext cx="12020700" cy="893700"/>
          </a:xfrm>
          <a:prstGeom prst="rect">
            <a:avLst/>
          </a:prstGeom>
          <a:noFill/>
          <a:ln>
            <a:noFill/>
          </a:ln>
        </p:spPr>
        <p:txBody>
          <a:bodyPr anchorCtr="0" anchor="ctr" bIns="91425" lIns="91425" spcFirstLastPara="1" rIns="91425" wrap="square" tIns="91425">
            <a:noAutofit/>
          </a:bodyPr>
          <a:lstStyle/>
          <a:p>
            <a:pPr indent="-355600" lvl="0" marL="457200" rtl="0">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Here’s a summarized version of all the basic string operations discussed till now.</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Shape 657"/>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658" name="Shape 658"/>
          <p:cNvGrpSpPr/>
          <p:nvPr/>
        </p:nvGrpSpPr>
        <p:grpSpPr>
          <a:xfrm>
            <a:off x="858043" y="241509"/>
            <a:ext cx="10470300" cy="730079"/>
            <a:chOff x="1692324" y="483017"/>
            <a:chExt cx="20940600" cy="1460159"/>
          </a:xfrm>
        </p:grpSpPr>
        <p:sp>
          <p:nvSpPr>
            <p:cNvPr id="659" name="Shape 659"/>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Summary: Built-In String Operations</a:t>
              </a:r>
              <a:endParaRPr b="1" i="0" sz="4400" u="none" cap="none" strike="noStrike">
                <a:solidFill>
                  <a:srgbClr val="17959F"/>
                </a:solidFill>
                <a:latin typeface="Lato"/>
                <a:ea typeface="Lato"/>
                <a:cs typeface="Lato"/>
                <a:sym typeface="Lato"/>
              </a:endParaRPr>
            </a:p>
          </p:txBody>
        </p:sp>
        <p:sp>
          <p:nvSpPr>
            <p:cNvPr id="660" name="Shape 660"/>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661" name="Shape 661"/>
          <p:cNvPicPr preferRelativeResize="0"/>
          <p:nvPr/>
        </p:nvPicPr>
        <p:blipFill>
          <a:blip r:embed="rId3">
            <a:alphaModFix/>
          </a:blip>
          <a:stretch>
            <a:fillRect/>
          </a:stretch>
        </p:blipFill>
        <p:spPr>
          <a:xfrm>
            <a:off x="2453879" y="1918653"/>
            <a:ext cx="7304750" cy="2889650"/>
          </a:xfrm>
          <a:prstGeom prst="rect">
            <a:avLst/>
          </a:prstGeom>
          <a:noFill/>
          <a:ln>
            <a:noFill/>
          </a:ln>
        </p:spPr>
      </p:pic>
      <p:sp>
        <p:nvSpPr>
          <p:cNvPr id="662" name="Shape 662"/>
          <p:cNvSpPr txBox="1"/>
          <p:nvPr/>
        </p:nvSpPr>
        <p:spPr>
          <a:xfrm>
            <a:off x="215750" y="5594275"/>
            <a:ext cx="11973600" cy="1027500"/>
          </a:xfrm>
          <a:prstGeom prst="rect">
            <a:avLst/>
          </a:prstGeom>
          <a:noFill/>
          <a:ln>
            <a:noFill/>
          </a:ln>
        </p:spPr>
        <p:txBody>
          <a:bodyPr anchorCtr="0" anchor="ctr" bIns="91425" lIns="91425" spcFirstLastPara="1" rIns="91425" wrap="square" tIns="91425">
            <a:noAutofit/>
          </a:bodyPr>
          <a:lstStyle/>
          <a:p>
            <a:pPr indent="-355600" lvl="0" marL="457200" rtl="0">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When executed, the program output will be as shown. </a:t>
            </a:r>
            <a:endParaRPr sz="2000">
              <a:solidFill>
                <a:srgbClr val="222A34"/>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Shape 668"/>
          <p:cNvSpPr txBox="1"/>
          <p:nvPr/>
        </p:nvSpPr>
        <p:spPr>
          <a:xfrm>
            <a:off x="1603650" y="3059700"/>
            <a:ext cx="8984700" cy="73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45469"/>
              </a:buClr>
              <a:buSzPts val="4200"/>
              <a:buFont typeface="Lato Black"/>
              <a:buNone/>
            </a:pPr>
            <a:r>
              <a:rPr b="1" lang="en-US" sz="4200">
                <a:solidFill>
                  <a:srgbClr val="445469"/>
                </a:solidFill>
                <a:latin typeface="Lato Black"/>
                <a:ea typeface="Lato Black"/>
                <a:cs typeface="Lato Black"/>
                <a:sym typeface="Lato Black"/>
              </a:rPr>
              <a:t>Boolean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Shape 674"/>
          <p:cNvSpPr txBox="1"/>
          <p:nvPr/>
        </p:nvSpPr>
        <p:spPr>
          <a:xfrm>
            <a:off x="390650" y="4592550"/>
            <a:ext cx="11431200" cy="1664400"/>
          </a:xfrm>
          <a:prstGeom prst="rect">
            <a:avLst/>
          </a:prstGeom>
          <a:noFill/>
          <a:ln>
            <a:noFill/>
          </a:ln>
        </p:spPr>
        <p:txBody>
          <a:bodyPr anchorCtr="0" anchor="t" bIns="45700" lIns="91400" spcFirstLastPara="1" rIns="91400" wrap="square" tIns="45700">
            <a:noAutofit/>
          </a:bodyPr>
          <a:lstStyle/>
          <a:p>
            <a:pPr indent="-355600" lvl="0" marL="457200" marR="0" rtl="0" algn="l">
              <a:lnSpc>
                <a:spcPct val="150000"/>
              </a:lnSpc>
              <a:spcBef>
                <a:spcPts val="0"/>
              </a:spcBef>
              <a:spcAft>
                <a:spcPts val="0"/>
              </a:spcAft>
              <a:buClr>
                <a:srgbClr val="000000"/>
              </a:buClr>
              <a:buSzPts val="2000"/>
              <a:buFont typeface="Lato"/>
              <a:buChar char="●"/>
            </a:pPr>
            <a:r>
              <a:rPr lang="en-US" sz="2000">
                <a:latin typeface="Lato"/>
                <a:ea typeface="Lato"/>
                <a:cs typeface="Lato"/>
                <a:sym typeface="Lato"/>
              </a:rPr>
              <a:t>This built-in data type that can take up the values: </a:t>
            </a:r>
            <a:r>
              <a:rPr b="1" lang="en-US" sz="2000">
                <a:solidFill>
                  <a:srgbClr val="F20253"/>
                </a:solidFill>
                <a:latin typeface="Courier New"/>
                <a:ea typeface="Courier New"/>
                <a:cs typeface="Courier New"/>
                <a:sym typeface="Courier New"/>
              </a:rPr>
              <a:t>True</a:t>
            </a:r>
            <a:r>
              <a:rPr lang="en-US" sz="2000">
                <a:latin typeface="Lato"/>
                <a:ea typeface="Lato"/>
                <a:cs typeface="Lato"/>
                <a:sym typeface="Lato"/>
              </a:rPr>
              <a:t> and </a:t>
            </a:r>
            <a:r>
              <a:rPr b="1" lang="en-US" sz="2000">
                <a:solidFill>
                  <a:srgbClr val="F20253"/>
                </a:solidFill>
                <a:latin typeface="Courier New"/>
                <a:ea typeface="Courier New"/>
                <a:cs typeface="Courier New"/>
                <a:sym typeface="Courier New"/>
              </a:rPr>
              <a:t>False</a:t>
            </a:r>
            <a:r>
              <a:rPr lang="en-US" sz="2000">
                <a:latin typeface="Lato"/>
                <a:ea typeface="Lato"/>
                <a:cs typeface="Lato"/>
                <a:sym typeface="Lato"/>
              </a:rPr>
              <a:t>, which often makes them interchangeable with the integers 1 and 0. </a:t>
            </a:r>
            <a:endParaRPr sz="2000">
              <a:latin typeface="Lato"/>
              <a:ea typeface="Lato"/>
              <a:cs typeface="Lato"/>
              <a:sym typeface="Lato"/>
            </a:endParaRPr>
          </a:p>
          <a:p>
            <a:pPr indent="-355600" lvl="0" marL="457200" marR="0" rtl="0" algn="l">
              <a:lnSpc>
                <a:spcPct val="150000"/>
              </a:lnSpc>
              <a:spcBef>
                <a:spcPts val="0"/>
              </a:spcBef>
              <a:spcAft>
                <a:spcPts val="0"/>
              </a:spcAft>
              <a:buSzPts val="2000"/>
              <a:buFont typeface="Lato"/>
              <a:buChar char="●"/>
            </a:pPr>
            <a:r>
              <a:rPr lang="en-US" sz="2000">
                <a:latin typeface="Lato"/>
                <a:ea typeface="Lato"/>
                <a:cs typeface="Lato"/>
                <a:sym typeface="Lato"/>
              </a:rPr>
              <a:t>Above shown are the truth tables for </a:t>
            </a:r>
            <a:r>
              <a:rPr b="1" lang="en-US" sz="2000">
                <a:solidFill>
                  <a:srgbClr val="F20253"/>
                </a:solidFill>
                <a:latin typeface="Lato"/>
                <a:ea typeface="Lato"/>
                <a:cs typeface="Lato"/>
                <a:sym typeface="Lato"/>
              </a:rPr>
              <a:t>and</a:t>
            </a:r>
            <a:r>
              <a:rPr lang="en-US" sz="2000">
                <a:latin typeface="Lato"/>
                <a:ea typeface="Lato"/>
                <a:cs typeface="Lato"/>
                <a:sym typeface="Lato"/>
              </a:rPr>
              <a:t>, </a:t>
            </a:r>
            <a:r>
              <a:rPr b="1" lang="en-US" sz="2000">
                <a:solidFill>
                  <a:srgbClr val="F20253"/>
                </a:solidFill>
                <a:latin typeface="Lato"/>
                <a:ea typeface="Lato"/>
                <a:cs typeface="Lato"/>
                <a:sym typeface="Lato"/>
              </a:rPr>
              <a:t>or </a:t>
            </a:r>
            <a:r>
              <a:rPr lang="en-US" sz="2000">
                <a:latin typeface="Lato"/>
                <a:ea typeface="Lato"/>
                <a:cs typeface="Lato"/>
                <a:sym typeface="Lato"/>
              </a:rPr>
              <a:t>and </a:t>
            </a:r>
            <a:r>
              <a:rPr b="1" lang="en-US" sz="2000">
                <a:solidFill>
                  <a:srgbClr val="F20253"/>
                </a:solidFill>
                <a:latin typeface="Lato"/>
                <a:ea typeface="Lato"/>
                <a:cs typeface="Lato"/>
                <a:sym typeface="Lato"/>
              </a:rPr>
              <a:t>not</a:t>
            </a:r>
            <a:endParaRPr b="1" sz="2000">
              <a:solidFill>
                <a:srgbClr val="F20253"/>
              </a:solidFill>
              <a:latin typeface="Lato"/>
              <a:ea typeface="Lato"/>
              <a:cs typeface="Lato"/>
              <a:sym typeface="Lato"/>
            </a:endParaRPr>
          </a:p>
        </p:txBody>
      </p:sp>
      <p:sp>
        <p:nvSpPr>
          <p:cNvPr id="675" name="Shape 675"/>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676" name="Shape 676"/>
          <p:cNvGrpSpPr/>
          <p:nvPr/>
        </p:nvGrpSpPr>
        <p:grpSpPr>
          <a:xfrm>
            <a:off x="858043" y="241509"/>
            <a:ext cx="10470300" cy="730079"/>
            <a:chOff x="1692324" y="483017"/>
            <a:chExt cx="20940600" cy="1460159"/>
          </a:xfrm>
        </p:grpSpPr>
        <p:sp>
          <p:nvSpPr>
            <p:cNvPr id="677" name="Shape 677"/>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Boolean</a:t>
              </a:r>
              <a:endParaRPr b="1" sz="4400">
                <a:solidFill>
                  <a:srgbClr val="17959F"/>
                </a:solidFill>
                <a:latin typeface="Lato"/>
                <a:ea typeface="Lato"/>
                <a:cs typeface="Lato"/>
                <a:sym typeface="Lato"/>
              </a:endParaRPr>
            </a:p>
          </p:txBody>
        </p:sp>
        <p:sp>
          <p:nvSpPr>
            <p:cNvPr id="678" name="Shape 678"/>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679" name="Shape 679"/>
          <p:cNvPicPr preferRelativeResize="0"/>
          <p:nvPr/>
        </p:nvPicPr>
        <p:blipFill rotWithShape="1">
          <a:blip r:embed="rId3">
            <a:alphaModFix/>
          </a:blip>
          <a:srcRect b="17546" l="13169" r="23241" t="42567"/>
          <a:stretch/>
        </p:blipFill>
        <p:spPr>
          <a:xfrm>
            <a:off x="3148175" y="1818525"/>
            <a:ext cx="5890049" cy="2774026"/>
          </a:xfrm>
          <a:prstGeom prst="rect">
            <a:avLst/>
          </a:prstGeom>
          <a:noFill/>
          <a:ln>
            <a:noFill/>
          </a:ln>
        </p:spPr>
      </p:pic>
      <p:pic>
        <p:nvPicPr>
          <p:cNvPr id="680" name="Shape 680"/>
          <p:cNvPicPr preferRelativeResize="0"/>
          <p:nvPr/>
        </p:nvPicPr>
        <p:blipFill>
          <a:blip r:embed="rId4">
            <a:alphaModFix/>
          </a:blip>
          <a:stretch>
            <a:fillRect/>
          </a:stretch>
        </p:blipFill>
        <p:spPr>
          <a:xfrm>
            <a:off x="11913550" y="5270680"/>
            <a:ext cx="1901025" cy="1122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Shape 686"/>
          <p:cNvSpPr txBox="1"/>
          <p:nvPr/>
        </p:nvSpPr>
        <p:spPr>
          <a:xfrm>
            <a:off x="377600" y="1464050"/>
            <a:ext cx="11431200" cy="554700"/>
          </a:xfrm>
          <a:prstGeom prst="rect">
            <a:avLst/>
          </a:prstGeom>
          <a:noFill/>
          <a:ln>
            <a:noFill/>
          </a:ln>
        </p:spPr>
        <p:txBody>
          <a:bodyPr anchorCtr="0" anchor="t" bIns="45700" lIns="91400" spcFirstLastPara="1" rIns="91400" wrap="square" tIns="45700">
            <a:noAutofit/>
          </a:bodyPr>
          <a:lstStyle/>
          <a:p>
            <a:pPr indent="-355600" lvl="0" marL="457200" marR="0" rtl="0" algn="l">
              <a:lnSpc>
                <a:spcPct val="150000"/>
              </a:lnSpc>
              <a:spcBef>
                <a:spcPts val="0"/>
              </a:spcBef>
              <a:spcAft>
                <a:spcPts val="0"/>
              </a:spcAft>
              <a:buClr>
                <a:srgbClr val="000000"/>
              </a:buClr>
              <a:buSzPts val="2000"/>
              <a:buFont typeface="Lato"/>
              <a:buChar char="●"/>
            </a:pPr>
            <a:r>
              <a:rPr lang="en-US" sz="2000">
                <a:latin typeface="Lato"/>
                <a:ea typeface="Lato"/>
                <a:cs typeface="Lato"/>
                <a:sym typeface="Lato"/>
              </a:rPr>
              <a:t>Booleans are useful in conditional and comparison expressions (if - else statements), just like in the following examples:</a:t>
            </a:r>
            <a:endParaRPr sz="2000">
              <a:latin typeface="Lato"/>
              <a:ea typeface="Lato"/>
              <a:cs typeface="Lato"/>
              <a:sym typeface="Lato"/>
            </a:endParaRPr>
          </a:p>
          <a:p>
            <a:pPr indent="-355600" lvl="0" marL="457200" rtl="0">
              <a:lnSpc>
                <a:spcPct val="150000"/>
              </a:lnSpc>
              <a:spcBef>
                <a:spcPts val="0"/>
              </a:spcBef>
              <a:spcAft>
                <a:spcPts val="0"/>
              </a:spcAft>
              <a:buSzPts val="2000"/>
              <a:buFont typeface="Lato"/>
              <a:buChar char="●"/>
            </a:pPr>
            <a:r>
              <a:rPr lang="en-US" sz="2000">
                <a:latin typeface="Lato"/>
                <a:ea typeface="Lato"/>
                <a:cs typeface="Lato"/>
                <a:sym typeface="Lato"/>
              </a:rPr>
              <a:t>Assuming that x = 4 and y = 2: </a:t>
            </a:r>
            <a:endParaRPr sz="2000">
              <a:latin typeface="Lato"/>
              <a:ea typeface="Lato"/>
              <a:cs typeface="Lato"/>
              <a:sym typeface="Lato"/>
            </a:endParaRPr>
          </a:p>
        </p:txBody>
      </p:sp>
      <p:sp>
        <p:nvSpPr>
          <p:cNvPr id="687" name="Shape 687"/>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688" name="Shape 688"/>
          <p:cNvGrpSpPr/>
          <p:nvPr/>
        </p:nvGrpSpPr>
        <p:grpSpPr>
          <a:xfrm>
            <a:off x="858043" y="241509"/>
            <a:ext cx="10470300" cy="730079"/>
            <a:chOff x="1692324" y="483017"/>
            <a:chExt cx="20940600" cy="1460159"/>
          </a:xfrm>
        </p:grpSpPr>
        <p:sp>
          <p:nvSpPr>
            <p:cNvPr id="689" name="Shape 689"/>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Boolean</a:t>
              </a:r>
              <a:endParaRPr b="1" sz="4400">
                <a:solidFill>
                  <a:srgbClr val="17959F"/>
                </a:solidFill>
                <a:latin typeface="Lato"/>
                <a:ea typeface="Lato"/>
                <a:cs typeface="Lato"/>
                <a:sym typeface="Lato"/>
              </a:endParaRPr>
            </a:p>
          </p:txBody>
        </p:sp>
        <p:sp>
          <p:nvSpPr>
            <p:cNvPr id="690" name="Shape 690"/>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graphicFrame>
        <p:nvGraphicFramePr>
          <p:cNvPr id="691" name="Shape 691"/>
          <p:cNvGraphicFramePr/>
          <p:nvPr/>
        </p:nvGraphicFramePr>
        <p:xfrm>
          <a:off x="949700" y="3131050"/>
          <a:ext cx="3000000" cy="3000000"/>
        </p:xfrm>
        <a:graphic>
          <a:graphicData uri="http://schemas.openxmlformats.org/drawingml/2006/table">
            <a:tbl>
              <a:tblPr>
                <a:noFill/>
                <a:tableStyleId>{EBC52E8B-542E-49DE-A567-AB19588578BE}</a:tableStyleId>
              </a:tblPr>
              <a:tblGrid>
                <a:gridCol w="5143500"/>
                <a:gridCol w="5143500"/>
              </a:tblGrid>
              <a:tr h="381000">
                <a:tc>
                  <a:txBody>
                    <a:bodyPr>
                      <a:noAutofit/>
                    </a:bodyPr>
                    <a:lstStyle/>
                    <a:p>
                      <a:pPr indent="0" lvl="0" marL="0" rtl="0" algn="ctr">
                        <a:lnSpc>
                          <a:spcPct val="150000"/>
                        </a:lnSpc>
                        <a:spcBef>
                          <a:spcPts val="0"/>
                        </a:spcBef>
                        <a:spcAft>
                          <a:spcPts val="0"/>
                        </a:spcAft>
                        <a:buNone/>
                      </a:pPr>
                      <a:r>
                        <a:rPr b="1" lang="en-US" sz="2000">
                          <a:latin typeface="Lato"/>
                          <a:ea typeface="Lato"/>
                          <a:cs typeface="Lato"/>
                          <a:sym typeface="Lato"/>
                        </a:rPr>
                        <a:t>Example condition</a:t>
                      </a:r>
                      <a:endParaRPr b="1" sz="2000">
                        <a:latin typeface="Lato"/>
                        <a:ea typeface="Lato"/>
                        <a:cs typeface="Lato"/>
                        <a:sym typeface="Lato"/>
                      </a:endParaRPr>
                    </a:p>
                  </a:txBody>
                  <a:tcPr marT="91425" marB="91425" marR="91425" marL="91425">
                    <a:lnR cap="flat" cmpd="sng" w="9525">
                      <a:solidFill>
                        <a:srgbClr val="434343"/>
                      </a:solidFill>
                      <a:prstDash val="solid"/>
                      <a:round/>
                      <a:headEnd len="sm" w="sm" type="none"/>
                      <a:tailEnd len="sm" w="sm" type="none"/>
                    </a:lnR>
                    <a:solidFill>
                      <a:srgbClr val="999999"/>
                    </a:solidFill>
                  </a:tcPr>
                </a:tc>
                <a:tc>
                  <a:txBody>
                    <a:bodyPr>
                      <a:noAutofit/>
                    </a:bodyPr>
                    <a:lstStyle/>
                    <a:p>
                      <a:pPr indent="0" lvl="0" marL="0" rtl="0" algn="ctr">
                        <a:spcBef>
                          <a:spcPts val="0"/>
                        </a:spcBef>
                        <a:spcAft>
                          <a:spcPts val="0"/>
                        </a:spcAft>
                        <a:buNone/>
                      </a:pPr>
                      <a:r>
                        <a:rPr b="1" lang="en-US" sz="2000">
                          <a:latin typeface="Lato"/>
                          <a:ea typeface="Lato"/>
                          <a:cs typeface="Lato"/>
                          <a:sym typeface="Lato"/>
                        </a:rPr>
                        <a:t>Boolean value</a:t>
                      </a:r>
                      <a:endParaRPr b="1" sz="2000">
                        <a:latin typeface="Lato"/>
                        <a:ea typeface="Lato"/>
                        <a:cs typeface="Lato"/>
                        <a:sym typeface="Lato"/>
                      </a:endParaRPr>
                    </a:p>
                  </a:txBody>
                  <a:tcPr marT="91425" marB="91425" marR="91425" marL="91425">
                    <a:lnL cap="flat" cmpd="sng" w="9525">
                      <a:solidFill>
                        <a:srgbClr val="434343"/>
                      </a:solidFill>
                      <a:prstDash val="solid"/>
                      <a:round/>
                      <a:headEnd len="sm" w="sm" type="none"/>
                      <a:tailEnd len="sm" w="sm" type="none"/>
                    </a:lnL>
                    <a:solidFill>
                      <a:srgbClr val="999999"/>
                    </a:solidFill>
                  </a:tcPr>
                </a:tc>
              </a:tr>
              <a:tr h="381000">
                <a:tc>
                  <a:txBody>
                    <a:bodyPr>
                      <a:noAutofit/>
                    </a:bodyPr>
                    <a:lstStyle/>
                    <a:p>
                      <a:pPr indent="0" lvl="0" marL="0" rtl="0" algn="ctr">
                        <a:lnSpc>
                          <a:spcPct val="150000"/>
                        </a:lnSpc>
                        <a:spcBef>
                          <a:spcPts val="0"/>
                        </a:spcBef>
                        <a:spcAft>
                          <a:spcPts val="0"/>
                        </a:spcAft>
                        <a:buNone/>
                      </a:pPr>
                      <a:r>
                        <a:rPr lang="en-US" sz="2000">
                          <a:latin typeface="Lato"/>
                          <a:ea typeface="Lato"/>
                          <a:cs typeface="Lato"/>
                          <a:sym typeface="Lato"/>
                        </a:rPr>
                        <a:t>x == y (x </a:t>
                      </a:r>
                      <a:r>
                        <a:rPr b="1" i="1" lang="en-US" sz="2000">
                          <a:solidFill>
                            <a:srgbClr val="F20253"/>
                          </a:solidFill>
                          <a:latin typeface="Lato"/>
                          <a:ea typeface="Lato"/>
                          <a:cs typeface="Lato"/>
                          <a:sym typeface="Lato"/>
                        </a:rPr>
                        <a:t>is equal to</a:t>
                      </a:r>
                      <a:r>
                        <a:rPr lang="en-US" sz="2000">
                          <a:latin typeface="Lato"/>
                          <a:ea typeface="Lato"/>
                          <a:cs typeface="Lato"/>
                          <a:sym typeface="Lato"/>
                        </a:rPr>
                        <a:t> y)</a:t>
                      </a:r>
                      <a:endParaRPr sz="2000">
                        <a:latin typeface="Lato"/>
                        <a:ea typeface="Lato"/>
                        <a:cs typeface="Lato"/>
                        <a:sym typeface="Lato"/>
                      </a:endParaRPr>
                    </a:p>
                  </a:txBody>
                  <a:tcPr marT="91425" marB="91425" marR="91425" marL="91425"/>
                </a:tc>
                <a:tc>
                  <a:txBody>
                    <a:bodyPr>
                      <a:noAutofit/>
                    </a:bodyPr>
                    <a:lstStyle/>
                    <a:p>
                      <a:pPr indent="0" lvl="0" marL="0" rtl="0" algn="ctr">
                        <a:spcBef>
                          <a:spcPts val="0"/>
                        </a:spcBef>
                        <a:spcAft>
                          <a:spcPts val="0"/>
                        </a:spcAft>
                        <a:buNone/>
                      </a:pPr>
                      <a:r>
                        <a:rPr lang="en-US" sz="2000">
                          <a:latin typeface="Lato"/>
                          <a:ea typeface="Lato"/>
                          <a:cs typeface="Lato"/>
                          <a:sym typeface="Lato"/>
                        </a:rPr>
                        <a:t>False</a:t>
                      </a:r>
                      <a:endParaRPr sz="2000">
                        <a:latin typeface="Lato"/>
                        <a:ea typeface="Lato"/>
                        <a:cs typeface="Lato"/>
                        <a:sym typeface="Lato"/>
                      </a:endParaRPr>
                    </a:p>
                  </a:txBody>
                  <a:tcPr marT="91425" marB="91425" marR="91425" marL="91425"/>
                </a:tc>
              </a:tr>
              <a:tr h="381000">
                <a:tc>
                  <a:txBody>
                    <a:bodyPr>
                      <a:noAutofit/>
                    </a:bodyPr>
                    <a:lstStyle/>
                    <a:p>
                      <a:pPr indent="0" lvl="0" marL="0" rtl="0" algn="ctr">
                        <a:lnSpc>
                          <a:spcPct val="150000"/>
                        </a:lnSpc>
                        <a:spcBef>
                          <a:spcPts val="0"/>
                        </a:spcBef>
                        <a:spcAft>
                          <a:spcPts val="0"/>
                        </a:spcAft>
                        <a:buNone/>
                      </a:pPr>
                      <a:r>
                        <a:rPr lang="en-US" sz="2000">
                          <a:latin typeface="Lato"/>
                          <a:ea typeface="Lato"/>
                          <a:cs typeface="Lato"/>
                          <a:sym typeface="Lato"/>
                        </a:rPr>
                        <a:t>x &lt;y (x </a:t>
                      </a:r>
                      <a:r>
                        <a:rPr b="1" i="1" lang="en-US" sz="2000">
                          <a:solidFill>
                            <a:srgbClr val="F20253"/>
                          </a:solidFill>
                          <a:latin typeface="Lato"/>
                          <a:ea typeface="Lato"/>
                          <a:cs typeface="Lato"/>
                          <a:sym typeface="Lato"/>
                        </a:rPr>
                        <a:t>is lesser than </a:t>
                      </a:r>
                      <a:r>
                        <a:rPr lang="en-US" sz="2000">
                          <a:latin typeface="Lato"/>
                          <a:ea typeface="Lato"/>
                          <a:cs typeface="Lato"/>
                          <a:sym typeface="Lato"/>
                        </a:rPr>
                        <a:t>y)</a:t>
                      </a:r>
                      <a:endParaRPr sz="2000">
                        <a:latin typeface="Lato"/>
                        <a:ea typeface="Lato"/>
                        <a:cs typeface="Lato"/>
                        <a:sym typeface="Lato"/>
                      </a:endParaRPr>
                    </a:p>
                  </a:txBody>
                  <a:tcPr marT="91425" marB="91425" marR="91425" marL="91425"/>
                </a:tc>
                <a:tc>
                  <a:txBody>
                    <a:bodyPr>
                      <a:noAutofit/>
                    </a:bodyPr>
                    <a:lstStyle/>
                    <a:p>
                      <a:pPr indent="0" lvl="0" marL="0" rtl="0" algn="ctr">
                        <a:spcBef>
                          <a:spcPts val="0"/>
                        </a:spcBef>
                        <a:spcAft>
                          <a:spcPts val="0"/>
                        </a:spcAft>
                        <a:buNone/>
                      </a:pPr>
                      <a:r>
                        <a:rPr lang="en-US" sz="2000">
                          <a:latin typeface="Lato"/>
                          <a:ea typeface="Lato"/>
                          <a:cs typeface="Lato"/>
                          <a:sym typeface="Lato"/>
                        </a:rPr>
                        <a:t>False</a:t>
                      </a:r>
                      <a:endParaRPr sz="2000">
                        <a:latin typeface="Lato"/>
                        <a:ea typeface="Lato"/>
                        <a:cs typeface="Lato"/>
                        <a:sym typeface="Lato"/>
                      </a:endParaRPr>
                    </a:p>
                  </a:txBody>
                  <a:tcPr marT="91425" marB="91425" marR="91425" marL="91425"/>
                </a:tc>
              </a:tr>
              <a:tr h="381000">
                <a:tc>
                  <a:txBody>
                    <a:bodyPr>
                      <a:noAutofit/>
                    </a:bodyPr>
                    <a:lstStyle/>
                    <a:p>
                      <a:pPr indent="0" lvl="0" marL="0" rtl="0" algn="ctr">
                        <a:lnSpc>
                          <a:spcPct val="150000"/>
                        </a:lnSpc>
                        <a:spcBef>
                          <a:spcPts val="0"/>
                        </a:spcBef>
                        <a:spcAft>
                          <a:spcPts val="0"/>
                        </a:spcAft>
                        <a:buNone/>
                      </a:pPr>
                      <a:r>
                        <a:rPr lang="en-US" sz="2000">
                          <a:latin typeface="Lato"/>
                          <a:ea typeface="Lato"/>
                          <a:cs typeface="Lato"/>
                          <a:sym typeface="Lato"/>
                        </a:rPr>
                        <a:t>x &gt; y (x </a:t>
                      </a:r>
                      <a:r>
                        <a:rPr b="1" i="1" lang="en-US" sz="2000">
                          <a:solidFill>
                            <a:srgbClr val="F20253"/>
                          </a:solidFill>
                          <a:latin typeface="Lato"/>
                          <a:ea typeface="Lato"/>
                          <a:cs typeface="Lato"/>
                          <a:sym typeface="Lato"/>
                        </a:rPr>
                        <a:t>is greater than</a:t>
                      </a:r>
                      <a:r>
                        <a:rPr lang="en-US" sz="2000">
                          <a:latin typeface="Lato"/>
                          <a:ea typeface="Lato"/>
                          <a:cs typeface="Lato"/>
                          <a:sym typeface="Lato"/>
                        </a:rPr>
                        <a:t> y)</a:t>
                      </a:r>
                      <a:endParaRPr sz="2000">
                        <a:latin typeface="Lato"/>
                        <a:ea typeface="Lato"/>
                        <a:cs typeface="Lato"/>
                        <a:sym typeface="Lato"/>
                      </a:endParaRPr>
                    </a:p>
                  </a:txBody>
                  <a:tcPr marT="91425" marB="91425" marR="91425" marL="91425"/>
                </a:tc>
                <a:tc>
                  <a:txBody>
                    <a:bodyPr>
                      <a:noAutofit/>
                    </a:bodyPr>
                    <a:lstStyle/>
                    <a:p>
                      <a:pPr indent="0" lvl="0" marL="0" rtl="0" algn="ctr">
                        <a:spcBef>
                          <a:spcPts val="0"/>
                        </a:spcBef>
                        <a:spcAft>
                          <a:spcPts val="0"/>
                        </a:spcAft>
                        <a:buNone/>
                      </a:pPr>
                      <a:r>
                        <a:rPr lang="en-US" sz="2000">
                          <a:latin typeface="Lato"/>
                          <a:ea typeface="Lato"/>
                          <a:cs typeface="Lato"/>
                          <a:sym typeface="Lato"/>
                        </a:rPr>
                        <a:t>True</a:t>
                      </a:r>
                      <a:endParaRPr sz="2000">
                        <a:latin typeface="Lato"/>
                        <a:ea typeface="Lato"/>
                        <a:cs typeface="Lato"/>
                        <a:sym typeface="Lato"/>
                      </a:endParaRPr>
                    </a:p>
                  </a:txBody>
                  <a:tcPr marT="91425" marB="91425" marR="91425" marL="91425"/>
                </a:tc>
              </a:tr>
              <a:tr h="381000">
                <a:tc>
                  <a:txBody>
                    <a:bodyPr>
                      <a:noAutofit/>
                    </a:bodyPr>
                    <a:lstStyle/>
                    <a:p>
                      <a:pPr indent="0" lvl="0" marL="0" rtl="0" algn="ctr">
                        <a:lnSpc>
                          <a:spcPct val="150000"/>
                        </a:lnSpc>
                        <a:spcBef>
                          <a:spcPts val="0"/>
                        </a:spcBef>
                        <a:spcAft>
                          <a:spcPts val="0"/>
                        </a:spcAft>
                        <a:buNone/>
                      </a:pPr>
                      <a:r>
                        <a:rPr lang="en-US" sz="2000">
                          <a:latin typeface="Lato"/>
                          <a:ea typeface="Lato"/>
                          <a:cs typeface="Lato"/>
                          <a:sym typeface="Lato"/>
                        </a:rPr>
                        <a:t>x != y (x </a:t>
                      </a:r>
                      <a:r>
                        <a:rPr b="1" i="1" lang="en-US" sz="2000">
                          <a:solidFill>
                            <a:srgbClr val="F20253"/>
                          </a:solidFill>
                          <a:latin typeface="Lato"/>
                          <a:ea typeface="Lato"/>
                          <a:cs typeface="Lato"/>
                          <a:sym typeface="Lato"/>
                        </a:rPr>
                        <a:t>is not equal to</a:t>
                      </a:r>
                      <a:r>
                        <a:rPr lang="en-US" sz="2000">
                          <a:latin typeface="Lato"/>
                          <a:ea typeface="Lato"/>
                          <a:cs typeface="Lato"/>
                          <a:sym typeface="Lato"/>
                        </a:rPr>
                        <a:t> y)</a:t>
                      </a:r>
                      <a:endParaRPr sz="2000">
                        <a:latin typeface="Lato"/>
                        <a:ea typeface="Lato"/>
                        <a:cs typeface="Lato"/>
                        <a:sym typeface="Lato"/>
                      </a:endParaRPr>
                    </a:p>
                  </a:txBody>
                  <a:tcPr marT="91425" marB="91425" marR="91425" marL="91425"/>
                </a:tc>
                <a:tc>
                  <a:txBody>
                    <a:bodyPr>
                      <a:noAutofit/>
                    </a:bodyPr>
                    <a:lstStyle/>
                    <a:p>
                      <a:pPr indent="0" lvl="0" marL="0" rtl="0" algn="ctr">
                        <a:spcBef>
                          <a:spcPts val="0"/>
                        </a:spcBef>
                        <a:spcAft>
                          <a:spcPts val="0"/>
                        </a:spcAft>
                        <a:buNone/>
                      </a:pPr>
                      <a:r>
                        <a:rPr lang="en-US" sz="2000">
                          <a:latin typeface="Lato"/>
                          <a:ea typeface="Lato"/>
                          <a:cs typeface="Lato"/>
                          <a:sym typeface="Lato"/>
                        </a:rPr>
                        <a:t>True</a:t>
                      </a:r>
                      <a:endParaRPr sz="2000">
                        <a:latin typeface="Lato"/>
                        <a:ea typeface="Lato"/>
                        <a:cs typeface="Lato"/>
                        <a:sym typeface="Lato"/>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cxnSp>
        <p:nvCxnSpPr>
          <p:cNvPr id="697" name="Shape 697"/>
          <p:cNvCxnSpPr/>
          <p:nvPr/>
        </p:nvCxnSpPr>
        <p:spPr>
          <a:xfrm>
            <a:off x="5805926" y="4129382"/>
            <a:ext cx="596400" cy="0"/>
          </a:xfrm>
          <a:prstGeom prst="straightConnector1">
            <a:avLst/>
          </a:prstGeom>
          <a:noFill/>
          <a:ln cap="flat" cmpd="sng" w="57150">
            <a:solidFill>
              <a:schemeClr val="accent1"/>
            </a:solidFill>
            <a:prstDash val="solid"/>
            <a:miter lim="800000"/>
            <a:headEnd len="sm" w="sm" type="none"/>
            <a:tailEnd len="sm" w="sm" type="none"/>
          </a:ln>
        </p:spPr>
      </p:cxnSp>
      <p:sp>
        <p:nvSpPr>
          <p:cNvPr id="698" name="Shape 698"/>
          <p:cNvSpPr txBox="1"/>
          <p:nvPr/>
        </p:nvSpPr>
        <p:spPr>
          <a:xfrm>
            <a:off x="2358151" y="3059700"/>
            <a:ext cx="7475700" cy="73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45469"/>
              </a:buClr>
              <a:buSzPts val="4200"/>
              <a:buFont typeface="Lato Black"/>
              <a:buNone/>
            </a:pPr>
            <a:r>
              <a:rPr b="1" lang="en-US" sz="4200">
                <a:solidFill>
                  <a:srgbClr val="445469"/>
                </a:solidFill>
                <a:latin typeface="Lato Black"/>
                <a:ea typeface="Lato Black"/>
                <a:cs typeface="Lato Black"/>
                <a:sym typeface="Lato Black"/>
              </a:rPr>
              <a:t>Control Flow Tools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Shape 345"/>
          <p:cNvSpPr txBox="1"/>
          <p:nvPr/>
        </p:nvSpPr>
        <p:spPr>
          <a:xfrm>
            <a:off x="497000" y="4759725"/>
            <a:ext cx="11129700" cy="1667400"/>
          </a:xfrm>
          <a:prstGeom prst="rect">
            <a:avLst/>
          </a:prstGeom>
          <a:noFill/>
          <a:ln>
            <a:noFill/>
          </a:ln>
        </p:spPr>
        <p:txBody>
          <a:bodyPr anchorCtr="0" anchor="t" bIns="45700" lIns="91400" spcFirstLastPara="1" rIns="91400" wrap="square" tIns="45700">
            <a:noAutofit/>
          </a:bodyPr>
          <a:lstStyle/>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Assuming that sample.py is a python script file existed in your PC.</a:t>
            </a:r>
            <a:endParaRPr sz="2000">
              <a:latin typeface="Lato"/>
              <a:ea typeface="Lato"/>
              <a:cs typeface="Lato"/>
              <a:sym typeface="Lato"/>
            </a:endParaRPr>
          </a:p>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Content of sample.py are: </a:t>
            </a:r>
            <a:r>
              <a:rPr b="1" lang="en-US" sz="2000">
                <a:solidFill>
                  <a:srgbClr val="F20253"/>
                </a:solidFill>
                <a:latin typeface="Courier New"/>
                <a:ea typeface="Courier New"/>
                <a:cs typeface="Courier New"/>
                <a:sym typeface="Courier New"/>
              </a:rPr>
              <a:t>print “Hello, Python”</a:t>
            </a:r>
            <a:endParaRPr b="1" sz="2000">
              <a:solidFill>
                <a:srgbClr val="F20253"/>
              </a:solidFill>
              <a:latin typeface="Courier New"/>
              <a:ea typeface="Courier New"/>
              <a:cs typeface="Courier New"/>
              <a:sym typeface="Courier New"/>
            </a:endParaRPr>
          </a:p>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When we run the file with command: </a:t>
            </a:r>
            <a:r>
              <a:rPr b="1" lang="en-US" sz="2000">
                <a:solidFill>
                  <a:srgbClr val="F20253"/>
                </a:solidFill>
                <a:latin typeface="Courier New"/>
                <a:ea typeface="Courier New"/>
                <a:cs typeface="Courier New"/>
                <a:sym typeface="Courier New"/>
              </a:rPr>
              <a:t>python sample.py</a:t>
            </a:r>
            <a:r>
              <a:rPr lang="en-US" sz="2000">
                <a:latin typeface="Lato"/>
                <a:ea typeface="Lato"/>
                <a:cs typeface="Lato"/>
                <a:sym typeface="Lato"/>
              </a:rPr>
              <a:t>, the output is: Hello, Python</a:t>
            </a:r>
            <a:endParaRPr sz="2000">
              <a:latin typeface="Lato"/>
              <a:ea typeface="Lato"/>
              <a:cs typeface="Lato"/>
              <a:sym typeface="Lato"/>
            </a:endParaRPr>
          </a:p>
          <a:p>
            <a:pPr indent="0" lvl="0" marL="0" marR="0" rtl="0" algn="just">
              <a:lnSpc>
                <a:spcPct val="150000"/>
              </a:lnSpc>
              <a:spcBef>
                <a:spcPts val="0"/>
              </a:spcBef>
              <a:spcAft>
                <a:spcPts val="0"/>
              </a:spcAft>
              <a:buNone/>
            </a:pPr>
            <a:r>
              <a:t/>
            </a:r>
            <a:endParaRPr sz="2000">
              <a:latin typeface="Lato"/>
              <a:ea typeface="Lato"/>
              <a:cs typeface="Lato"/>
              <a:sym typeface="Lato"/>
            </a:endParaRPr>
          </a:p>
        </p:txBody>
      </p:sp>
      <p:sp>
        <p:nvSpPr>
          <p:cNvPr id="346" name="Shape 346"/>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347" name="Shape 347"/>
          <p:cNvGrpSpPr/>
          <p:nvPr/>
        </p:nvGrpSpPr>
        <p:grpSpPr>
          <a:xfrm>
            <a:off x="858043" y="241509"/>
            <a:ext cx="10470300" cy="730079"/>
            <a:chOff x="1692324" y="483017"/>
            <a:chExt cx="20940600" cy="1460159"/>
          </a:xfrm>
        </p:grpSpPr>
        <p:sp>
          <p:nvSpPr>
            <p:cNvPr id="348" name="Shape 348"/>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Python - Basic Script</a:t>
              </a:r>
              <a:endParaRPr b="1" sz="4400">
                <a:solidFill>
                  <a:srgbClr val="17959F"/>
                </a:solidFill>
                <a:latin typeface="Lato"/>
                <a:ea typeface="Lato"/>
                <a:cs typeface="Lato"/>
                <a:sym typeface="Lato"/>
              </a:endParaRPr>
            </a:p>
          </p:txBody>
        </p:sp>
        <p:sp>
          <p:nvSpPr>
            <p:cNvPr id="349" name="Shape 349"/>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350" name="Shape 350"/>
          <p:cNvPicPr preferRelativeResize="0"/>
          <p:nvPr/>
        </p:nvPicPr>
        <p:blipFill>
          <a:blip r:embed="rId3">
            <a:alphaModFix/>
          </a:blip>
          <a:stretch>
            <a:fillRect/>
          </a:stretch>
        </p:blipFill>
        <p:spPr>
          <a:xfrm>
            <a:off x="1412138" y="1929049"/>
            <a:ext cx="9388225" cy="21282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Shape 704"/>
          <p:cNvSpPr txBox="1"/>
          <p:nvPr/>
        </p:nvSpPr>
        <p:spPr>
          <a:xfrm>
            <a:off x="450800" y="1464075"/>
            <a:ext cx="7316400" cy="3960600"/>
          </a:xfrm>
          <a:prstGeom prst="rect">
            <a:avLst/>
          </a:prstGeom>
          <a:noFill/>
          <a:ln>
            <a:noFill/>
          </a:ln>
        </p:spPr>
        <p:txBody>
          <a:bodyPr anchorCtr="0" anchor="t" bIns="45700" lIns="91400" spcFirstLastPara="1" rIns="91400" wrap="square" tIns="45700">
            <a:noAutofit/>
          </a:bodyPr>
          <a:lstStyle/>
          <a:p>
            <a:pPr indent="-355600" lvl="0" marL="457200" marR="0" rtl="0">
              <a:lnSpc>
                <a:spcPct val="115000"/>
              </a:lnSpc>
              <a:spcBef>
                <a:spcPts val="0"/>
              </a:spcBef>
              <a:spcAft>
                <a:spcPts val="0"/>
              </a:spcAft>
              <a:buSzPts val="2000"/>
              <a:buFont typeface="Lato"/>
              <a:buChar char="●"/>
            </a:pPr>
            <a:r>
              <a:rPr lang="en-US" sz="2000">
                <a:latin typeface="Lato"/>
                <a:ea typeface="Lato"/>
                <a:cs typeface="Lato"/>
                <a:sym typeface="Lato"/>
              </a:rPr>
              <a:t>Decision Making</a:t>
            </a:r>
            <a:endParaRPr sz="2000">
              <a:latin typeface="Lato"/>
              <a:ea typeface="Lato"/>
              <a:cs typeface="Lato"/>
              <a:sym typeface="Lato"/>
            </a:endParaRPr>
          </a:p>
          <a:p>
            <a:pPr indent="-355600" lvl="1" marL="914400" marR="0" rtl="0">
              <a:lnSpc>
                <a:spcPct val="115000"/>
              </a:lnSpc>
              <a:spcBef>
                <a:spcPts val="0"/>
              </a:spcBef>
              <a:spcAft>
                <a:spcPts val="0"/>
              </a:spcAft>
              <a:buSzPts val="2000"/>
              <a:buFont typeface="Lato"/>
              <a:buChar char="○"/>
            </a:pPr>
            <a:r>
              <a:rPr lang="en-US" sz="2000">
                <a:latin typeface="Lato"/>
                <a:ea typeface="Lato"/>
                <a:cs typeface="Lato"/>
                <a:sym typeface="Lato"/>
              </a:rPr>
              <a:t>If statements</a:t>
            </a:r>
            <a:endParaRPr sz="2000">
              <a:latin typeface="Lato"/>
              <a:ea typeface="Lato"/>
              <a:cs typeface="Lato"/>
              <a:sym typeface="Lato"/>
            </a:endParaRPr>
          </a:p>
          <a:p>
            <a:pPr indent="-355600" lvl="1" marL="914400" marR="0" rtl="0">
              <a:lnSpc>
                <a:spcPct val="115000"/>
              </a:lnSpc>
              <a:spcBef>
                <a:spcPts val="0"/>
              </a:spcBef>
              <a:spcAft>
                <a:spcPts val="0"/>
              </a:spcAft>
              <a:buSzPts val="2000"/>
              <a:buFont typeface="Lato"/>
              <a:buChar char="○"/>
            </a:pPr>
            <a:r>
              <a:rPr lang="en-US" sz="2000">
                <a:latin typeface="Lato"/>
                <a:ea typeface="Lato"/>
                <a:cs typeface="Lato"/>
                <a:sym typeface="Lato"/>
              </a:rPr>
              <a:t>if… else statements</a:t>
            </a:r>
            <a:endParaRPr sz="2000">
              <a:latin typeface="Lato"/>
              <a:ea typeface="Lato"/>
              <a:cs typeface="Lato"/>
              <a:sym typeface="Lato"/>
            </a:endParaRPr>
          </a:p>
          <a:p>
            <a:pPr indent="-355600" lvl="1" marL="914400" marR="0" rtl="0">
              <a:lnSpc>
                <a:spcPct val="115000"/>
              </a:lnSpc>
              <a:spcBef>
                <a:spcPts val="0"/>
              </a:spcBef>
              <a:spcAft>
                <a:spcPts val="0"/>
              </a:spcAft>
              <a:buSzPts val="2000"/>
              <a:buFont typeface="Lato"/>
              <a:buChar char="○"/>
            </a:pPr>
            <a:r>
              <a:rPr lang="en-US" sz="2000">
                <a:latin typeface="Lato"/>
                <a:ea typeface="Lato"/>
                <a:cs typeface="Lato"/>
                <a:sym typeface="Lato"/>
              </a:rPr>
              <a:t>if… elif… else statements</a:t>
            </a:r>
            <a:endParaRPr sz="2000">
              <a:latin typeface="Lato"/>
              <a:ea typeface="Lato"/>
              <a:cs typeface="Lato"/>
              <a:sym typeface="Lato"/>
            </a:endParaRPr>
          </a:p>
          <a:p>
            <a:pPr indent="-355600" lvl="1" marL="914400" marR="0" rtl="0">
              <a:lnSpc>
                <a:spcPct val="115000"/>
              </a:lnSpc>
              <a:spcBef>
                <a:spcPts val="0"/>
              </a:spcBef>
              <a:spcAft>
                <a:spcPts val="0"/>
              </a:spcAft>
              <a:buSzPts val="2000"/>
              <a:buFont typeface="Lato"/>
              <a:buChar char="○"/>
            </a:pPr>
            <a:r>
              <a:rPr lang="en-US" sz="2000">
                <a:latin typeface="Lato"/>
                <a:ea typeface="Lato"/>
                <a:cs typeface="Lato"/>
                <a:sym typeface="Lato"/>
              </a:rPr>
              <a:t>nested if… else statements</a:t>
            </a:r>
            <a:endParaRPr sz="2000">
              <a:latin typeface="Lato"/>
              <a:ea typeface="Lato"/>
              <a:cs typeface="Lato"/>
              <a:sym typeface="Lato"/>
            </a:endParaRPr>
          </a:p>
          <a:p>
            <a:pPr indent="-355600" lvl="0" marL="457200" marR="0" rtl="0">
              <a:lnSpc>
                <a:spcPct val="115000"/>
              </a:lnSpc>
              <a:spcBef>
                <a:spcPts val="0"/>
              </a:spcBef>
              <a:spcAft>
                <a:spcPts val="0"/>
              </a:spcAft>
              <a:buSzPts val="2000"/>
              <a:buFont typeface="Lato"/>
              <a:buChar char="●"/>
            </a:pPr>
            <a:r>
              <a:rPr lang="en-US" sz="2000">
                <a:latin typeface="Lato"/>
                <a:ea typeface="Lato"/>
                <a:cs typeface="Lato"/>
                <a:sym typeface="Lato"/>
              </a:rPr>
              <a:t>Loops</a:t>
            </a:r>
            <a:endParaRPr sz="2000">
              <a:latin typeface="Lato"/>
              <a:ea typeface="Lato"/>
              <a:cs typeface="Lato"/>
              <a:sym typeface="Lato"/>
            </a:endParaRPr>
          </a:p>
          <a:p>
            <a:pPr indent="-355600" lvl="1" marL="914400" rtl="0">
              <a:lnSpc>
                <a:spcPct val="115000"/>
              </a:lnSpc>
              <a:spcBef>
                <a:spcPts val="0"/>
              </a:spcBef>
              <a:spcAft>
                <a:spcPts val="0"/>
              </a:spcAft>
              <a:buSzPts val="2000"/>
              <a:buFont typeface="Lato"/>
              <a:buChar char="○"/>
            </a:pPr>
            <a:r>
              <a:rPr lang="en-US" sz="2000">
                <a:latin typeface="Lato"/>
                <a:ea typeface="Lato"/>
                <a:cs typeface="Lato"/>
                <a:sym typeface="Lato"/>
              </a:rPr>
              <a:t>Loop Control</a:t>
            </a:r>
            <a:endParaRPr sz="2000">
              <a:latin typeface="Lato"/>
              <a:ea typeface="Lato"/>
              <a:cs typeface="Lato"/>
              <a:sym typeface="Lato"/>
            </a:endParaRPr>
          </a:p>
          <a:p>
            <a:pPr indent="-355600" lvl="2" marL="1371600" rtl="0">
              <a:lnSpc>
                <a:spcPct val="115000"/>
              </a:lnSpc>
              <a:spcBef>
                <a:spcPts val="0"/>
              </a:spcBef>
              <a:spcAft>
                <a:spcPts val="0"/>
              </a:spcAft>
              <a:buSzPts val="2000"/>
              <a:buFont typeface="Lato"/>
              <a:buChar char="■"/>
            </a:pPr>
            <a:r>
              <a:rPr lang="en-US" sz="2000">
                <a:latin typeface="Lato"/>
                <a:ea typeface="Lato"/>
                <a:cs typeface="Lato"/>
                <a:sym typeface="Lato"/>
              </a:rPr>
              <a:t>Break, pass  and continue statements</a:t>
            </a:r>
            <a:endParaRPr sz="2000">
              <a:latin typeface="Lato"/>
              <a:ea typeface="Lato"/>
              <a:cs typeface="Lato"/>
              <a:sym typeface="Lato"/>
            </a:endParaRPr>
          </a:p>
          <a:p>
            <a:pPr indent="-355600" lvl="1" marL="914400" marR="0" rtl="0">
              <a:lnSpc>
                <a:spcPct val="115000"/>
              </a:lnSpc>
              <a:spcBef>
                <a:spcPts val="0"/>
              </a:spcBef>
              <a:spcAft>
                <a:spcPts val="0"/>
              </a:spcAft>
              <a:buSzPts val="2000"/>
              <a:buFont typeface="Lato"/>
              <a:buChar char="○"/>
            </a:pPr>
            <a:r>
              <a:rPr lang="en-US" sz="2000">
                <a:latin typeface="Lato"/>
                <a:ea typeface="Lato"/>
                <a:cs typeface="Lato"/>
                <a:sym typeface="Lato"/>
              </a:rPr>
              <a:t>while loop</a:t>
            </a:r>
            <a:endParaRPr sz="2000">
              <a:latin typeface="Lato"/>
              <a:ea typeface="Lato"/>
              <a:cs typeface="Lato"/>
              <a:sym typeface="Lato"/>
            </a:endParaRPr>
          </a:p>
          <a:p>
            <a:pPr indent="-355600" lvl="1" marL="914400" marR="0" rtl="0">
              <a:lnSpc>
                <a:spcPct val="115000"/>
              </a:lnSpc>
              <a:spcBef>
                <a:spcPts val="0"/>
              </a:spcBef>
              <a:spcAft>
                <a:spcPts val="0"/>
              </a:spcAft>
              <a:buSzPts val="2000"/>
              <a:buFont typeface="Lato"/>
              <a:buChar char="○"/>
            </a:pPr>
            <a:r>
              <a:rPr lang="en-US" sz="2000">
                <a:latin typeface="Lato"/>
                <a:ea typeface="Lato"/>
                <a:cs typeface="Lato"/>
                <a:sym typeface="Lato"/>
              </a:rPr>
              <a:t>for loop</a:t>
            </a:r>
            <a:endParaRPr sz="2000">
              <a:latin typeface="Lato"/>
              <a:ea typeface="Lato"/>
              <a:cs typeface="Lato"/>
              <a:sym typeface="Lato"/>
            </a:endParaRPr>
          </a:p>
          <a:p>
            <a:pPr indent="-355600" lvl="1" marL="914400" marR="0" rtl="0">
              <a:lnSpc>
                <a:spcPct val="115000"/>
              </a:lnSpc>
              <a:spcBef>
                <a:spcPts val="0"/>
              </a:spcBef>
              <a:spcAft>
                <a:spcPts val="0"/>
              </a:spcAft>
              <a:buSzPts val="2000"/>
              <a:buFont typeface="Lato"/>
              <a:buChar char="○"/>
            </a:pPr>
            <a:r>
              <a:rPr lang="en-US" sz="2000">
                <a:latin typeface="Lato"/>
                <a:ea typeface="Lato"/>
                <a:cs typeface="Lato"/>
                <a:sym typeface="Lato"/>
              </a:rPr>
              <a:t>nested loops</a:t>
            </a:r>
            <a:endParaRPr sz="2000">
              <a:latin typeface="Lato"/>
              <a:ea typeface="Lato"/>
              <a:cs typeface="Lato"/>
              <a:sym typeface="Lato"/>
            </a:endParaRPr>
          </a:p>
        </p:txBody>
      </p:sp>
      <p:sp>
        <p:nvSpPr>
          <p:cNvPr id="705" name="Shape 705"/>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706" name="Shape 706"/>
          <p:cNvGrpSpPr/>
          <p:nvPr/>
        </p:nvGrpSpPr>
        <p:grpSpPr>
          <a:xfrm>
            <a:off x="858043" y="241509"/>
            <a:ext cx="10470300" cy="730079"/>
            <a:chOff x="1692324" y="483017"/>
            <a:chExt cx="20940600" cy="1460159"/>
          </a:xfrm>
        </p:grpSpPr>
        <p:sp>
          <p:nvSpPr>
            <p:cNvPr id="707" name="Shape 707"/>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Agenda</a:t>
              </a:r>
              <a:endParaRPr b="1" i="0" sz="4400" u="none" cap="none" strike="noStrike">
                <a:solidFill>
                  <a:srgbClr val="17959F"/>
                </a:solidFill>
                <a:latin typeface="Lato"/>
                <a:ea typeface="Lato"/>
                <a:cs typeface="Lato"/>
                <a:sym typeface="Lato"/>
              </a:endParaRPr>
            </a:p>
          </p:txBody>
        </p:sp>
        <p:sp>
          <p:nvSpPr>
            <p:cNvPr id="708" name="Shape 708"/>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Shape 714"/>
          <p:cNvSpPr txBox="1"/>
          <p:nvPr/>
        </p:nvSpPr>
        <p:spPr>
          <a:xfrm>
            <a:off x="2358151" y="3059700"/>
            <a:ext cx="7475700" cy="73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45469"/>
              </a:buClr>
              <a:buSzPts val="4200"/>
              <a:buFont typeface="Lato Black"/>
              <a:buNone/>
            </a:pPr>
            <a:r>
              <a:rPr b="1" lang="en-US" sz="4200">
                <a:solidFill>
                  <a:srgbClr val="445469"/>
                </a:solidFill>
                <a:latin typeface="Lato Black"/>
                <a:ea typeface="Lato Black"/>
                <a:cs typeface="Lato Black"/>
                <a:sym typeface="Lato Black"/>
              </a:rPr>
              <a:t>Decision Making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Shape 719"/>
          <p:cNvSpPr txBox="1"/>
          <p:nvPr/>
        </p:nvSpPr>
        <p:spPr>
          <a:xfrm>
            <a:off x="301100" y="1818300"/>
            <a:ext cx="7963800" cy="32214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SzPts val="1800"/>
              <a:buFont typeface="Lato"/>
              <a:buChar char="●"/>
            </a:pPr>
            <a:r>
              <a:rPr b="1" lang="en-US" sz="1800">
                <a:solidFill>
                  <a:srgbClr val="F20253"/>
                </a:solidFill>
                <a:latin typeface="Lato"/>
                <a:ea typeface="Lato"/>
                <a:cs typeface="Lato"/>
                <a:sym typeface="Lato"/>
              </a:rPr>
              <a:t>Anticipation of conditions</a:t>
            </a:r>
            <a:r>
              <a:rPr lang="en-US" sz="1800">
                <a:latin typeface="Lato"/>
                <a:ea typeface="Lato"/>
                <a:cs typeface="Lato"/>
                <a:sym typeface="Lato"/>
              </a:rPr>
              <a:t> occurring while execution of the program and </a:t>
            </a:r>
            <a:r>
              <a:rPr b="1" lang="en-US" sz="1800">
                <a:solidFill>
                  <a:srgbClr val="F20253"/>
                </a:solidFill>
                <a:latin typeface="Lato"/>
                <a:ea typeface="Lato"/>
                <a:cs typeface="Lato"/>
                <a:sym typeface="Lato"/>
              </a:rPr>
              <a:t>specifying actions</a:t>
            </a:r>
            <a:r>
              <a:rPr lang="en-US" sz="1800">
                <a:latin typeface="Lato"/>
                <a:ea typeface="Lato"/>
                <a:cs typeface="Lato"/>
                <a:sym typeface="Lato"/>
              </a:rPr>
              <a:t> taken according to the conditions</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Decision structures evaluate multiple expressions which produce TRUE or FALSE as outcome.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You need to determine which action to take and which statements to execute if outcome is TRUE or FALSE otherwise.</a:t>
            </a:r>
            <a:endParaRPr sz="1800">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p:txBody>
      </p:sp>
      <p:sp>
        <p:nvSpPr>
          <p:cNvPr id="720" name="Shape 720"/>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721" name="Shape 721"/>
          <p:cNvGrpSpPr/>
          <p:nvPr/>
        </p:nvGrpSpPr>
        <p:grpSpPr>
          <a:xfrm>
            <a:off x="858043" y="241509"/>
            <a:ext cx="10470300" cy="730079"/>
            <a:chOff x="1692324" y="483017"/>
            <a:chExt cx="20940600" cy="1460159"/>
          </a:xfrm>
        </p:grpSpPr>
        <p:sp>
          <p:nvSpPr>
            <p:cNvPr id="722" name="Shape 722"/>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Decision Making</a:t>
              </a:r>
              <a:endParaRPr b="1" sz="4400">
                <a:solidFill>
                  <a:srgbClr val="17959F"/>
                </a:solidFill>
                <a:latin typeface="Lato"/>
                <a:ea typeface="Lato"/>
                <a:cs typeface="Lato"/>
                <a:sym typeface="Lato"/>
              </a:endParaRPr>
            </a:p>
          </p:txBody>
        </p:sp>
        <p:sp>
          <p:nvSpPr>
            <p:cNvPr id="723" name="Shape 723"/>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724" name="Shape 724"/>
          <p:cNvPicPr preferRelativeResize="0"/>
          <p:nvPr/>
        </p:nvPicPr>
        <p:blipFill>
          <a:blip r:embed="rId3">
            <a:alphaModFix/>
          </a:blip>
          <a:stretch>
            <a:fillRect/>
          </a:stretch>
        </p:blipFill>
        <p:spPr>
          <a:xfrm>
            <a:off x="8264900" y="4356551"/>
            <a:ext cx="3796300" cy="2305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Shape 730"/>
          <p:cNvSpPr txBox="1"/>
          <p:nvPr/>
        </p:nvSpPr>
        <p:spPr>
          <a:xfrm>
            <a:off x="497025" y="1610400"/>
            <a:ext cx="4912200" cy="3637200"/>
          </a:xfrm>
          <a:prstGeom prst="rect">
            <a:avLst/>
          </a:prstGeom>
          <a:noFill/>
          <a:ln>
            <a:noFill/>
          </a:ln>
        </p:spPr>
        <p:txBody>
          <a:bodyPr anchorCtr="0" anchor="t" bIns="45700" lIns="91400" spcFirstLastPara="1" rIns="91400" wrap="square" tIns="45700">
            <a:noAutofit/>
          </a:bodyPr>
          <a:lstStyle/>
          <a:p>
            <a:pPr indent="0" lvl="0" marL="0" marR="0" rtl="0" algn="just">
              <a:lnSpc>
                <a:spcPct val="150000"/>
              </a:lnSpc>
              <a:spcBef>
                <a:spcPts val="0"/>
              </a:spcBef>
              <a:spcAft>
                <a:spcPts val="0"/>
              </a:spcAft>
              <a:buNone/>
            </a:pPr>
            <a:r>
              <a:rPr lang="en-US" sz="2000">
                <a:latin typeface="Lato"/>
                <a:ea typeface="Lato"/>
                <a:cs typeface="Lato"/>
                <a:sym typeface="Lato"/>
              </a:rPr>
              <a:t>Here is the </a:t>
            </a:r>
            <a:r>
              <a:rPr b="1" lang="en-US" sz="2000">
                <a:solidFill>
                  <a:srgbClr val="F20253"/>
                </a:solidFill>
                <a:latin typeface="Lato"/>
                <a:ea typeface="Lato"/>
                <a:cs typeface="Lato"/>
                <a:sym typeface="Lato"/>
              </a:rPr>
              <a:t>general form of a typical decision making structure</a:t>
            </a:r>
            <a:r>
              <a:rPr lang="en-US" sz="2000">
                <a:latin typeface="Lato"/>
                <a:ea typeface="Lato"/>
                <a:cs typeface="Lato"/>
                <a:sym typeface="Lato"/>
              </a:rPr>
              <a:t> found in most of the programming languages. </a:t>
            </a:r>
            <a:endParaRPr sz="2000">
              <a:latin typeface="Lato"/>
              <a:ea typeface="Lato"/>
              <a:cs typeface="Lato"/>
              <a:sym typeface="Lato"/>
            </a:endParaRPr>
          </a:p>
          <a:p>
            <a:pPr indent="0" lvl="0" marL="0" marR="0" rtl="0" algn="ctr">
              <a:lnSpc>
                <a:spcPct val="150000"/>
              </a:lnSpc>
              <a:spcBef>
                <a:spcPts val="0"/>
              </a:spcBef>
              <a:spcAft>
                <a:spcPts val="0"/>
              </a:spcAft>
              <a:buNone/>
            </a:pPr>
            <a:r>
              <a:t/>
            </a:r>
            <a:endParaRPr sz="2000">
              <a:latin typeface="Lato"/>
              <a:ea typeface="Lato"/>
              <a:cs typeface="Lato"/>
              <a:sym typeface="Lato"/>
            </a:endParaRPr>
          </a:p>
          <a:p>
            <a:pPr indent="0" lvl="0" marL="0" marR="0" rtl="0" algn="just">
              <a:lnSpc>
                <a:spcPct val="150000"/>
              </a:lnSpc>
              <a:spcBef>
                <a:spcPts val="0"/>
              </a:spcBef>
              <a:spcAft>
                <a:spcPts val="0"/>
              </a:spcAft>
              <a:buNone/>
            </a:pPr>
            <a:r>
              <a:rPr b="1" lang="en-US" sz="2000">
                <a:solidFill>
                  <a:srgbClr val="008080"/>
                </a:solidFill>
                <a:latin typeface="Lato"/>
                <a:ea typeface="Lato"/>
                <a:cs typeface="Lato"/>
                <a:sym typeface="Lato"/>
              </a:rPr>
              <a:t>Python </a:t>
            </a:r>
            <a:r>
              <a:rPr lang="en-US" sz="2000">
                <a:latin typeface="Lato"/>
                <a:ea typeface="Lato"/>
                <a:cs typeface="Lato"/>
                <a:sym typeface="Lato"/>
              </a:rPr>
              <a:t>programming language </a:t>
            </a:r>
            <a:r>
              <a:rPr b="1" lang="en-US" sz="2000">
                <a:solidFill>
                  <a:srgbClr val="008080"/>
                </a:solidFill>
                <a:latin typeface="Lato"/>
                <a:ea typeface="Lato"/>
                <a:cs typeface="Lato"/>
                <a:sym typeface="Lato"/>
              </a:rPr>
              <a:t>assumes any non-zero and non-null values as TRUE</a:t>
            </a:r>
            <a:r>
              <a:rPr lang="en-US" sz="2000">
                <a:latin typeface="Lato"/>
                <a:ea typeface="Lato"/>
                <a:cs typeface="Lato"/>
                <a:sym typeface="Lato"/>
              </a:rPr>
              <a:t>, and if it is either zero or null, then it is assumed as FALSE value.</a:t>
            </a:r>
            <a:endParaRPr sz="2000">
              <a:latin typeface="Lato"/>
              <a:ea typeface="Lato"/>
              <a:cs typeface="Lato"/>
              <a:sym typeface="Lato"/>
            </a:endParaRPr>
          </a:p>
        </p:txBody>
      </p:sp>
      <p:sp>
        <p:nvSpPr>
          <p:cNvPr id="731" name="Shape 731"/>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732" name="Shape 732"/>
          <p:cNvGrpSpPr/>
          <p:nvPr/>
        </p:nvGrpSpPr>
        <p:grpSpPr>
          <a:xfrm>
            <a:off x="858043" y="241509"/>
            <a:ext cx="10470300" cy="730079"/>
            <a:chOff x="1692324" y="483017"/>
            <a:chExt cx="20940600" cy="1460159"/>
          </a:xfrm>
        </p:grpSpPr>
        <p:sp>
          <p:nvSpPr>
            <p:cNvPr id="733" name="Shape 733"/>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Decision Making</a:t>
              </a:r>
              <a:endParaRPr b="1" i="0" sz="4400" u="none" cap="none" strike="noStrike">
                <a:solidFill>
                  <a:srgbClr val="17959F"/>
                </a:solidFill>
                <a:latin typeface="Lato"/>
                <a:ea typeface="Lato"/>
                <a:cs typeface="Lato"/>
                <a:sym typeface="Lato"/>
              </a:endParaRPr>
            </a:p>
          </p:txBody>
        </p:sp>
        <p:sp>
          <p:nvSpPr>
            <p:cNvPr id="734" name="Shape 734"/>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735" name="Shape 735"/>
          <p:cNvPicPr preferRelativeResize="0"/>
          <p:nvPr/>
        </p:nvPicPr>
        <p:blipFill>
          <a:blip r:embed="rId3">
            <a:alphaModFix/>
          </a:blip>
          <a:stretch>
            <a:fillRect/>
          </a:stretch>
        </p:blipFill>
        <p:spPr>
          <a:xfrm>
            <a:off x="7767275" y="1463644"/>
            <a:ext cx="3878475" cy="49615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Shape 741"/>
          <p:cNvSpPr txBox="1"/>
          <p:nvPr/>
        </p:nvSpPr>
        <p:spPr>
          <a:xfrm>
            <a:off x="404550" y="1849325"/>
            <a:ext cx="9936300" cy="5241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lang="en-US" sz="2000">
                <a:latin typeface="Lato"/>
                <a:ea typeface="Lato"/>
                <a:cs typeface="Lato"/>
                <a:sym typeface="Lato"/>
              </a:rPr>
              <a:t>Python programming language provides following types of decision making statements. </a:t>
            </a:r>
            <a:endParaRPr sz="2000">
              <a:latin typeface="Lato"/>
              <a:ea typeface="Lato"/>
              <a:cs typeface="Lato"/>
              <a:sym typeface="Lato"/>
            </a:endParaRPr>
          </a:p>
        </p:txBody>
      </p:sp>
      <p:sp>
        <p:nvSpPr>
          <p:cNvPr id="742" name="Shape 74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743" name="Shape 743"/>
          <p:cNvGrpSpPr/>
          <p:nvPr/>
        </p:nvGrpSpPr>
        <p:grpSpPr>
          <a:xfrm>
            <a:off x="858043" y="241509"/>
            <a:ext cx="10470300" cy="730079"/>
            <a:chOff x="1692324" y="483017"/>
            <a:chExt cx="20940600" cy="1460159"/>
          </a:xfrm>
        </p:grpSpPr>
        <p:sp>
          <p:nvSpPr>
            <p:cNvPr id="744" name="Shape 74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Decision making statements in Python</a:t>
              </a:r>
              <a:endParaRPr b="1" i="0" sz="4400" u="none" cap="none" strike="noStrike">
                <a:solidFill>
                  <a:srgbClr val="17959F"/>
                </a:solidFill>
                <a:latin typeface="Lato"/>
                <a:ea typeface="Lato"/>
                <a:cs typeface="Lato"/>
                <a:sym typeface="Lato"/>
              </a:endParaRPr>
            </a:p>
          </p:txBody>
        </p:sp>
        <p:sp>
          <p:nvSpPr>
            <p:cNvPr id="745" name="Shape 74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graphicFrame>
        <p:nvGraphicFramePr>
          <p:cNvPr id="746" name="Shape 746"/>
          <p:cNvGraphicFramePr/>
          <p:nvPr/>
        </p:nvGraphicFramePr>
        <p:xfrm>
          <a:off x="952500" y="2667000"/>
          <a:ext cx="3000000" cy="3000000"/>
        </p:xfrm>
        <a:graphic>
          <a:graphicData uri="http://schemas.openxmlformats.org/drawingml/2006/table">
            <a:tbl>
              <a:tblPr>
                <a:noFill/>
                <a:tableStyleId>{EBC52E8B-542E-49DE-A567-AB19588578BE}</a:tableStyleId>
              </a:tblPr>
              <a:tblGrid>
                <a:gridCol w="3247900"/>
                <a:gridCol w="7039100"/>
              </a:tblGrid>
              <a:tr h="381000">
                <a:tc>
                  <a:txBody>
                    <a:bodyPr>
                      <a:noAutofit/>
                    </a:bodyPr>
                    <a:lstStyle/>
                    <a:p>
                      <a:pPr indent="0" lvl="0" marL="0" rtl="0" algn="ctr">
                        <a:spcBef>
                          <a:spcPts val="0"/>
                        </a:spcBef>
                        <a:spcAft>
                          <a:spcPts val="0"/>
                        </a:spcAft>
                        <a:buNone/>
                      </a:pPr>
                      <a:r>
                        <a:rPr b="1" lang="en-US" sz="2000">
                          <a:latin typeface="Lato"/>
                          <a:ea typeface="Lato"/>
                          <a:cs typeface="Lato"/>
                          <a:sym typeface="Lato"/>
                        </a:rPr>
                        <a:t>Statement </a:t>
                      </a:r>
                      <a:endParaRPr b="1" sz="2000">
                        <a:latin typeface="Lato"/>
                        <a:ea typeface="Lato"/>
                        <a:cs typeface="Lato"/>
                        <a:sym typeface="Lato"/>
                      </a:endParaRPr>
                    </a:p>
                  </a:txBody>
                  <a:tcPr marT="91425" marB="91425" marR="91425" marL="91425">
                    <a:solidFill>
                      <a:srgbClr val="666666"/>
                    </a:solidFill>
                  </a:tcPr>
                </a:tc>
                <a:tc>
                  <a:txBody>
                    <a:bodyPr>
                      <a:noAutofit/>
                    </a:bodyPr>
                    <a:lstStyle/>
                    <a:p>
                      <a:pPr indent="0" lvl="0" marL="0" rtl="0" algn="ctr">
                        <a:spcBef>
                          <a:spcPts val="0"/>
                        </a:spcBef>
                        <a:spcAft>
                          <a:spcPts val="0"/>
                        </a:spcAft>
                        <a:buNone/>
                      </a:pPr>
                      <a:r>
                        <a:rPr b="1" lang="en-US" sz="2000">
                          <a:latin typeface="Lato"/>
                          <a:ea typeface="Lato"/>
                          <a:cs typeface="Lato"/>
                          <a:sym typeface="Lato"/>
                        </a:rPr>
                        <a:t>Description</a:t>
                      </a:r>
                      <a:endParaRPr b="1" sz="2000">
                        <a:latin typeface="Lato"/>
                        <a:ea typeface="Lato"/>
                        <a:cs typeface="Lato"/>
                        <a:sym typeface="Lato"/>
                      </a:endParaRPr>
                    </a:p>
                  </a:txBody>
                  <a:tcPr marT="91425" marB="91425" marR="91425" marL="91425">
                    <a:solidFill>
                      <a:srgbClr val="666666"/>
                    </a:solidFill>
                  </a:tcPr>
                </a:tc>
              </a:tr>
              <a:tr h="381000">
                <a:tc>
                  <a:txBody>
                    <a:bodyPr>
                      <a:noAutofit/>
                    </a:bodyPr>
                    <a:lstStyle/>
                    <a:p>
                      <a:pPr indent="0" lvl="0" marL="0" rtl="0" algn="ctr">
                        <a:spcBef>
                          <a:spcPts val="0"/>
                        </a:spcBef>
                        <a:spcAft>
                          <a:spcPts val="0"/>
                        </a:spcAft>
                        <a:buNone/>
                      </a:pPr>
                      <a:r>
                        <a:rPr lang="en-US" sz="2000">
                          <a:latin typeface="Lato"/>
                          <a:ea typeface="Lato"/>
                          <a:cs typeface="Lato"/>
                          <a:sym typeface="Lato"/>
                        </a:rPr>
                        <a:t>if statements</a:t>
                      </a:r>
                      <a:endParaRPr sz="2000">
                        <a:latin typeface="Lato"/>
                        <a:ea typeface="Lato"/>
                        <a:cs typeface="Lato"/>
                        <a:sym typeface="Lato"/>
                      </a:endParaRPr>
                    </a:p>
                  </a:txBody>
                  <a:tcPr marT="91425" marB="91425" marR="91425" marL="91425"/>
                </a:tc>
                <a:tc>
                  <a:txBody>
                    <a:bodyPr>
                      <a:noAutofit/>
                    </a:bodyPr>
                    <a:lstStyle/>
                    <a:p>
                      <a:pPr indent="0" lvl="0" marL="0" rtl="0" algn="just">
                        <a:spcBef>
                          <a:spcPts val="0"/>
                        </a:spcBef>
                        <a:spcAft>
                          <a:spcPts val="0"/>
                        </a:spcAft>
                        <a:buNone/>
                      </a:pPr>
                      <a:r>
                        <a:rPr lang="en-US" sz="2000">
                          <a:latin typeface="Lato"/>
                          <a:ea typeface="Lato"/>
                          <a:cs typeface="Lato"/>
                          <a:sym typeface="Lato"/>
                        </a:rPr>
                        <a:t>An if statement consists of a </a:t>
                      </a:r>
                      <a:r>
                        <a:rPr b="1" lang="en-US" sz="2000">
                          <a:solidFill>
                            <a:srgbClr val="F20253"/>
                          </a:solidFill>
                          <a:latin typeface="Lato"/>
                          <a:ea typeface="Lato"/>
                          <a:cs typeface="Lato"/>
                          <a:sym typeface="Lato"/>
                        </a:rPr>
                        <a:t>boolean expression followed by one or more statements</a:t>
                      </a:r>
                      <a:r>
                        <a:rPr lang="en-US" sz="2000">
                          <a:latin typeface="Lato"/>
                          <a:ea typeface="Lato"/>
                          <a:cs typeface="Lato"/>
                          <a:sym typeface="Lato"/>
                        </a:rPr>
                        <a:t>.</a:t>
                      </a:r>
                      <a:endParaRPr sz="2000">
                        <a:latin typeface="Lato"/>
                        <a:ea typeface="Lato"/>
                        <a:cs typeface="Lato"/>
                        <a:sym typeface="Lato"/>
                      </a:endParaRPr>
                    </a:p>
                  </a:txBody>
                  <a:tcPr marT="91425" marB="91425" marR="91425" marL="91425"/>
                </a:tc>
              </a:tr>
              <a:tr h="381000">
                <a:tc>
                  <a:txBody>
                    <a:bodyPr>
                      <a:noAutofit/>
                    </a:bodyPr>
                    <a:lstStyle/>
                    <a:p>
                      <a:pPr indent="0" lvl="0" marL="0" rtl="0" algn="ctr">
                        <a:spcBef>
                          <a:spcPts val="0"/>
                        </a:spcBef>
                        <a:spcAft>
                          <a:spcPts val="0"/>
                        </a:spcAft>
                        <a:buNone/>
                      </a:pPr>
                      <a:r>
                        <a:rPr lang="en-US" sz="2000">
                          <a:latin typeface="Lato"/>
                          <a:ea typeface="Lato"/>
                          <a:cs typeface="Lato"/>
                          <a:sym typeface="Lato"/>
                        </a:rPr>
                        <a:t>if… else statements</a:t>
                      </a:r>
                      <a:endParaRPr sz="2000">
                        <a:latin typeface="Lato"/>
                        <a:ea typeface="Lato"/>
                        <a:cs typeface="Lato"/>
                        <a:sym typeface="Lato"/>
                      </a:endParaRPr>
                    </a:p>
                  </a:txBody>
                  <a:tcPr marT="91425" marB="91425" marR="91425" marL="91425"/>
                </a:tc>
                <a:tc>
                  <a:txBody>
                    <a:bodyPr>
                      <a:noAutofit/>
                    </a:bodyPr>
                    <a:lstStyle/>
                    <a:p>
                      <a:pPr indent="0" lvl="0" marL="0" rtl="0" algn="just">
                        <a:spcBef>
                          <a:spcPts val="0"/>
                        </a:spcBef>
                        <a:spcAft>
                          <a:spcPts val="0"/>
                        </a:spcAft>
                        <a:buNone/>
                      </a:pPr>
                      <a:r>
                        <a:rPr lang="en-US" sz="2000">
                          <a:latin typeface="Lato"/>
                          <a:ea typeface="Lato"/>
                          <a:cs typeface="Lato"/>
                          <a:sym typeface="Lato"/>
                        </a:rPr>
                        <a:t>An if statement can be </a:t>
                      </a:r>
                      <a:r>
                        <a:rPr b="1" lang="en-US" sz="2000">
                          <a:solidFill>
                            <a:srgbClr val="F20253"/>
                          </a:solidFill>
                          <a:latin typeface="Lato"/>
                          <a:ea typeface="Lato"/>
                          <a:cs typeface="Lato"/>
                          <a:sym typeface="Lato"/>
                        </a:rPr>
                        <a:t>followed by an optional else statement</a:t>
                      </a:r>
                      <a:r>
                        <a:rPr lang="en-US" sz="2000">
                          <a:latin typeface="Lato"/>
                          <a:ea typeface="Lato"/>
                          <a:cs typeface="Lato"/>
                          <a:sym typeface="Lato"/>
                        </a:rPr>
                        <a:t>, which </a:t>
                      </a:r>
                      <a:r>
                        <a:rPr b="1" lang="en-US" sz="2000">
                          <a:solidFill>
                            <a:srgbClr val="F20253"/>
                          </a:solidFill>
                          <a:latin typeface="Lato"/>
                          <a:ea typeface="Lato"/>
                          <a:cs typeface="Lato"/>
                          <a:sym typeface="Lato"/>
                        </a:rPr>
                        <a:t>executes when the boolean expression is FALSE</a:t>
                      </a:r>
                      <a:r>
                        <a:rPr lang="en-US" sz="2000">
                          <a:latin typeface="Lato"/>
                          <a:ea typeface="Lato"/>
                          <a:cs typeface="Lato"/>
                          <a:sym typeface="Lato"/>
                        </a:rPr>
                        <a:t>.</a:t>
                      </a:r>
                      <a:endParaRPr sz="2000">
                        <a:latin typeface="Lato"/>
                        <a:ea typeface="Lato"/>
                        <a:cs typeface="Lato"/>
                        <a:sym typeface="Lato"/>
                      </a:endParaRPr>
                    </a:p>
                  </a:txBody>
                  <a:tcPr marT="91425" marB="91425" marR="91425" marL="91425"/>
                </a:tc>
              </a:tr>
              <a:tr h="381000">
                <a:tc>
                  <a:txBody>
                    <a:bodyPr>
                      <a:noAutofit/>
                    </a:bodyPr>
                    <a:lstStyle/>
                    <a:p>
                      <a:pPr indent="0" lvl="0" marL="0" rtl="0" algn="ctr">
                        <a:spcBef>
                          <a:spcPts val="0"/>
                        </a:spcBef>
                        <a:spcAft>
                          <a:spcPts val="0"/>
                        </a:spcAft>
                        <a:buNone/>
                      </a:pPr>
                      <a:r>
                        <a:rPr lang="en-US" sz="2000">
                          <a:latin typeface="Lato"/>
                          <a:ea typeface="Lato"/>
                          <a:cs typeface="Lato"/>
                          <a:sym typeface="Lato"/>
                        </a:rPr>
                        <a:t>nested if statements</a:t>
                      </a:r>
                      <a:endParaRPr sz="2000">
                        <a:latin typeface="Lato"/>
                        <a:ea typeface="Lato"/>
                        <a:cs typeface="Lato"/>
                        <a:sym typeface="Lato"/>
                      </a:endParaRPr>
                    </a:p>
                  </a:txBody>
                  <a:tcPr marT="91425" marB="91425" marR="91425" marL="91425"/>
                </a:tc>
                <a:tc>
                  <a:txBody>
                    <a:bodyPr>
                      <a:noAutofit/>
                    </a:bodyPr>
                    <a:lstStyle/>
                    <a:p>
                      <a:pPr indent="0" lvl="0" marL="0" rtl="0" algn="just">
                        <a:spcBef>
                          <a:spcPts val="0"/>
                        </a:spcBef>
                        <a:spcAft>
                          <a:spcPts val="0"/>
                        </a:spcAft>
                        <a:buNone/>
                      </a:pPr>
                      <a:r>
                        <a:rPr lang="en-US" sz="2000">
                          <a:latin typeface="Lato"/>
                          <a:ea typeface="Lato"/>
                          <a:cs typeface="Lato"/>
                          <a:sym typeface="Lato"/>
                        </a:rPr>
                        <a:t>You can use </a:t>
                      </a:r>
                      <a:r>
                        <a:rPr b="1" lang="en-US" sz="2000">
                          <a:solidFill>
                            <a:srgbClr val="F20253"/>
                          </a:solidFill>
                          <a:latin typeface="Lato"/>
                          <a:ea typeface="Lato"/>
                          <a:cs typeface="Lato"/>
                          <a:sym typeface="Lato"/>
                        </a:rPr>
                        <a:t>one if or else if statement inside another if or else if statement(s)</a:t>
                      </a:r>
                      <a:r>
                        <a:rPr lang="en-US" sz="2000">
                          <a:latin typeface="Lato"/>
                          <a:ea typeface="Lato"/>
                          <a:cs typeface="Lato"/>
                          <a:sym typeface="Lato"/>
                        </a:rPr>
                        <a:t>.</a:t>
                      </a:r>
                      <a:endParaRPr sz="2000">
                        <a:latin typeface="Lato"/>
                        <a:ea typeface="Lato"/>
                        <a:cs typeface="Lato"/>
                        <a:sym typeface="Lato"/>
                      </a:endParaRPr>
                    </a:p>
                  </a:txBody>
                  <a:tcPr marT="91425" marB="91425" marR="91425" marL="91425"/>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Shape 752"/>
          <p:cNvSpPr txBox="1"/>
          <p:nvPr/>
        </p:nvSpPr>
        <p:spPr>
          <a:xfrm>
            <a:off x="481600" y="2065100"/>
            <a:ext cx="7177800" cy="4053000"/>
          </a:xfrm>
          <a:prstGeom prst="rect">
            <a:avLst/>
          </a:prstGeom>
          <a:noFill/>
          <a:ln>
            <a:noFill/>
          </a:ln>
        </p:spPr>
        <p:txBody>
          <a:bodyPr anchorCtr="0" anchor="t" bIns="45700" lIns="91400" spcFirstLastPara="1" rIns="91400" wrap="square" tIns="45700">
            <a:noAutofit/>
          </a:bodyPr>
          <a:lstStyle/>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The if statement </a:t>
            </a:r>
            <a:r>
              <a:rPr b="1" lang="en-US" sz="2000">
                <a:solidFill>
                  <a:srgbClr val="F20253"/>
                </a:solidFill>
                <a:latin typeface="Lato"/>
                <a:ea typeface="Lato"/>
                <a:cs typeface="Lato"/>
                <a:sym typeface="Lato"/>
              </a:rPr>
              <a:t>contains a logical expression using which data is compared and a decision is made</a:t>
            </a:r>
            <a:r>
              <a:rPr lang="en-US" sz="2000">
                <a:latin typeface="Lato"/>
                <a:ea typeface="Lato"/>
                <a:cs typeface="Lato"/>
                <a:sym typeface="Lato"/>
              </a:rPr>
              <a:t> based on the result of the comparison.</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355600" lvl="0" marL="457200" marR="0" rtl="0">
              <a:lnSpc>
                <a:spcPct val="150000"/>
              </a:lnSpc>
              <a:spcBef>
                <a:spcPts val="0"/>
              </a:spcBef>
              <a:spcAft>
                <a:spcPts val="0"/>
              </a:spcAft>
              <a:buSzPts val="2000"/>
              <a:buFont typeface="Lato"/>
              <a:buChar char="●"/>
            </a:pPr>
            <a:r>
              <a:rPr lang="en-US" sz="2000">
                <a:latin typeface="Lato"/>
                <a:ea typeface="Lato"/>
                <a:cs typeface="Lato"/>
                <a:sym typeface="Lato"/>
              </a:rPr>
              <a:t>If the </a:t>
            </a:r>
            <a:r>
              <a:rPr b="1" lang="en-US" sz="2000">
                <a:solidFill>
                  <a:srgbClr val="008080"/>
                </a:solidFill>
                <a:latin typeface="Lato"/>
                <a:ea typeface="Lato"/>
                <a:cs typeface="Lato"/>
                <a:sym typeface="Lato"/>
              </a:rPr>
              <a:t>condition </a:t>
            </a:r>
            <a:r>
              <a:rPr lang="en-US" sz="2000">
                <a:latin typeface="Lato"/>
                <a:ea typeface="Lato"/>
                <a:cs typeface="Lato"/>
                <a:sym typeface="Lato"/>
              </a:rPr>
              <a:t>ends up being </a:t>
            </a:r>
            <a:r>
              <a:rPr b="1" lang="en-US" sz="2000">
                <a:solidFill>
                  <a:srgbClr val="008080"/>
                </a:solidFill>
                <a:latin typeface="Lato"/>
                <a:ea typeface="Lato"/>
                <a:cs typeface="Lato"/>
                <a:sym typeface="Lato"/>
              </a:rPr>
              <a:t>TRUE</a:t>
            </a:r>
            <a:r>
              <a:rPr lang="en-US" sz="2000">
                <a:latin typeface="Lato"/>
                <a:ea typeface="Lato"/>
                <a:cs typeface="Lato"/>
                <a:sym typeface="Lato"/>
              </a:rPr>
              <a:t>, the </a:t>
            </a:r>
            <a:r>
              <a:rPr b="1" lang="en-US" sz="2000">
                <a:solidFill>
                  <a:srgbClr val="008080"/>
                </a:solidFill>
                <a:latin typeface="Lato"/>
                <a:ea typeface="Lato"/>
                <a:cs typeface="Lato"/>
                <a:sym typeface="Lato"/>
              </a:rPr>
              <a:t>statement inside the if statement</a:t>
            </a:r>
            <a:r>
              <a:rPr lang="en-US" sz="2000">
                <a:latin typeface="Lato"/>
                <a:ea typeface="Lato"/>
                <a:cs typeface="Lato"/>
                <a:sym typeface="Lato"/>
              </a:rPr>
              <a:t> is executed, if it is FALSE, then the first set of code after the end of the if statement(s) is executed.</a:t>
            </a:r>
            <a:endParaRPr sz="2000">
              <a:latin typeface="Lato"/>
              <a:ea typeface="Lato"/>
              <a:cs typeface="Lato"/>
              <a:sym typeface="Lato"/>
            </a:endParaRPr>
          </a:p>
        </p:txBody>
      </p:sp>
      <p:sp>
        <p:nvSpPr>
          <p:cNvPr id="753" name="Shape 753"/>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754" name="Shape 754"/>
          <p:cNvGrpSpPr/>
          <p:nvPr/>
        </p:nvGrpSpPr>
        <p:grpSpPr>
          <a:xfrm>
            <a:off x="858043" y="241509"/>
            <a:ext cx="10470300" cy="730079"/>
            <a:chOff x="1692324" y="483017"/>
            <a:chExt cx="20940600" cy="1460159"/>
          </a:xfrm>
        </p:grpSpPr>
        <p:sp>
          <p:nvSpPr>
            <p:cNvPr id="755" name="Shape 755"/>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if Statements</a:t>
              </a:r>
              <a:endParaRPr b="1" i="0" sz="4400" u="none" cap="none" strike="noStrike">
                <a:solidFill>
                  <a:srgbClr val="17959F"/>
                </a:solidFill>
                <a:latin typeface="Lato"/>
                <a:ea typeface="Lato"/>
                <a:cs typeface="Lato"/>
                <a:sym typeface="Lato"/>
              </a:endParaRPr>
            </a:p>
          </p:txBody>
        </p:sp>
        <p:sp>
          <p:nvSpPr>
            <p:cNvPr id="756" name="Shape 756"/>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757" name="Shape 757"/>
          <p:cNvPicPr preferRelativeResize="0"/>
          <p:nvPr/>
        </p:nvPicPr>
        <p:blipFill>
          <a:blip r:embed="rId3">
            <a:alphaModFix/>
          </a:blip>
          <a:stretch>
            <a:fillRect/>
          </a:stretch>
        </p:blipFill>
        <p:spPr>
          <a:xfrm>
            <a:off x="8166250" y="1673956"/>
            <a:ext cx="3516550" cy="444414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Shape 763"/>
          <p:cNvSpPr txBox="1"/>
          <p:nvPr/>
        </p:nvSpPr>
        <p:spPr>
          <a:xfrm>
            <a:off x="481600" y="1464075"/>
            <a:ext cx="7177800" cy="46539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lang="en-US" sz="2000">
                <a:latin typeface="Lato"/>
                <a:ea typeface="Lato"/>
                <a:cs typeface="Lato"/>
                <a:sym typeface="Lato"/>
              </a:rPr>
              <a:t>For example: </a:t>
            </a:r>
            <a:endParaRPr sz="2000">
              <a:latin typeface="Lato"/>
              <a:ea typeface="Lato"/>
              <a:cs typeface="Lato"/>
              <a:sym typeface="Lato"/>
            </a:endParaRPr>
          </a:p>
          <a:p>
            <a:pPr indent="0" lvl="0" marL="457200" marR="0" rtl="0">
              <a:lnSpc>
                <a:spcPct val="150000"/>
              </a:lnSpc>
              <a:spcBef>
                <a:spcPts val="0"/>
              </a:spcBef>
              <a:spcAft>
                <a:spcPts val="0"/>
              </a:spcAft>
              <a:buNone/>
            </a:pPr>
            <a:r>
              <a:rPr b="1" lang="en-US" sz="2200">
                <a:solidFill>
                  <a:srgbClr val="434343"/>
                </a:solidFill>
                <a:latin typeface="Courier New"/>
                <a:ea typeface="Courier New"/>
                <a:cs typeface="Courier New"/>
                <a:sym typeface="Courier New"/>
              </a:rPr>
              <a:t>digit_1=10</a:t>
            </a:r>
            <a:endParaRPr b="1" sz="2200">
              <a:solidFill>
                <a:srgbClr val="434343"/>
              </a:solidFill>
              <a:latin typeface="Courier New"/>
              <a:ea typeface="Courier New"/>
              <a:cs typeface="Courier New"/>
              <a:sym typeface="Courier New"/>
            </a:endParaRPr>
          </a:p>
          <a:p>
            <a:pPr indent="0" lvl="0" marL="457200" marR="0" rtl="0">
              <a:lnSpc>
                <a:spcPct val="150000"/>
              </a:lnSpc>
              <a:spcBef>
                <a:spcPts val="0"/>
              </a:spcBef>
              <a:spcAft>
                <a:spcPts val="0"/>
              </a:spcAft>
              <a:buNone/>
            </a:pPr>
            <a:r>
              <a:rPr b="1" lang="en-US" sz="2200">
                <a:solidFill>
                  <a:srgbClr val="434343"/>
                </a:solidFill>
                <a:latin typeface="Courier New"/>
                <a:ea typeface="Courier New"/>
                <a:cs typeface="Courier New"/>
                <a:sym typeface="Courier New"/>
              </a:rPr>
              <a:t>digit_2=20</a:t>
            </a:r>
            <a:endParaRPr b="1" sz="2200">
              <a:solidFill>
                <a:srgbClr val="434343"/>
              </a:solidFill>
              <a:latin typeface="Courier New"/>
              <a:ea typeface="Courier New"/>
              <a:cs typeface="Courier New"/>
              <a:sym typeface="Courier New"/>
            </a:endParaRPr>
          </a:p>
          <a:p>
            <a:pPr indent="0" lvl="0" marL="457200" marR="0" rtl="0">
              <a:lnSpc>
                <a:spcPct val="150000"/>
              </a:lnSpc>
              <a:spcBef>
                <a:spcPts val="0"/>
              </a:spcBef>
              <a:spcAft>
                <a:spcPts val="0"/>
              </a:spcAft>
              <a:buNone/>
            </a:pPr>
            <a:r>
              <a:rPr b="1" lang="en-US" sz="2200">
                <a:solidFill>
                  <a:srgbClr val="0000FF"/>
                </a:solidFill>
                <a:latin typeface="Courier New"/>
                <a:ea typeface="Courier New"/>
                <a:cs typeface="Courier New"/>
                <a:sym typeface="Courier New"/>
              </a:rPr>
              <a:t>if</a:t>
            </a:r>
            <a:r>
              <a:rPr b="1" lang="en-US" sz="2200">
                <a:solidFill>
                  <a:srgbClr val="434343"/>
                </a:solidFill>
                <a:latin typeface="Courier New"/>
                <a:ea typeface="Courier New"/>
                <a:cs typeface="Courier New"/>
                <a:sym typeface="Courier New"/>
              </a:rPr>
              <a:t> </a:t>
            </a:r>
            <a:r>
              <a:rPr b="1" lang="en-US" sz="2200">
                <a:solidFill>
                  <a:srgbClr val="0000FF"/>
                </a:solidFill>
                <a:latin typeface="Courier New"/>
                <a:ea typeface="Courier New"/>
                <a:cs typeface="Courier New"/>
                <a:sym typeface="Courier New"/>
              </a:rPr>
              <a:t>(</a:t>
            </a:r>
            <a:r>
              <a:rPr b="1" lang="en-US" sz="2200">
                <a:solidFill>
                  <a:srgbClr val="434343"/>
                </a:solidFill>
                <a:latin typeface="Courier New"/>
                <a:ea typeface="Courier New"/>
                <a:cs typeface="Courier New"/>
                <a:sym typeface="Courier New"/>
              </a:rPr>
              <a:t>digit_1 </a:t>
            </a:r>
            <a:r>
              <a:rPr b="1" lang="en-US" sz="2200">
                <a:solidFill>
                  <a:srgbClr val="0000FF"/>
                </a:solidFill>
                <a:latin typeface="Courier New"/>
                <a:ea typeface="Courier New"/>
                <a:cs typeface="Courier New"/>
                <a:sym typeface="Courier New"/>
              </a:rPr>
              <a:t>&lt; </a:t>
            </a:r>
            <a:r>
              <a:rPr b="1" lang="en-US" sz="2200">
                <a:solidFill>
                  <a:srgbClr val="434343"/>
                </a:solidFill>
                <a:latin typeface="Courier New"/>
                <a:ea typeface="Courier New"/>
                <a:cs typeface="Courier New"/>
                <a:sym typeface="Courier New"/>
              </a:rPr>
              <a:t>digit_2</a:t>
            </a:r>
            <a:r>
              <a:rPr b="1" lang="en-US" sz="2200">
                <a:solidFill>
                  <a:srgbClr val="0000FF"/>
                </a:solidFill>
                <a:latin typeface="Courier New"/>
                <a:ea typeface="Courier New"/>
                <a:cs typeface="Courier New"/>
                <a:sym typeface="Courier New"/>
              </a:rPr>
              <a:t>):</a:t>
            </a:r>
            <a:endParaRPr b="1" sz="2200">
              <a:solidFill>
                <a:srgbClr val="0000FF"/>
              </a:solidFill>
              <a:latin typeface="Courier New"/>
              <a:ea typeface="Courier New"/>
              <a:cs typeface="Courier New"/>
              <a:sym typeface="Courier New"/>
            </a:endParaRPr>
          </a:p>
          <a:p>
            <a:pPr indent="0" lvl="0" marL="457200" marR="0" rtl="0">
              <a:lnSpc>
                <a:spcPct val="150000"/>
              </a:lnSpc>
              <a:spcBef>
                <a:spcPts val="0"/>
              </a:spcBef>
              <a:spcAft>
                <a:spcPts val="0"/>
              </a:spcAft>
              <a:buNone/>
            </a:pPr>
            <a:r>
              <a:rPr b="1" lang="en-US" sz="2200">
                <a:solidFill>
                  <a:srgbClr val="434343"/>
                </a:solidFill>
                <a:latin typeface="Courier New"/>
                <a:ea typeface="Courier New"/>
                <a:cs typeface="Courier New"/>
                <a:sym typeface="Courier New"/>
              </a:rPr>
              <a:t>	</a:t>
            </a:r>
            <a:r>
              <a:rPr b="1" lang="en-US" sz="2200">
                <a:solidFill>
                  <a:srgbClr val="0000FF"/>
                </a:solidFill>
                <a:latin typeface="Courier New"/>
                <a:ea typeface="Courier New"/>
                <a:cs typeface="Courier New"/>
                <a:sym typeface="Courier New"/>
              </a:rPr>
              <a:t>print </a:t>
            </a:r>
            <a:r>
              <a:rPr b="1" lang="en-US" sz="2200">
                <a:solidFill>
                  <a:srgbClr val="434343"/>
                </a:solidFill>
                <a:latin typeface="Courier New"/>
                <a:ea typeface="Courier New"/>
                <a:cs typeface="Courier New"/>
                <a:sym typeface="Courier New"/>
              </a:rPr>
              <a:t>(digit_1 - digit2)</a:t>
            </a:r>
            <a:endParaRPr b="1" sz="2200">
              <a:solidFill>
                <a:srgbClr val="434343"/>
              </a:solidFill>
              <a:latin typeface="Courier New"/>
              <a:ea typeface="Courier New"/>
              <a:cs typeface="Courier New"/>
              <a:sym typeface="Courier New"/>
            </a:endParaRPr>
          </a:p>
          <a:p>
            <a:pPr indent="0" lvl="0" marL="457200" marR="0" rtl="0">
              <a:lnSpc>
                <a:spcPct val="150000"/>
              </a:lnSpc>
              <a:spcBef>
                <a:spcPts val="0"/>
              </a:spcBef>
              <a:spcAft>
                <a:spcPts val="0"/>
              </a:spcAft>
              <a:buNone/>
            </a:pPr>
            <a:r>
              <a:rPr b="1" lang="en-US" sz="2200">
                <a:solidFill>
                  <a:srgbClr val="0000FF"/>
                </a:solidFill>
                <a:latin typeface="Courier New"/>
                <a:ea typeface="Courier New"/>
                <a:cs typeface="Courier New"/>
                <a:sym typeface="Courier New"/>
              </a:rPr>
              <a:t>print </a:t>
            </a:r>
            <a:r>
              <a:rPr b="1" lang="en-US" sz="2200">
                <a:solidFill>
                  <a:srgbClr val="434343"/>
                </a:solidFill>
                <a:latin typeface="Courier New"/>
                <a:ea typeface="Courier New"/>
                <a:cs typeface="Courier New"/>
                <a:sym typeface="Courier New"/>
              </a:rPr>
              <a:t>(“Program Complete”)</a:t>
            </a:r>
            <a:endParaRPr b="1" sz="2200">
              <a:solidFill>
                <a:srgbClr val="434343"/>
              </a:solidFill>
              <a:latin typeface="Courier New"/>
              <a:ea typeface="Courier New"/>
              <a:cs typeface="Courier New"/>
              <a:sym typeface="Courier New"/>
            </a:endParaRPr>
          </a:p>
          <a:p>
            <a:pPr indent="0" lvl="0" marL="457200" marR="0" rtl="0">
              <a:lnSpc>
                <a:spcPct val="150000"/>
              </a:lnSpc>
              <a:spcBef>
                <a:spcPts val="0"/>
              </a:spcBef>
              <a:spcAft>
                <a:spcPts val="0"/>
              </a:spcAft>
              <a:buNone/>
            </a:pPr>
            <a:r>
              <a:t/>
            </a:r>
            <a:endParaRPr b="1" sz="2000">
              <a:solidFill>
                <a:srgbClr val="434343"/>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000">
                <a:solidFill>
                  <a:srgbClr val="F20253"/>
                </a:solidFill>
                <a:latin typeface="Lato"/>
                <a:ea typeface="Lato"/>
                <a:cs typeface="Lato"/>
                <a:sym typeface="Lato"/>
              </a:rPr>
              <a:t>Note that, the subtracted value  will only be printed if the condition digit_1 &gt; digit_2 is true. </a:t>
            </a:r>
            <a:endParaRPr b="1" sz="2000">
              <a:solidFill>
                <a:srgbClr val="F20253"/>
              </a:solidFill>
              <a:latin typeface="Lato"/>
              <a:ea typeface="Lato"/>
              <a:cs typeface="Lato"/>
              <a:sym typeface="Lato"/>
            </a:endParaRPr>
          </a:p>
        </p:txBody>
      </p:sp>
      <p:sp>
        <p:nvSpPr>
          <p:cNvPr id="764" name="Shape 764"/>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765" name="Shape 765"/>
          <p:cNvGrpSpPr/>
          <p:nvPr/>
        </p:nvGrpSpPr>
        <p:grpSpPr>
          <a:xfrm>
            <a:off x="858043" y="241509"/>
            <a:ext cx="10470300" cy="730079"/>
            <a:chOff x="1692324" y="483017"/>
            <a:chExt cx="20940600" cy="1460159"/>
          </a:xfrm>
        </p:grpSpPr>
        <p:sp>
          <p:nvSpPr>
            <p:cNvPr id="766" name="Shape 766"/>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if Statements</a:t>
              </a:r>
              <a:endParaRPr b="1" i="0" sz="4400" u="none" cap="none" strike="noStrike">
                <a:solidFill>
                  <a:srgbClr val="17959F"/>
                </a:solidFill>
                <a:latin typeface="Lato"/>
                <a:ea typeface="Lato"/>
                <a:cs typeface="Lato"/>
                <a:sym typeface="Lato"/>
              </a:endParaRPr>
            </a:p>
          </p:txBody>
        </p:sp>
        <p:sp>
          <p:nvSpPr>
            <p:cNvPr id="767" name="Shape 767"/>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768" name="Shape 768"/>
          <p:cNvPicPr preferRelativeResize="0"/>
          <p:nvPr/>
        </p:nvPicPr>
        <p:blipFill>
          <a:blip r:embed="rId3">
            <a:alphaModFix/>
          </a:blip>
          <a:stretch>
            <a:fillRect/>
          </a:stretch>
        </p:blipFill>
        <p:spPr>
          <a:xfrm>
            <a:off x="6932625" y="3158987"/>
            <a:ext cx="5122825" cy="12640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Shape 774"/>
          <p:cNvSpPr txBox="1"/>
          <p:nvPr/>
        </p:nvSpPr>
        <p:spPr>
          <a:xfrm>
            <a:off x="481600" y="1900250"/>
            <a:ext cx="7177800" cy="4053000"/>
          </a:xfrm>
          <a:prstGeom prst="rect">
            <a:avLst/>
          </a:prstGeom>
          <a:noFill/>
          <a:ln>
            <a:noFill/>
          </a:ln>
        </p:spPr>
        <p:txBody>
          <a:bodyPr anchorCtr="0" anchor="t" bIns="45700" lIns="91400" spcFirstLastPara="1" rIns="91400" wrap="square" tIns="45700">
            <a:noAutofit/>
          </a:bodyPr>
          <a:lstStyle/>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The "else condition" is</a:t>
            </a:r>
            <a:r>
              <a:rPr b="1" lang="en-US" sz="2000">
                <a:solidFill>
                  <a:srgbClr val="F20253"/>
                </a:solidFill>
                <a:latin typeface="Lato"/>
                <a:ea typeface="Lato"/>
                <a:cs typeface="Lato"/>
                <a:sym typeface="Lato"/>
              </a:rPr>
              <a:t> usually used when you have to judge one statement on the basis of other</a:t>
            </a:r>
            <a:r>
              <a:rPr lang="en-US" sz="2000">
                <a:latin typeface="Lato"/>
                <a:ea typeface="Lato"/>
                <a:cs typeface="Lato"/>
                <a:sym typeface="Lato"/>
              </a:rPr>
              <a:t>. </a:t>
            </a:r>
            <a:endParaRPr sz="2000">
              <a:latin typeface="Lato"/>
              <a:ea typeface="Lato"/>
              <a:cs typeface="Lato"/>
              <a:sym typeface="Lato"/>
            </a:endParaRPr>
          </a:p>
          <a:p>
            <a:pPr indent="0" lvl="0" marL="0" marR="0" rtl="0" algn="just">
              <a:lnSpc>
                <a:spcPct val="150000"/>
              </a:lnSpc>
              <a:spcBef>
                <a:spcPts val="0"/>
              </a:spcBef>
              <a:spcAft>
                <a:spcPts val="0"/>
              </a:spcAft>
              <a:buNone/>
            </a:pPr>
            <a:r>
              <a:t/>
            </a:r>
            <a:endParaRPr sz="2000">
              <a:latin typeface="Lato"/>
              <a:ea typeface="Lato"/>
              <a:cs typeface="Lato"/>
              <a:sym typeface="Lato"/>
            </a:endParaRPr>
          </a:p>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If one condition goes wrong, then there should be another condition that should justify the statement or logic.</a:t>
            </a:r>
            <a:endParaRPr sz="2000">
              <a:latin typeface="Lato"/>
              <a:ea typeface="Lato"/>
              <a:cs typeface="Lato"/>
              <a:sym typeface="Lato"/>
            </a:endParaRPr>
          </a:p>
          <a:p>
            <a:pPr indent="0" lvl="0" marL="0" marR="0" rtl="0" algn="just">
              <a:lnSpc>
                <a:spcPct val="150000"/>
              </a:lnSpc>
              <a:spcBef>
                <a:spcPts val="0"/>
              </a:spcBef>
              <a:spcAft>
                <a:spcPts val="0"/>
              </a:spcAft>
              <a:buNone/>
            </a:pPr>
            <a:r>
              <a:t/>
            </a:r>
            <a:endParaRPr sz="2000">
              <a:latin typeface="Lato"/>
              <a:ea typeface="Lato"/>
              <a:cs typeface="Lato"/>
              <a:sym typeface="Lato"/>
            </a:endParaRPr>
          </a:p>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There could be </a:t>
            </a:r>
            <a:r>
              <a:rPr b="1" lang="en-US" sz="2000">
                <a:solidFill>
                  <a:srgbClr val="F20253"/>
                </a:solidFill>
                <a:latin typeface="Lato"/>
                <a:ea typeface="Lato"/>
                <a:cs typeface="Lato"/>
                <a:sym typeface="Lato"/>
              </a:rPr>
              <a:t>at most only one else statement</a:t>
            </a:r>
            <a:r>
              <a:rPr lang="en-US" sz="2000">
                <a:latin typeface="Lato"/>
                <a:ea typeface="Lato"/>
                <a:cs typeface="Lato"/>
                <a:sym typeface="Lato"/>
              </a:rPr>
              <a:t> following if.</a:t>
            </a:r>
            <a:endParaRPr sz="2000">
              <a:latin typeface="Lato"/>
              <a:ea typeface="Lato"/>
              <a:cs typeface="Lato"/>
              <a:sym typeface="Lato"/>
            </a:endParaRPr>
          </a:p>
        </p:txBody>
      </p:sp>
      <p:sp>
        <p:nvSpPr>
          <p:cNvPr id="775" name="Shape 775"/>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776" name="Shape 776"/>
          <p:cNvGrpSpPr/>
          <p:nvPr/>
        </p:nvGrpSpPr>
        <p:grpSpPr>
          <a:xfrm>
            <a:off x="858043" y="241509"/>
            <a:ext cx="10470300" cy="730079"/>
            <a:chOff x="1692324" y="483017"/>
            <a:chExt cx="20940600" cy="1460159"/>
          </a:xfrm>
        </p:grpSpPr>
        <p:sp>
          <p:nvSpPr>
            <p:cNvPr id="777" name="Shape 777"/>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if… else Statements</a:t>
              </a:r>
              <a:endParaRPr b="1" sz="4400">
                <a:solidFill>
                  <a:srgbClr val="17959F"/>
                </a:solidFill>
                <a:latin typeface="Lato"/>
                <a:ea typeface="Lato"/>
                <a:cs typeface="Lato"/>
                <a:sym typeface="Lato"/>
              </a:endParaRPr>
            </a:p>
          </p:txBody>
        </p:sp>
        <p:sp>
          <p:nvSpPr>
            <p:cNvPr id="778" name="Shape 778"/>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779" name="Shape 779"/>
          <p:cNvPicPr preferRelativeResize="0"/>
          <p:nvPr/>
        </p:nvPicPr>
        <p:blipFill>
          <a:blip r:embed="rId3">
            <a:alphaModFix/>
          </a:blip>
          <a:stretch>
            <a:fillRect/>
          </a:stretch>
        </p:blipFill>
        <p:spPr>
          <a:xfrm>
            <a:off x="8472375" y="1900255"/>
            <a:ext cx="3394600" cy="43413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Shape 785"/>
          <p:cNvSpPr txBox="1"/>
          <p:nvPr/>
        </p:nvSpPr>
        <p:spPr>
          <a:xfrm>
            <a:off x="481600" y="1140425"/>
            <a:ext cx="6484200" cy="49776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lang="en-US" sz="2000">
                <a:latin typeface="Lato"/>
                <a:ea typeface="Lato"/>
                <a:cs typeface="Lato"/>
                <a:sym typeface="Lato"/>
              </a:rPr>
              <a:t>For example: </a:t>
            </a:r>
            <a:endParaRPr sz="2000">
              <a:latin typeface="Lato"/>
              <a:ea typeface="Lato"/>
              <a:cs typeface="Lato"/>
              <a:sym typeface="Lato"/>
            </a:endParaRPr>
          </a:p>
          <a:p>
            <a:pPr indent="0" lvl="0" marL="0" marR="0" rtl="0">
              <a:lnSpc>
                <a:spcPct val="150000"/>
              </a:lnSpc>
              <a:spcBef>
                <a:spcPts val="0"/>
              </a:spcBef>
              <a:spcAft>
                <a:spcPts val="0"/>
              </a:spcAft>
              <a:buNone/>
            </a:pPr>
            <a:r>
              <a:rPr b="1" lang="en-US" sz="2200">
                <a:solidFill>
                  <a:srgbClr val="434343"/>
                </a:solidFill>
                <a:latin typeface="Courier New"/>
                <a:ea typeface="Courier New"/>
                <a:cs typeface="Courier New"/>
                <a:sym typeface="Courier New"/>
              </a:rPr>
              <a:t>digit_1=8</a:t>
            </a:r>
            <a:endParaRPr b="1" sz="2200">
              <a:solidFill>
                <a:srgbClr val="434343"/>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200">
                <a:solidFill>
                  <a:srgbClr val="434343"/>
                </a:solidFill>
                <a:latin typeface="Courier New"/>
                <a:ea typeface="Courier New"/>
                <a:cs typeface="Courier New"/>
                <a:sym typeface="Courier New"/>
              </a:rPr>
              <a:t>digit_2=4</a:t>
            </a:r>
            <a:endParaRPr b="1" sz="2200">
              <a:solidFill>
                <a:srgbClr val="434343"/>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200">
                <a:solidFill>
                  <a:srgbClr val="0000FF"/>
                </a:solidFill>
                <a:latin typeface="Courier New"/>
                <a:ea typeface="Courier New"/>
                <a:cs typeface="Courier New"/>
                <a:sym typeface="Courier New"/>
              </a:rPr>
              <a:t>if</a:t>
            </a:r>
            <a:r>
              <a:rPr b="1" lang="en-US" sz="2200">
                <a:solidFill>
                  <a:srgbClr val="434343"/>
                </a:solidFill>
                <a:latin typeface="Courier New"/>
                <a:ea typeface="Courier New"/>
                <a:cs typeface="Courier New"/>
                <a:sym typeface="Courier New"/>
              </a:rPr>
              <a:t>(digit_1 </a:t>
            </a:r>
            <a:r>
              <a:rPr b="1" lang="en-US" sz="2200">
                <a:solidFill>
                  <a:srgbClr val="0000FF"/>
                </a:solidFill>
                <a:latin typeface="Courier New"/>
                <a:ea typeface="Courier New"/>
                <a:cs typeface="Courier New"/>
                <a:sym typeface="Courier New"/>
              </a:rPr>
              <a:t>&lt;</a:t>
            </a:r>
            <a:r>
              <a:rPr b="1" lang="en-US" sz="2200">
                <a:solidFill>
                  <a:srgbClr val="434343"/>
                </a:solidFill>
                <a:latin typeface="Courier New"/>
                <a:ea typeface="Courier New"/>
                <a:cs typeface="Courier New"/>
                <a:sym typeface="Courier New"/>
              </a:rPr>
              <a:t> y)</a:t>
            </a:r>
            <a:r>
              <a:rPr b="1" lang="en-US" sz="2200">
                <a:solidFill>
                  <a:srgbClr val="0000FF"/>
                </a:solidFill>
                <a:latin typeface="Courier New"/>
                <a:ea typeface="Courier New"/>
                <a:cs typeface="Courier New"/>
                <a:sym typeface="Courier New"/>
              </a:rPr>
              <a:t>:</a:t>
            </a:r>
            <a:endParaRPr b="1" sz="2200">
              <a:solidFill>
                <a:srgbClr val="434343"/>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200">
                <a:solidFill>
                  <a:srgbClr val="434343"/>
                </a:solidFill>
                <a:latin typeface="Courier New"/>
                <a:ea typeface="Courier New"/>
                <a:cs typeface="Courier New"/>
                <a:sym typeface="Courier New"/>
              </a:rPr>
              <a:t>	statement= </a:t>
            </a:r>
            <a:r>
              <a:rPr b="1" lang="en-US" sz="2200">
                <a:solidFill>
                  <a:srgbClr val="666666"/>
                </a:solidFill>
                <a:latin typeface="Courier New"/>
                <a:ea typeface="Courier New"/>
                <a:cs typeface="Courier New"/>
                <a:sym typeface="Courier New"/>
              </a:rPr>
              <a:t>"</a:t>
            </a:r>
            <a:r>
              <a:rPr b="1" lang="en-US" sz="2200">
                <a:solidFill>
                  <a:srgbClr val="434343"/>
                </a:solidFill>
                <a:latin typeface="Courier New"/>
                <a:ea typeface="Courier New"/>
                <a:cs typeface="Courier New"/>
                <a:sym typeface="Courier New"/>
              </a:rPr>
              <a:t>digit_1</a:t>
            </a:r>
            <a:r>
              <a:rPr b="1" lang="en-US" sz="2200">
                <a:solidFill>
                  <a:srgbClr val="666666"/>
                </a:solidFill>
                <a:latin typeface="Courier New"/>
                <a:ea typeface="Courier New"/>
                <a:cs typeface="Courier New"/>
                <a:sym typeface="Courier New"/>
              </a:rPr>
              <a:t> is less than </a:t>
            </a:r>
            <a:r>
              <a:rPr b="1" lang="en-US" sz="2200">
                <a:solidFill>
                  <a:srgbClr val="434343"/>
                </a:solidFill>
                <a:latin typeface="Courier New"/>
                <a:ea typeface="Courier New"/>
                <a:cs typeface="Courier New"/>
                <a:sym typeface="Courier New"/>
              </a:rPr>
              <a:t>digit_2</a:t>
            </a:r>
            <a:r>
              <a:rPr b="1" lang="en-US" sz="2200">
                <a:solidFill>
                  <a:srgbClr val="666666"/>
                </a:solidFill>
                <a:latin typeface="Courier New"/>
                <a:ea typeface="Courier New"/>
                <a:cs typeface="Courier New"/>
                <a:sym typeface="Courier New"/>
              </a:rPr>
              <a:t>"</a:t>
            </a:r>
            <a:endParaRPr b="1" sz="2200">
              <a:solidFill>
                <a:srgbClr val="666666"/>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200">
                <a:solidFill>
                  <a:srgbClr val="0000FF"/>
                </a:solidFill>
                <a:latin typeface="Courier New"/>
                <a:ea typeface="Courier New"/>
                <a:cs typeface="Courier New"/>
                <a:sym typeface="Courier New"/>
              </a:rPr>
              <a:t>else:</a:t>
            </a:r>
            <a:endParaRPr b="1" sz="2200">
              <a:solidFill>
                <a:srgbClr val="434343"/>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200">
                <a:solidFill>
                  <a:srgbClr val="434343"/>
                </a:solidFill>
                <a:latin typeface="Courier New"/>
                <a:ea typeface="Courier New"/>
                <a:cs typeface="Courier New"/>
                <a:sym typeface="Courier New"/>
              </a:rPr>
              <a:t>	statement= </a:t>
            </a:r>
            <a:r>
              <a:rPr b="1" lang="en-US" sz="2200">
                <a:solidFill>
                  <a:srgbClr val="666666"/>
                </a:solidFill>
                <a:latin typeface="Courier New"/>
                <a:ea typeface="Courier New"/>
                <a:cs typeface="Courier New"/>
                <a:sym typeface="Courier New"/>
              </a:rPr>
              <a:t>"</a:t>
            </a:r>
            <a:r>
              <a:rPr b="1" lang="en-US" sz="2200">
                <a:solidFill>
                  <a:srgbClr val="434343"/>
                </a:solidFill>
                <a:latin typeface="Courier New"/>
                <a:ea typeface="Courier New"/>
                <a:cs typeface="Courier New"/>
                <a:sym typeface="Courier New"/>
              </a:rPr>
              <a:t>digit_1</a:t>
            </a:r>
            <a:r>
              <a:rPr b="1" lang="en-US" sz="2200">
                <a:solidFill>
                  <a:srgbClr val="666666"/>
                </a:solidFill>
                <a:latin typeface="Courier New"/>
                <a:ea typeface="Courier New"/>
                <a:cs typeface="Courier New"/>
                <a:sym typeface="Courier New"/>
              </a:rPr>
              <a:t> is greater than </a:t>
            </a:r>
            <a:r>
              <a:rPr b="1" lang="en-US" sz="2200">
                <a:solidFill>
                  <a:srgbClr val="434343"/>
                </a:solidFill>
                <a:latin typeface="Courier New"/>
                <a:ea typeface="Courier New"/>
                <a:cs typeface="Courier New"/>
                <a:sym typeface="Courier New"/>
              </a:rPr>
              <a:t>digit_2</a:t>
            </a:r>
            <a:r>
              <a:rPr b="1" lang="en-US" sz="2200">
                <a:solidFill>
                  <a:srgbClr val="666666"/>
                </a:solidFill>
                <a:latin typeface="Courier New"/>
                <a:ea typeface="Courier New"/>
                <a:cs typeface="Courier New"/>
                <a:sym typeface="Courier New"/>
              </a:rPr>
              <a:t>"</a:t>
            </a:r>
            <a:endParaRPr b="1" sz="2200">
              <a:solidFill>
                <a:srgbClr val="666666"/>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200">
                <a:solidFill>
                  <a:srgbClr val="0000FF"/>
                </a:solidFill>
                <a:latin typeface="Courier New"/>
                <a:ea typeface="Courier New"/>
                <a:cs typeface="Courier New"/>
                <a:sym typeface="Courier New"/>
              </a:rPr>
              <a:t>print</a:t>
            </a:r>
            <a:r>
              <a:rPr b="1" lang="en-US" sz="2200">
                <a:solidFill>
                  <a:srgbClr val="434343"/>
                </a:solidFill>
                <a:latin typeface="Courier New"/>
                <a:ea typeface="Courier New"/>
                <a:cs typeface="Courier New"/>
                <a:sym typeface="Courier New"/>
              </a:rPr>
              <a:t> (statement)</a:t>
            </a:r>
            <a:endParaRPr b="1" sz="2200">
              <a:solidFill>
                <a:srgbClr val="434343"/>
              </a:solidFill>
              <a:latin typeface="Courier New"/>
              <a:ea typeface="Courier New"/>
              <a:cs typeface="Courier New"/>
              <a:sym typeface="Courier New"/>
            </a:endParaRPr>
          </a:p>
          <a:p>
            <a:pPr indent="0" lvl="0" marL="0" marR="0" rtl="0">
              <a:lnSpc>
                <a:spcPct val="150000"/>
              </a:lnSpc>
              <a:spcBef>
                <a:spcPts val="0"/>
              </a:spcBef>
              <a:spcAft>
                <a:spcPts val="0"/>
              </a:spcAft>
              <a:buNone/>
            </a:pPr>
            <a:r>
              <a:t/>
            </a:r>
            <a:endParaRPr b="1" sz="2000">
              <a:solidFill>
                <a:srgbClr val="F20253"/>
              </a:solidFill>
              <a:latin typeface="Lato"/>
              <a:ea typeface="Lato"/>
              <a:cs typeface="Lato"/>
              <a:sym typeface="Lato"/>
            </a:endParaRPr>
          </a:p>
        </p:txBody>
      </p:sp>
      <p:sp>
        <p:nvSpPr>
          <p:cNvPr id="786" name="Shape 786"/>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787" name="Shape 787"/>
          <p:cNvGrpSpPr/>
          <p:nvPr/>
        </p:nvGrpSpPr>
        <p:grpSpPr>
          <a:xfrm>
            <a:off x="858043" y="241509"/>
            <a:ext cx="10470300" cy="730079"/>
            <a:chOff x="1692324" y="483017"/>
            <a:chExt cx="20940600" cy="1460159"/>
          </a:xfrm>
        </p:grpSpPr>
        <p:sp>
          <p:nvSpPr>
            <p:cNvPr id="788" name="Shape 788"/>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if… else Statements</a:t>
              </a:r>
              <a:endParaRPr b="1" sz="4400">
                <a:solidFill>
                  <a:srgbClr val="17959F"/>
                </a:solidFill>
                <a:latin typeface="Lato"/>
                <a:ea typeface="Lato"/>
                <a:cs typeface="Lato"/>
                <a:sym typeface="Lato"/>
              </a:endParaRPr>
            </a:p>
          </p:txBody>
        </p:sp>
        <p:sp>
          <p:nvSpPr>
            <p:cNvPr id="789" name="Shape 789"/>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790" name="Shape 790"/>
          <p:cNvPicPr preferRelativeResize="0"/>
          <p:nvPr/>
        </p:nvPicPr>
        <p:blipFill>
          <a:blip r:embed="rId3">
            <a:alphaModFix/>
          </a:blip>
          <a:stretch>
            <a:fillRect/>
          </a:stretch>
        </p:blipFill>
        <p:spPr>
          <a:xfrm>
            <a:off x="7111182" y="3425974"/>
            <a:ext cx="4917844" cy="730100"/>
          </a:xfrm>
          <a:prstGeom prst="rect">
            <a:avLst/>
          </a:prstGeom>
          <a:noFill/>
          <a:ln>
            <a:noFill/>
          </a:ln>
        </p:spPr>
      </p:pic>
      <p:sp>
        <p:nvSpPr>
          <p:cNvPr id="791" name="Shape 791"/>
          <p:cNvSpPr txBox="1"/>
          <p:nvPr/>
        </p:nvSpPr>
        <p:spPr>
          <a:xfrm>
            <a:off x="6388425" y="5440175"/>
            <a:ext cx="5640600" cy="1171200"/>
          </a:xfrm>
          <a:prstGeom prst="rect">
            <a:avLst/>
          </a:prstGeom>
          <a:noFill/>
          <a:ln>
            <a:noFill/>
          </a:ln>
        </p:spPr>
        <p:txBody>
          <a:bodyPr anchorCtr="0" anchor="ctr" bIns="91425" lIns="91425" spcFirstLastPara="1" rIns="91425" wrap="square" tIns="91425">
            <a:noAutofit/>
          </a:bodyPr>
          <a:lstStyle/>
          <a:p>
            <a:pPr indent="0" lvl="0" marL="0" rtl="0">
              <a:lnSpc>
                <a:spcPct val="150000"/>
              </a:lnSpc>
              <a:spcBef>
                <a:spcPts val="0"/>
              </a:spcBef>
              <a:spcAft>
                <a:spcPts val="0"/>
              </a:spcAft>
              <a:buNone/>
            </a:pPr>
            <a:r>
              <a:rPr b="1" lang="en-US" sz="2000">
                <a:solidFill>
                  <a:srgbClr val="F20253"/>
                </a:solidFill>
                <a:latin typeface="Lato"/>
                <a:ea typeface="Lato"/>
                <a:cs typeface="Lato"/>
                <a:sym typeface="Lato"/>
              </a:rPr>
              <a:t>Based on the condition which holds true, the output would vary. </a:t>
            </a:r>
            <a:endParaRPr b="1" sz="2000">
              <a:solidFill>
                <a:srgbClr val="F20253"/>
              </a:solidFill>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Shape 797"/>
          <p:cNvSpPr txBox="1"/>
          <p:nvPr/>
        </p:nvSpPr>
        <p:spPr>
          <a:xfrm>
            <a:off x="481600" y="1900250"/>
            <a:ext cx="7177800" cy="4053000"/>
          </a:xfrm>
          <a:prstGeom prst="rect">
            <a:avLst/>
          </a:prstGeom>
          <a:noFill/>
          <a:ln>
            <a:noFill/>
          </a:ln>
        </p:spPr>
        <p:txBody>
          <a:bodyPr anchorCtr="0" anchor="t" bIns="45700" lIns="91400" spcFirstLastPara="1" rIns="91400" wrap="square" tIns="45700">
            <a:noAutofit/>
          </a:bodyPr>
          <a:lstStyle/>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The elif statement </a:t>
            </a:r>
            <a:r>
              <a:rPr b="1" lang="en-US" sz="2000">
                <a:solidFill>
                  <a:srgbClr val="F20253"/>
                </a:solidFill>
                <a:latin typeface="Lato"/>
                <a:ea typeface="Lato"/>
                <a:cs typeface="Lato"/>
                <a:sym typeface="Lato"/>
              </a:rPr>
              <a:t>allows you to check multiple expressions for TRUE </a:t>
            </a:r>
            <a:r>
              <a:rPr lang="en-US" sz="2000">
                <a:latin typeface="Lato"/>
                <a:ea typeface="Lato"/>
                <a:cs typeface="Lato"/>
                <a:sym typeface="Lato"/>
              </a:rPr>
              <a:t>and execute a block of code as soon as one of the conditions evaluates to TRUE.</a:t>
            </a:r>
            <a:endParaRPr sz="2000">
              <a:latin typeface="Lato"/>
              <a:ea typeface="Lato"/>
              <a:cs typeface="Lato"/>
              <a:sym typeface="Lato"/>
            </a:endParaRPr>
          </a:p>
          <a:p>
            <a:pPr indent="0" lvl="0" marL="0" marR="0" rtl="0" algn="just">
              <a:lnSpc>
                <a:spcPct val="150000"/>
              </a:lnSpc>
              <a:spcBef>
                <a:spcPts val="0"/>
              </a:spcBef>
              <a:spcAft>
                <a:spcPts val="0"/>
              </a:spcAft>
              <a:buNone/>
            </a:pPr>
            <a:r>
              <a:t/>
            </a:r>
            <a:endParaRPr sz="2000">
              <a:latin typeface="Lato"/>
              <a:ea typeface="Lato"/>
              <a:cs typeface="Lato"/>
              <a:sym typeface="Lato"/>
            </a:endParaRPr>
          </a:p>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There can be </a:t>
            </a:r>
            <a:r>
              <a:rPr b="1" lang="en-US" sz="2000">
                <a:solidFill>
                  <a:srgbClr val="F20253"/>
                </a:solidFill>
                <a:latin typeface="Lato"/>
                <a:ea typeface="Lato"/>
                <a:cs typeface="Lato"/>
                <a:sym typeface="Lato"/>
              </a:rPr>
              <a:t>any number of elif statements</a:t>
            </a:r>
            <a:r>
              <a:rPr lang="en-US" sz="2000">
                <a:latin typeface="Lato"/>
                <a:ea typeface="Lato"/>
                <a:cs typeface="Lato"/>
                <a:sym typeface="Lato"/>
              </a:rPr>
              <a:t> between an if and else statement. </a:t>
            </a:r>
            <a:endParaRPr sz="2000">
              <a:latin typeface="Lato"/>
              <a:ea typeface="Lato"/>
              <a:cs typeface="Lato"/>
              <a:sym typeface="Lato"/>
            </a:endParaRPr>
          </a:p>
        </p:txBody>
      </p:sp>
      <p:sp>
        <p:nvSpPr>
          <p:cNvPr id="798" name="Shape 798"/>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799" name="Shape 799"/>
          <p:cNvGrpSpPr/>
          <p:nvPr/>
        </p:nvGrpSpPr>
        <p:grpSpPr>
          <a:xfrm>
            <a:off x="858043" y="241509"/>
            <a:ext cx="10470300" cy="730079"/>
            <a:chOff x="1692324" y="483017"/>
            <a:chExt cx="20940600" cy="1460159"/>
          </a:xfrm>
        </p:grpSpPr>
        <p:sp>
          <p:nvSpPr>
            <p:cNvPr id="800" name="Shape 800"/>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if… elif...else Statements</a:t>
              </a:r>
              <a:endParaRPr b="1" i="0" sz="4400" u="none" cap="none" strike="noStrike">
                <a:solidFill>
                  <a:srgbClr val="17959F"/>
                </a:solidFill>
                <a:latin typeface="Lato"/>
                <a:ea typeface="Lato"/>
                <a:cs typeface="Lato"/>
                <a:sym typeface="Lato"/>
              </a:endParaRPr>
            </a:p>
          </p:txBody>
        </p:sp>
        <p:sp>
          <p:nvSpPr>
            <p:cNvPr id="801" name="Shape 801"/>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802" name="Shape 802"/>
          <p:cNvPicPr preferRelativeResize="0"/>
          <p:nvPr/>
        </p:nvPicPr>
        <p:blipFill>
          <a:blip r:embed="rId3">
            <a:alphaModFix/>
          </a:blip>
          <a:stretch>
            <a:fillRect/>
          </a:stretch>
        </p:blipFill>
        <p:spPr>
          <a:xfrm>
            <a:off x="8472375" y="1900255"/>
            <a:ext cx="3394600" cy="4341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Shape 356"/>
          <p:cNvSpPr txBox="1"/>
          <p:nvPr/>
        </p:nvSpPr>
        <p:spPr>
          <a:xfrm>
            <a:off x="481575" y="4890804"/>
            <a:ext cx="11223300" cy="14895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2000"/>
              <a:buFont typeface="Lato"/>
              <a:buNone/>
            </a:pPr>
            <a:r>
              <a:rPr lang="en-US" sz="2000">
                <a:latin typeface="Lato"/>
                <a:ea typeface="Lato"/>
                <a:cs typeface="Lato"/>
                <a:sym typeface="Lato"/>
              </a:rPr>
              <a:t>Python provides </a:t>
            </a:r>
            <a:r>
              <a:rPr b="1" lang="en-US" sz="2000">
                <a:solidFill>
                  <a:srgbClr val="F20253"/>
                </a:solidFill>
                <a:latin typeface="Lato"/>
                <a:ea typeface="Lato"/>
                <a:cs typeface="Lato"/>
                <a:sym typeface="Lato"/>
              </a:rPr>
              <a:t>no braces to indicate blocks of code</a:t>
            </a:r>
            <a:r>
              <a:rPr lang="en-US" sz="2000">
                <a:latin typeface="Lato"/>
                <a:ea typeface="Lato"/>
                <a:cs typeface="Lato"/>
                <a:sym typeface="Lato"/>
              </a:rPr>
              <a:t> for class and function definitions or flow control. </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2000"/>
              <a:buFont typeface="Lato"/>
              <a:buNone/>
            </a:pPr>
            <a:r>
              <a:rPr b="1" lang="en-US" sz="2000">
                <a:solidFill>
                  <a:srgbClr val="F20253"/>
                </a:solidFill>
                <a:latin typeface="Lato"/>
                <a:ea typeface="Lato"/>
                <a:cs typeface="Lato"/>
                <a:sym typeface="Lato"/>
              </a:rPr>
              <a:t>Blocks of code are denoted by line indentation</a:t>
            </a:r>
            <a:r>
              <a:rPr lang="en-US" sz="2000">
                <a:latin typeface="Lato"/>
                <a:ea typeface="Lato"/>
                <a:cs typeface="Lato"/>
                <a:sym typeface="Lato"/>
              </a:rPr>
              <a:t>, which is rigidly enforced.</a:t>
            </a:r>
            <a:endParaRPr/>
          </a:p>
        </p:txBody>
      </p:sp>
      <p:sp>
        <p:nvSpPr>
          <p:cNvPr id="357" name="Shape 357"/>
          <p:cNvSpPr/>
          <p:nvPr/>
        </p:nvSpPr>
        <p:spPr>
          <a:xfrm>
            <a:off x="3947605" y="925838"/>
            <a:ext cx="4317383" cy="45718"/>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358" name="Shape 358"/>
          <p:cNvGrpSpPr/>
          <p:nvPr/>
        </p:nvGrpSpPr>
        <p:grpSpPr>
          <a:xfrm>
            <a:off x="858043" y="241509"/>
            <a:ext cx="10470356" cy="730047"/>
            <a:chOff x="1692324" y="483017"/>
            <a:chExt cx="20940712" cy="1460095"/>
          </a:xfrm>
        </p:grpSpPr>
        <p:sp>
          <p:nvSpPr>
            <p:cNvPr id="359" name="Shape 359"/>
            <p:cNvSpPr txBox="1"/>
            <p:nvPr/>
          </p:nvSpPr>
          <p:spPr>
            <a:xfrm>
              <a:off x="1692324" y="483017"/>
              <a:ext cx="20940712" cy="1446535"/>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Lines and indentation</a:t>
              </a:r>
              <a:endParaRPr b="1" i="0" sz="4400" u="none" cap="none" strike="noStrike">
                <a:solidFill>
                  <a:srgbClr val="17959F"/>
                </a:solidFill>
                <a:latin typeface="Lato"/>
                <a:ea typeface="Lato"/>
                <a:cs typeface="Lato"/>
                <a:sym typeface="Lato"/>
              </a:endParaRPr>
            </a:p>
          </p:txBody>
        </p:sp>
        <p:sp>
          <p:nvSpPr>
            <p:cNvPr id="360" name="Shape 360"/>
            <p:cNvSpPr/>
            <p:nvPr/>
          </p:nvSpPr>
          <p:spPr>
            <a:xfrm>
              <a:off x="7871448" y="1851676"/>
              <a:ext cx="8634766" cy="91436"/>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361" name="Shape 361"/>
          <p:cNvPicPr preferRelativeResize="0"/>
          <p:nvPr/>
        </p:nvPicPr>
        <p:blipFill>
          <a:blip r:embed="rId3">
            <a:alphaModFix/>
          </a:blip>
          <a:stretch>
            <a:fillRect/>
          </a:stretch>
        </p:blipFill>
        <p:spPr>
          <a:xfrm>
            <a:off x="3105925" y="1833537"/>
            <a:ext cx="6000750" cy="20574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
        <p:nvSpPr>
          <p:cNvPr id="808" name="Shape 808"/>
          <p:cNvSpPr txBox="1"/>
          <p:nvPr/>
        </p:nvSpPr>
        <p:spPr>
          <a:xfrm>
            <a:off x="481600" y="1140425"/>
            <a:ext cx="6484200" cy="49776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lang="en-US" sz="2000">
                <a:latin typeface="Lato"/>
                <a:ea typeface="Lato"/>
                <a:cs typeface="Lato"/>
                <a:sym typeface="Lato"/>
              </a:rPr>
              <a:t>For example: </a:t>
            </a:r>
            <a:endParaRPr sz="2000">
              <a:latin typeface="Lato"/>
              <a:ea typeface="Lato"/>
              <a:cs typeface="Lato"/>
              <a:sym typeface="Lato"/>
            </a:endParaRPr>
          </a:p>
          <a:p>
            <a:pPr indent="0" lvl="0" marL="0" marR="0" rtl="0">
              <a:lnSpc>
                <a:spcPct val="150000"/>
              </a:lnSpc>
              <a:spcBef>
                <a:spcPts val="0"/>
              </a:spcBef>
              <a:spcAft>
                <a:spcPts val="0"/>
              </a:spcAft>
              <a:buNone/>
            </a:pPr>
            <a:r>
              <a:rPr b="1" lang="en-US" sz="2200">
                <a:solidFill>
                  <a:srgbClr val="434343"/>
                </a:solidFill>
                <a:latin typeface="Courier New"/>
                <a:ea typeface="Courier New"/>
                <a:cs typeface="Courier New"/>
                <a:sym typeface="Courier New"/>
              </a:rPr>
              <a:t>digit_1=8</a:t>
            </a:r>
            <a:endParaRPr b="1" sz="2200">
              <a:solidFill>
                <a:srgbClr val="434343"/>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200">
                <a:solidFill>
                  <a:srgbClr val="434343"/>
                </a:solidFill>
                <a:latin typeface="Courier New"/>
                <a:ea typeface="Courier New"/>
                <a:cs typeface="Courier New"/>
                <a:sym typeface="Courier New"/>
              </a:rPr>
              <a:t>digit_2=8</a:t>
            </a:r>
            <a:endParaRPr b="1" sz="2200">
              <a:solidFill>
                <a:srgbClr val="434343"/>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200">
                <a:solidFill>
                  <a:srgbClr val="0000FF"/>
                </a:solidFill>
                <a:latin typeface="Courier New"/>
                <a:ea typeface="Courier New"/>
                <a:cs typeface="Courier New"/>
                <a:sym typeface="Courier New"/>
              </a:rPr>
              <a:t>if</a:t>
            </a:r>
            <a:r>
              <a:rPr b="1" lang="en-US" sz="2200">
                <a:solidFill>
                  <a:srgbClr val="434343"/>
                </a:solidFill>
                <a:latin typeface="Courier New"/>
                <a:ea typeface="Courier New"/>
                <a:cs typeface="Courier New"/>
                <a:sym typeface="Courier New"/>
              </a:rPr>
              <a:t>(x </a:t>
            </a:r>
            <a:r>
              <a:rPr b="1" lang="en-US" sz="2200">
                <a:solidFill>
                  <a:srgbClr val="0000FF"/>
                </a:solidFill>
                <a:latin typeface="Courier New"/>
                <a:ea typeface="Courier New"/>
                <a:cs typeface="Courier New"/>
                <a:sym typeface="Courier New"/>
              </a:rPr>
              <a:t>&lt;</a:t>
            </a:r>
            <a:r>
              <a:rPr b="1" lang="en-US" sz="2200">
                <a:solidFill>
                  <a:srgbClr val="434343"/>
                </a:solidFill>
                <a:latin typeface="Courier New"/>
                <a:ea typeface="Courier New"/>
                <a:cs typeface="Courier New"/>
                <a:sym typeface="Courier New"/>
              </a:rPr>
              <a:t> y)</a:t>
            </a:r>
            <a:r>
              <a:rPr b="1" lang="en-US" sz="2200">
                <a:solidFill>
                  <a:srgbClr val="0000FF"/>
                </a:solidFill>
                <a:latin typeface="Courier New"/>
                <a:ea typeface="Courier New"/>
                <a:cs typeface="Courier New"/>
                <a:sym typeface="Courier New"/>
              </a:rPr>
              <a:t>:</a:t>
            </a:r>
            <a:endParaRPr b="1" sz="2200">
              <a:solidFill>
                <a:srgbClr val="434343"/>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200">
                <a:solidFill>
                  <a:srgbClr val="434343"/>
                </a:solidFill>
                <a:latin typeface="Courier New"/>
                <a:ea typeface="Courier New"/>
                <a:cs typeface="Courier New"/>
                <a:sym typeface="Courier New"/>
              </a:rPr>
              <a:t>	statement= </a:t>
            </a:r>
            <a:r>
              <a:rPr b="1" lang="en-US" sz="2200">
                <a:solidFill>
                  <a:srgbClr val="666666"/>
                </a:solidFill>
                <a:latin typeface="Courier New"/>
                <a:ea typeface="Courier New"/>
                <a:cs typeface="Courier New"/>
                <a:sym typeface="Courier New"/>
              </a:rPr>
              <a:t>"x is less than y"</a:t>
            </a:r>
            <a:endParaRPr b="1" sz="2200">
              <a:solidFill>
                <a:srgbClr val="666666"/>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200">
                <a:solidFill>
                  <a:srgbClr val="0000FF"/>
                </a:solidFill>
                <a:latin typeface="Courier New"/>
                <a:ea typeface="Courier New"/>
                <a:cs typeface="Courier New"/>
                <a:sym typeface="Courier New"/>
              </a:rPr>
              <a:t>elif </a:t>
            </a:r>
            <a:r>
              <a:rPr b="1" lang="en-US" sz="2200">
                <a:solidFill>
                  <a:srgbClr val="434343"/>
                </a:solidFill>
                <a:latin typeface="Courier New"/>
                <a:ea typeface="Courier New"/>
                <a:cs typeface="Courier New"/>
                <a:sym typeface="Courier New"/>
              </a:rPr>
              <a:t>(x </a:t>
            </a:r>
            <a:r>
              <a:rPr b="1" lang="en-US" sz="2200">
                <a:solidFill>
                  <a:srgbClr val="0000FF"/>
                </a:solidFill>
                <a:latin typeface="Courier New"/>
                <a:ea typeface="Courier New"/>
                <a:cs typeface="Courier New"/>
                <a:sym typeface="Courier New"/>
              </a:rPr>
              <a:t>==</a:t>
            </a:r>
            <a:r>
              <a:rPr b="1" lang="en-US" sz="2200">
                <a:solidFill>
                  <a:srgbClr val="434343"/>
                </a:solidFill>
                <a:latin typeface="Courier New"/>
                <a:ea typeface="Courier New"/>
                <a:cs typeface="Courier New"/>
                <a:sym typeface="Courier New"/>
              </a:rPr>
              <a:t> y)</a:t>
            </a:r>
            <a:r>
              <a:rPr b="1" lang="en-US" sz="2200">
                <a:solidFill>
                  <a:srgbClr val="0000FF"/>
                </a:solidFill>
                <a:latin typeface="Courier New"/>
                <a:ea typeface="Courier New"/>
                <a:cs typeface="Courier New"/>
                <a:sym typeface="Courier New"/>
              </a:rPr>
              <a:t>:</a:t>
            </a:r>
            <a:endParaRPr b="1" sz="2200">
              <a:solidFill>
                <a:srgbClr val="434343"/>
              </a:solidFill>
              <a:latin typeface="Courier New"/>
              <a:ea typeface="Courier New"/>
              <a:cs typeface="Courier New"/>
              <a:sym typeface="Courier New"/>
            </a:endParaRPr>
          </a:p>
          <a:p>
            <a:pPr indent="0" lvl="0" marL="0" rtl="0">
              <a:lnSpc>
                <a:spcPct val="150000"/>
              </a:lnSpc>
              <a:spcBef>
                <a:spcPts val="0"/>
              </a:spcBef>
              <a:spcAft>
                <a:spcPts val="0"/>
              </a:spcAft>
              <a:buNone/>
            </a:pPr>
            <a:r>
              <a:rPr b="1" lang="en-US" sz="2200">
                <a:solidFill>
                  <a:srgbClr val="434343"/>
                </a:solidFill>
                <a:latin typeface="Courier New"/>
                <a:ea typeface="Courier New"/>
                <a:cs typeface="Courier New"/>
                <a:sym typeface="Courier New"/>
              </a:rPr>
              <a:t>	statement= </a:t>
            </a:r>
            <a:r>
              <a:rPr b="1" lang="en-US" sz="2200">
                <a:solidFill>
                  <a:srgbClr val="666666"/>
                </a:solidFill>
                <a:latin typeface="Courier New"/>
                <a:ea typeface="Courier New"/>
                <a:cs typeface="Courier New"/>
                <a:sym typeface="Courier New"/>
              </a:rPr>
              <a:t>"x is equal to y"</a:t>
            </a:r>
            <a:endParaRPr b="1" sz="2200">
              <a:solidFill>
                <a:srgbClr val="0000FF"/>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200">
                <a:solidFill>
                  <a:srgbClr val="0000FF"/>
                </a:solidFill>
                <a:latin typeface="Courier New"/>
                <a:ea typeface="Courier New"/>
                <a:cs typeface="Courier New"/>
                <a:sym typeface="Courier New"/>
              </a:rPr>
              <a:t>else:</a:t>
            </a:r>
            <a:endParaRPr b="1" sz="2200">
              <a:solidFill>
                <a:srgbClr val="434343"/>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200">
                <a:solidFill>
                  <a:srgbClr val="434343"/>
                </a:solidFill>
                <a:latin typeface="Courier New"/>
                <a:ea typeface="Courier New"/>
                <a:cs typeface="Courier New"/>
                <a:sym typeface="Courier New"/>
              </a:rPr>
              <a:t>	statement= </a:t>
            </a:r>
            <a:r>
              <a:rPr b="1" lang="en-US" sz="2200">
                <a:solidFill>
                  <a:srgbClr val="666666"/>
                </a:solidFill>
                <a:latin typeface="Courier New"/>
                <a:ea typeface="Courier New"/>
                <a:cs typeface="Courier New"/>
                <a:sym typeface="Courier New"/>
              </a:rPr>
              <a:t>"x is greater than y"</a:t>
            </a:r>
            <a:endParaRPr b="1" sz="2200">
              <a:solidFill>
                <a:srgbClr val="666666"/>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200">
                <a:solidFill>
                  <a:srgbClr val="0000FF"/>
                </a:solidFill>
                <a:latin typeface="Courier New"/>
                <a:ea typeface="Courier New"/>
                <a:cs typeface="Courier New"/>
                <a:sym typeface="Courier New"/>
              </a:rPr>
              <a:t>print</a:t>
            </a:r>
            <a:r>
              <a:rPr b="1" lang="en-US" sz="2200">
                <a:solidFill>
                  <a:srgbClr val="434343"/>
                </a:solidFill>
                <a:latin typeface="Courier New"/>
                <a:ea typeface="Courier New"/>
                <a:cs typeface="Courier New"/>
                <a:sym typeface="Courier New"/>
              </a:rPr>
              <a:t> (statement)</a:t>
            </a:r>
            <a:endParaRPr b="1" sz="2000">
              <a:solidFill>
                <a:srgbClr val="F20253"/>
              </a:solidFill>
              <a:latin typeface="Lato"/>
              <a:ea typeface="Lato"/>
              <a:cs typeface="Lato"/>
              <a:sym typeface="Lato"/>
            </a:endParaRPr>
          </a:p>
        </p:txBody>
      </p:sp>
      <p:sp>
        <p:nvSpPr>
          <p:cNvPr id="809" name="Shape 809"/>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810" name="Shape 810"/>
          <p:cNvGrpSpPr/>
          <p:nvPr/>
        </p:nvGrpSpPr>
        <p:grpSpPr>
          <a:xfrm>
            <a:off x="858043" y="241509"/>
            <a:ext cx="10470300" cy="730079"/>
            <a:chOff x="1692324" y="483017"/>
            <a:chExt cx="20940600" cy="1460159"/>
          </a:xfrm>
        </p:grpSpPr>
        <p:sp>
          <p:nvSpPr>
            <p:cNvPr id="811" name="Shape 811"/>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if… elif...else Statements</a:t>
              </a:r>
              <a:endParaRPr b="1" sz="4400">
                <a:solidFill>
                  <a:srgbClr val="17959F"/>
                </a:solidFill>
                <a:latin typeface="Lato"/>
                <a:ea typeface="Lato"/>
                <a:cs typeface="Lato"/>
                <a:sym typeface="Lato"/>
              </a:endParaRPr>
            </a:p>
          </p:txBody>
        </p:sp>
        <p:sp>
          <p:nvSpPr>
            <p:cNvPr id="812" name="Shape 812"/>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813" name="Shape 813"/>
          <p:cNvSpPr txBox="1"/>
          <p:nvPr/>
        </p:nvSpPr>
        <p:spPr>
          <a:xfrm>
            <a:off x="6965800" y="5578875"/>
            <a:ext cx="5226300" cy="1135200"/>
          </a:xfrm>
          <a:prstGeom prst="rect">
            <a:avLst/>
          </a:prstGeom>
          <a:noFill/>
          <a:ln>
            <a:noFill/>
          </a:ln>
        </p:spPr>
        <p:txBody>
          <a:bodyPr anchorCtr="0" anchor="ctr" bIns="91425" lIns="91425" spcFirstLastPara="1" rIns="91425" wrap="square" tIns="91425">
            <a:noAutofit/>
          </a:bodyPr>
          <a:lstStyle/>
          <a:p>
            <a:pPr indent="0" lvl="0" marL="0" rtl="0">
              <a:lnSpc>
                <a:spcPct val="150000"/>
              </a:lnSpc>
              <a:spcBef>
                <a:spcPts val="0"/>
              </a:spcBef>
              <a:spcAft>
                <a:spcPts val="0"/>
              </a:spcAft>
              <a:buNone/>
            </a:pPr>
            <a:r>
              <a:rPr b="1" lang="en-US" sz="2000">
                <a:solidFill>
                  <a:srgbClr val="F20253"/>
                </a:solidFill>
                <a:latin typeface="Lato"/>
                <a:ea typeface="Lato"/>
                <a:cs typeface="Lato"/>
                <a:sym typeface="Lato"/>
              </a:rPr>
              <a:t>Based on the condition which holds true, the output would vary. </a:t>
            </a:r>
            <a:endParaRPr/>
          </a:p>
        </p:txBody>
      </p:sp>
      <p:pic>
        <p:nvPicPr>
          <p:cNvPr id="814" name="Shape 814"/>
          <p:cNvPicPr preferRelativeResize="0"/>
          <p:nvPr/>
        </p:nvPicPr>
        <p:blipFill>
          <a:blip r:embed="rId3">
            <a:alphaModFix/>
          </a:blip>
          <a:stretch>
            <a:fillRect/>
          </a:stretch>
        </p:blipFill>
        <p:spPr>
          <a:xfrm>
            <a:off x="6463800" y="3097299"/>
            <a:ext cx="5728200" cy="9404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Shape 820"/>
          <p:cNvSpPr txBox="1"/>
          <p:nvPr/>
        </p:nvSpPr>
        <p:spPr>
          <a:xfrm>
            <a:off x="481600" y="1900250"/>
            <a:ext cx="7177800" cy="4053000"/>
          </a:xfrm>
          <a:prstGeom prst="rect">
            <a:avLst/>
          </a:prstGeom>
          <a:noFill/>
          <a:ln>
            <a:noFill/>
          </a:ln>
        </p:spPr>
        <p:txBody>
          <a:bodyPr anchorCtr="0" anchor="t" bIns="45700" lIns="91400" spcFirstLastPara="1" rIns="91400" wrap="square" tIns="45700">
            <a:noAutofit/>
          </a:bodyPr>
          <a:lstStyle/>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TBy using "elif" condition, you are telling the program to print out the third condition or possibility when the other condition goes wrong or incorrect.</a:t>
            </a:r>
            <a:endParaRPr sz="2000">
              <a:latin typeface="Lato"/>
              <a:ea typeface="Lato"/>
              <a:cs typeface="Lato"/>
              <a:sym typeface="Lato"/>
            </a:endParaRPr>
          </a:p>
        </p:txBody>
      </p:sp>
      <p:sp>
        <p:nvSpPr>
          <p:cNvPr id="821" name="Shape 821"/>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822" name="Shape 822"/>
          <p:cNvGrpSpPr/>
          <p:nvPr/>
        </p:nvGrpSpPr>
        <p:grpSpPr>
          <a:xfrm>
            <a:off x="858043" y="241509"/>
            <a:ext cx="10470300" cy="730079"/>
            <a:chOff x="1692324" y="483017"/>
            <a:chExt cx="20940600" cy="1460159"/>
          </a:xfrm>
        </p:grpSpPr>
        <p:sp>
          <p:nvSpPr>
            <p:cNvPr id="823" name="Shape 823"/>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Nested if...else Statements</a:t>
              </a:r>
              <a:endParaRPr b="1" i="0" sz="4400" u="none" cap="none" strike="noStrike">
                <a:solidFill>
                  <a:srgbClr val="17959F"/>
                </a:solidFill>
                <a:latin typeface="Lato"/>
                <a:ea typeface="Lato"/>
                <a:cs typeface="Lato"/>
                <a:sym typeface="Lato"/>
              </a:endParaRPr>
            </a:p>
          </p:txBody>
        </p:sp>
        <p:sp>
          <p:nvSpPr>
            <p:cNvPr id="824" name="Shape 824"/>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825" name="Shape 825"/>
          <p:cNvPicPr preferRelativeResize="0"/>
          <p:nvPr/>
        </p:nvPicPr>
        <p:blipFill>
          <a:blip r:embed="rId3">
            <a:alphaModFix/>
          </a:blip>
          <a:stretch>
            <a:fillRect/>
          </a:stretch>
        </p:blipFill>
        <p:spPr>
          <a:xfrm>
            <a:off x="8472375" y="1900255"/>
            <a:ext cx="3394600" cy="43413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Shape 831"/>
          <p:cNvSpPr txBox="1"/>
          <p:nvPr/>
        </p:nvSpPr>
        <p:spPr>
          <a:xfrm>
            <a:off x="481600" y="1140425"/>
            <a:ext cx="6629700" cy="4977600"/>
          </a:xfrm>
          <a:prstGeom prst="rect">
            <a:avLst/>
          </a:prstGeom>
          <a:noFill/>
          <a:ln>
            <a:noFill/>
          </a:ln>
        </p:spPr>
        <p:txBody>
          <a:bodyPr anchorCtr="0" anchor="t" bIns="45700" lIns="91400" spcFirstLastPara="1" rIns="91400" wrap="square" tIns="45700">
            <a:noAutofit/>
          </a:bodyPr>
          <a:lstStyle/>
          <a:p>
            <a:pPr indent="0" lvl="0" marL="0" marR="0" rtl="0">
              <a:lnSpc>
                <a:spcPct val="100000"/>
              </a:lnSpc>
              <a:spcBef>
                <a:spcPts val="0"/>
              </a:spcBef>
              <a:spcAft>
                <a:spcPts val="0"/>
              </a:spcAft>
              <a:buNone/>
            </a:pPr>
            <a:r>
              <a:rPr lang="en-US" sz="1800">
                <a:latin typeface="Lato"/>
                <a:ea typeface="Lato"/>
                <a:cs typeface="Lato"/>
                <a:sym typeface="Lato"/>
              </a:rPr>
              <a:t>For example: </a:t>
            </a:r>
            <a:endParaRPr sz="1800">
              <a:latin typeface="Lato"/>
              <a:ea typeface="Lato"/>
              <a:cs typeface="Lato"/>
              <a:sym typeface="Lato"/>
            </a:endParaRPr>
          </a:p>
          <a:p>
            <a:pPr indent="0" lvl="0" marL="0" marR="0" rtl="0">
              <a:lnSpc>
                <a:spcPct val="100000"/>
              </a:lnSpc>
              <a:spcBef>
                <a:spcPts val="0"/>
              </a:spcBef>
              <a:spcAft>
                <a:spcPts val="0"/>
              </a:spcAft>
              <a:buNone/>
            </a:pPr>
            <a:r>
              <a:rPr b="1" lang="en-US" sz="1800">
                <a:solidFill>
                  <a:srgbClr val="434343"/>
                </a:solidFill>
                <a:latin typeface="Courier New"/>
                <a:ea typeface="Courier New"/>
                <a:cs typeface="Courier New"/>
                <a:sym typeface="Courier New"/>
              </a:rPr>
              <a:t>variable = </a:t>
            </a:r>
            <a:r>
              <a:rPr b="1" lang="en-US" sz="1800">
                <a:solidFill>
                  <a:srgbClr val="FF0000"/>
                </a:solidFill>
                <a:latin typeface="Courier New"/>
                <a:ea typeface="Courier New"/>
                <a:cs typeface="Courier New"/>
                <a:sym typeface="Courier New"/>
              </a:rPr>
              <a:t>100</a:t>
            </a:r>
            <a:endParaRPr b="1" sz="1800">
              <a:solidFill>
                <a:srgbClr val="FF0000"/>
              </a:solidFill>
              <a:latin typeface="Courier New"/>
              <a:ea typeface="Courier New"/>
              <a:cs typeface="Courier New"/>
              <a:sym typeface="Courier New"/>
            </a:endParaRPr>
          </a:p>
          <a:p>
            <a:pPr indent="0" lvl="0" marL="0" marR="0" rtl="0">
              <a:lnSpc>
                <a:spcPct val="100000"/>
              </a:lnSpc>
              <a:spcBef>
                <a:spcPts val="0"/>
              </a:spcBef>
              <a:spcAft>
                <a:spcPts val="0"/>
              </a:spcAft>
              <a:buNone/>
            </a:pPr>
            <a:r>
              <a:rPr b="1" lang="en-US" sz="1800">
                <a:solidFill>
                  <a:srgbClr val="0000FF"/>
                </a:solidFill>
                <a:latin typeface="Courier New"/>
                <a:ea typeface="Courier New"/>
                <a:cs typeface="Courier New"/>
                <a:sym typeface="Courier New"/>
              </a:rPr>
              <a:t>if </a:t>
            </a:r>
            <a:r>
              <a:rPr b="1" lang="en-US" sz="1800">
                <a:solidFill>
                  <a:srgbClr val="434343"/>
                </a:solidFill>
                <a:latin typeface="Courier New"/>
                <a:ea typeface="Courier New"/>
                <a:cs typeface="Courier New"/>
                <a:sym typeface="Courier New"/>
              </a:rPr>
              <a:t>variable </a:t>
            </a:r>
            <a:r>
              <a:rPr b="1" lang="en-US" sz="1800">
                <a:solidFill>
                  <a:srgbClr val="0000FF"/>
                </a:solidFill>
                <a:latin typeface="Courier New"/>
                <a:ea typeface="Courier New"/>
                <a:cs typeface="Courier New"/>
                <a:sym typeface="Courier New"/>
              </a:rPr>
              <a:t>&lt;</a:t>
            </a:r>
            <a:r>
              <a:rPr b="1" lang="en-US" sz="1800">
                <a:solidFill>
                  <a:srgbClr val="434343"/>
                </a:solidFill>
                <a:latin typeface="Courier New"/>
                <a:ea typeface="Courier New"/>
                <a:cs typeface="Courier New"/>
                <a:sym typeface="Courier New"/>
              </a:rPr>
              <a:t> </a:t>
            </a:r>
            <a:r>
              <a:rPr b="1" lang="en-US" sz="1800">
                <a:solidFill>
                  <a:srgbClr val="FF0000"/>
                </a:solidFill>
                <a:latin typeface="Courier New"/>
                <a:ea typeface="Courier New"/>
                <a:cs typeface="Courier New"/>
                <a:sym typeface="Courier New"/>
              </a:rPr>
              <a:t>200</a:t>
            </a:r>
            <a:r>
              <a:rPr b="1" lang="en-US" sz="1800">
                <a:solidFill>
                  <a:srgbClr val="434343"/>
                </a:solidFill>
                <a:latin typeface="Courier New"/>
                <a:ea typeface="Courier New"/>
                <a:cs typeface="Courier New"/>
                <a:sym typeface="Courier New"/>
              </a:rPr>
              <a:t>:</a:t>
            </a:r>
            <a:endParaRPr b="1" sz="1800">
              <a:solidFill>
                <a:srgbClr val="434343"/>
              </a:solidFill>
              <a:latin typeface="Courier New"/>
              <a:ea typeface="Courier New"/>
              <a:cs typeface="Courier New"/>
              <a:sym typeface="Courier New"/>
            </a:endParaRPr>
          </a:p>
          <a:p>
            <a:pPr indent="0" lvl="0" marL="0" marR="0" rtl="0">
              <a:lnSpc>
                <a:spcPct val="100000"/>
              </a:lnSpc>
              <a:spcBef>
                <a:spcPts val="0"/>
              </a:spcBef>
              <a:spcAft>
                <a:spcPts val="0"/>
              </a:spcAft>
              <a:buNone/>
            </a:pPr>
            <a:r>
              <a:rPr b="1" lang="en-US" sz="1800">
                <a:solidFill>
                  <a:srgbClr val="434343"/>
                </a:solidFill>
                <a:latin typeface="Courier New"/>
                <a:ea typeface="Courier New"/>
                <a:cs typeface="Courier New"/>
                <a:sym typeface="Courier New"/>
              </a:rPr>
              <a:t>   </a:t>
            </a:r>
            <a:r>
              <a:rPr b="1" lang="en-US" sz="1800">
                <a:solidFill>
                  <a:srgbClr val="0000FF"/>
                </a:solidFill>
                <a:latin typeface="Courier New"/>
                <a:ea typeface="Courier New"/>
                <a:cs typeface="Courier New"/>
                <a:sym typeface="Courier New"/>
              </a:rPr>
              <a:t>print</a:t>
            </a:r>
            <a:r>
              <a:rPr b="1" lang="en-US" sz="1800">
                <a:solidFill>
                  <a:srgbClr val="434343"/>
                </a:solidFill>
                <a:latin typeface="Courier New"/>
                <a:ea typeface="Courier New"/>
                <a:cs typeface="Courier New"/>
                <a:sym typeface="Courier New"/>
              </a:rPr>
              <a:t> "Expression value is less than 200"</a:t>
            </a:r>
            <a:endParaRPr b="1" sz="1800">
              <a:solidFill>
                <a:srgbClr val="434343"/>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US" sz="1800">
                <a:solidFill>
                  <a:srgbClr val="434343"/>
                </a:solidFill>
                <a:latin typeface="Courier New"/>
                <a:ea typeface="Courier New"/>
                <a:cs typeface="Courier New"/>
                <a:sym typeface="Courier New"/>
              </a:rPr>
              <a:t>   </a:t>
            </a:r>
            <a:r>
              <a:rPr b="1" lang="en-US" sz="1800">
                <a:solidFill>
                  <a:srgbClr val="0000FF"/>
                </a:solidFill>
                <a:latin typeface="Courier New"/>
                <a:ea typeface="Courier New"/>
                <a:cs typeface="Courier New"/>
                <a:sym typeface="Courier New"/>
              </a:rPr>
              <a:t>if </a:t>
            </a:r>
            <a:r>
              <a:rPr b="1" lang="en-US" sz="1800">
                <a:solidFill>
                  <a:srgbClr val="434343"/>
                </a:solidFill>
                <a:latin typeface="Courier New"/>
                <a:ea typeface="Courier New"/>
                <a:cs typeface="Courier New"/>
                <a:sym typeface="Courier New"/>
              </a:rPr>
              <a:t>variable </a:t>
            </a:r>
            <a:r>
              <a:rPr b="1" lang="en-US" sz="1800">
                <a:solidFill>
                  <a:srgbClr val="0000FF"/>
                </a:solidFill>
                <a:latin typeface="Courier New"/>
                <a:ea typeface="Courier New"/>
                <a:cs typeface="Courier New"/>
                <a:sym typeface="Courier New"/>
              </a:rPr>
              <a:t>== </a:t>
            </a:r>
            <a:r>
              <a:rPr b="1" lang="en-US" sz="1800">
                <a:solidFill>
                  <a:srgbClr val="FF0000"/>
                </a:solidFill>
                <a:latin typeface="Courier New"/>
                <a:ea typeface="Courier New"/>
                <a:cs typeface="Courier New"/>
                <a:sym typeface="Courier New"/>
              </a:rPr>
              <a:t>150</a:t>
            </a:r>
            <a:r>
              <a:rPr b="1" lang="en-US" sz="1800">
                <a:solidFill>
                  <a:srgbClr val="0000FF"/>
                </a:solidFill>
                <a:latin typeface="Courier New"/>
                <a:ea typeface="Courier New"/>
                <a:cs typeface="Courier New"/>
                <a:sym typeface="Courier New"/>
              </a:rPr>
              <a:t>:</a:t>
            </a:r>
            <a:endParaRPr b="1" sz="1800">
              <a:solidFill>
                <a:srgbClr val="434343"/>
              </a:solidFill>
              <a:latin typeface="Courier New"/>
              <a:ea typeface="Courier New"/>
              <a:cs typeface="Courier New"/>
              <a:sym typeface="Courier New"/>
            </a:endParaRPr>
          </a:p>
          <a:p>
            <a:pPr indent="0" lvl="0" marL="0" marR="0" rtl="0">
              <a:lnSpc>
                <a:spcPct val="100000"/>
              </a:lnSpc>
              <a:spcBef>
                <a:spcPts val="0"/>
              </a:spcBef>
              <a:spcAft>
                <a:spcPts val="0"/>
              </a:spcAft>
              <a:buNone/>
            </a:pPr>
            <a:r>
              <a:rPr b="1" lang="en-US" sz="1800">
                <a:solidFill>
                  <a:srgbClr val="434343"/>
                </a:solidFill>
                <a:latin typeface="Courier New"/>
                <a:ea typeface="Courier New"/>
                <a:cs typeface="Courier New"/>
                <a:sym typeface="Courier New"/>
              </a:rPr>
              <a:t>      </a:t>
            </a:r>
            <a:r>
              <a:rPr b="1" lang="en-US" sz="1800">
                <a:solidFill>
                  <a:srgbClr val="0000FF"/>
                </a:solidFill>
                <a:latin typeface="Courier New"/>
                <a:ea typeface="Courier New"/>
                <a:cs typeface="Courier New"/>
                <a:sym typeface="Courier New"/>
              </a:rPr>
              <a:t>print</a:t>
            </a:r>
            <a:r>
              <a:rPr b="1" lang="en-US" sz="1800">
                <a:solidFill>
                  <a:srgbClr val="434343"/>
                </a:solidFill>
                <a:latin typeface="Courier New"/>
                <a:ea typeface="Courier New"/>
                <a:cs typeface="Courier New"/>
                <a:sym typeface="Courier New"/>
              </a:rPr>
              <a:t> "Which is 150"</a:t>
            </a:r>
            <a:endParaRPr b="1" sz="1800">
              <a:solidFill>
                <a:srgbClr val="434343"/>
              </a:solidFill>
              <a:latin typeface="Courier New"/>
              <a:ea typeface="Courier New"/>
              <a:cs typeface="Courier New"/>
              <a:sym typeface="Courier New"/>
            </a:endParaRPr>
          </a:p>
          <a:p>
            <a:pPr indent="0" lvl="0" marL="0" marR="0" rtl="0">
              <a:lnSpc>
                <a:spcPct val="100000"/>
              </a:lnSpc>
              <a:spcBef>
                <a:spcPts val="0"/>
              </a:spcBef>
              <a:spcAft>
                <a:spcPts val="0"/>
              </a:spcAft>
              <a:buNone/>
            </a:pPr>
            <a:r>
              <a:rPr b="1" lang="en-US" sz="1800">
                <a:solidFill>
                  <a:srgbClr val="434343"/>
                </a:solidFill>
                <a:latin typeface="Courier New"/>
                <a:ea typeface="Courier New"/>
                <a:cs typeface="Courier New"/>
                <a:sym typeface="Courier New"/>
              </a:rPr>
              <a:t>   </a:t>
            </a:r>
            <a:r>
              <a:rPr b="1" lang="en-US" sz="1800">
                <a:solidFill>
                  <a:srgbClr val="0000FF"/>
                </a:solidFill>
                <a:latin typeface="Courier New"/>
                <a:ea typeface="Courier New"/>
                <a:cs typeface="Courier New"/>
                <a:sym typeface="Courier New"/>
              </a:rPr>
              <a:t>elif</a:t>
            </a:r>
            <a:r>
              <a:rPr b="1" lang="en-US" sz="1800">
                <a:solidFill>
                  <a:srgbClr val="434343"/>
                </a:solidFill>
                <a:latin typeface="Courier New"/>
                <a:ea typeface="Courier New"/>
                <a:cs typeface="Courier New"/>
                <a:sym typeface="Courier New"/>
              </a:rPr>
              <a:t> variable </a:t>
            </a:r>
            <a:r>
              <a:rPr b="1" lang="en-US" sz="1800">
                <a:solidFill>
                  <a:srgbClr val="0000FF"/>
                </a:solidFill>
                <a:latin typeface="Courier New"/>
                <a:ea typeface="Courier New"/>
                <a:cs typeface="Courier New"/>
                <a:sym typeface="Courier New"/>
              </a:rPr>
              <a:t>==</a:t>
            </a:r>
            <a:r>
              <a:rPr b="1" lang="en-US" sz="1800">
                <a:solidFill>
                  <a:srgbClr val="434343"/>
                </a:solidFill>
                <a:latin typeface="Courier New"/>
                <a:ea typeface="Courier New"/>
                <a:cs typeface="Courier New"/>
                <a:sym typeface="Courier New"/>
              </a:rPr>
              <a:t> </a:t>
            </a:r>
            <a:r>
              <a:rPr b="1" lang="en-US" sz="1800">
                <a:solidFill>
                  <a:srgbClr val="FF0000"/>
                </a:solidFill>
                <a:latin typeface="Courier New"/>
                <a:ea typeface="Courier New"/>
                <a:cs typeface="Courier New"/>
                <a:sym typeface="Courier New"/>
              </a:rPr>
              <a:t>100</a:t>
            </a:r>
            <a:r>
              <a:rPr b="1" lang="en-US" sz="1800">
                <a:solidFill>
                  <a:srgbClr val="0000FF"/>
                </a:solidFill>
                <a:latin typeface="Courier New"/>
                <a:ea typeface="Courier New"/>
                <a:cs typeface="Courier New"/>
                <a:sym typeface="Courier New"/>
              </a:rPr>
              <a:t>:</a:t>
            </a:r>
            <a:endParaRPr b="1" sz="1800">
              <a:solidFill>
                <a:srgbClr val="434343"/>
              </a:solidFill>
              <a:latin typeface="Courier New"/>
              <a:ea typeface="Courier New"/>
              <a:cs typeface="Courier New"/>
              <a:sym typeface="Courier New"/>
            </a:endParaRPr>
          </a:p>
          <a:p>
            <a:pPr indent="0" lvl="0" marL="0" marR="0" rtl="0">
              <a:lnSpc>
                <a:spcPct val="100000"/>
              </a:lnSpc>
              <a:spcBef>
                <a:spcPts val="0"/>
              </a:spcBef>
              <a:spcAft>
                <a:spcPts val="0"/>
              </a:spcAft>
              <a:buNone/>
            </a:pPr>
            <a:r>
              <a:rPr b="1" lang="en-US" sz="1800">
                <a:solidFill>
                  <a:srgbClr val="434343"/>
                </a:solidFill>
                <a:latin typeface="Courier New"/>
                <a:ea typeface="Courier New"/>
                <a:cs typeface="Courier New"/>
                <a:sym typeface="Courier New"/>
              </a:rPr>
              <a:t>      </a:t>
            </a:r>
            <a:r>
              <a:rPr b="1" lang="en-US" sz="1800">
                <a:solidFill>
                  <a:srgbClr val="0000FF"/>
                </a:solidFill>
                <a:latin typeface="Courier New"/>
                <a:ea typeface="Courier New"/>
                <a:cs typeface="Courier New"/>
                <a:sym typeface="Courier New"/>
              </a:rPr>
              <a:t>print</a:t>
            </a:r>
            <a:r>
              <a:rPr b="1" lang="en-US" sz="1800">
                <a:solidFill>
                  <a:srgbClr val="434343"/>
                </a:solidFill>
                <a:latin typeface="Courier New"/>
                <a:ea typeface="Courier New"/>
                <a:cs typeface="Courier New"/>
                <a:sym typeface="Courier New"/>
              </a:rPr>
              <a:t> "Which is 100"</a:t>
            </a:r>
            <a:endParaRPr b="1" sz="1800">
              <a:solidFill>
                <a:srgbClr val="434343"/>
              </a:solidFill>
              <a:latin typeface="Courier New"/>
              <a:ea typeface="Courier New"/>
              <a:cs typeface="Courier New"/>
              <a:sym typeface="Courier New"/>
            </a:endParaRPr>
          </a:p>
          <a:p>
            <a:pPr indent="0" lvl="0" marL="0" marR="0" rtl="0">
              <a:lnSpc>
                <a:spcPct val="100000"/>
              </a:lnSpc>
              <a:spcBef>
                <a:spcPts val="0"/>
              </a:spcBef>
              <a:spcAft>
                <a:spcPts val="0"/>
              </a:spcAft>
              <a:buNone/>
            </a:pPr>
            <a:r>
              <a:rPr b="1" lang="en-US" sz="1800">
                <a:solidFill>
                  <a:srgbClr val="434343"/>
                </a:solidFill>
                <a:latin typeface="Courier New"/>
                <a:ea typeface="Courier New"/>
                <a:cs typeface="Courier New"/>
                <a:sym typeface="Courier New"/>
              </a:rPr>
              <a:t>   </a:t>
            </a:r>
            <a:r>
              <a:rPr b="1" lang="en-US" sz="1800">
                <a:solidFill>
                  <a:srgbClr val="0000FF"/>
                </a:solidFill>
                <a:latin typeface="Courier New"/>
                <a:ea typeface="Courier New"/>
                <a:cs typeface="Courier New"/>
                <a:sym typeface="Courier New"/>
              </a:rPr>
              <a:t>elif</a:t>
            </a:r>
            <a:r>
              <a:rPr b="1" lang="en-US" sz="1800">
                <a:solidFill>
                  <a:srgbClr val="434343"/>
                </a:solidFill>
                <a:latin typeface="Courier New"/>
                <a:ea typeface="Courier New"/>
                <a:cs typeface="Courier New"/>
                <a:sym typeface="Courier New"/>
              </a:rPr>
              <a:t> variable </a:t>
            </a:r>
            <a:r>
              <a:rPr b="1" lang="en-US" sz="1800">
                <a:solidFill>
                  <a:srgbClr val="0000FF"/>
                </a:solidFill>
                <a:latin typeface="Courier New"/>
                <a:ea typeface="Courier New"/>
                <a:cs typeface="Courier New"/>
                <a:sym typeface="Courier New"/>
              </a:rPr>
              <a:t>==</a:t>
            </a:r>
            <a:r>
              <a:rPr b="1" lang="en-US" sz="1800">
                <a:solidFill>
                  <a:srgbClr val="434343"/>
                </a:solidFill>
                <a:latin typeface="Courier New"/>
                <a:ea typeface="Courier New"/>
                <a:cs typeface="Courier New"/>
                <a:sym typeface="Courier New"/>
              </a:rPr>
              <a:t> </a:t>
            </a:r>
            <a:r>
              <a:rPr b="1" lang="en-US" sz="1800">
                <a:solidFill>
                  <a:srgbClr val="FF0000"/>
                </a:solidFill>
                <a:latin typeface="Courier New"/>
                <a:ea typeface="Courier New"/>
                <a:cs typeface="Courier New"/>
                <a:sym typeface="Courier New"/>
              </a:rPr>
              <a:t>50</a:t>
            </a:r>
            <a:r>
              <a:rPr b="1" lang="en-US" sz="1800">
                <a:solidFill>
                  <a:srgbClr val="0000FF"/>
                </a:solidFill>
                <a:latin typeface="Courier New"/>
                <a:ea typeface="Courier New"/>
                <a:cs typeface="Courier New"/>
                <a:sym typeface="Courier New"/>
              </a:rPr>
              <a:t>:</a:t>
            </a:r>
            <a:endParaRPr b="1" sz="1800">
              <a:solidFill>
                <a:srgbClr val="434343"/>
              </a:solidFill>
              <a:latin typeface="Courier New"/>
              <a:ea typeface="Courier New"/>
              <a:cs typeface="Courier New"/>
              <a:sym typeface="Courier New"/>
            </a:endParaRPr>
          </a:p>
          <a:p>
            <a:pPr indent="0" lvl="0" marL="0" marR="0" rtl="0">
              <a:lnSpc>
                <a:spcPct val="100000"/>
              </a:lnSpc>
              <a:spcBef>
                <a:spcPts val="0"/>
              </a:spcBef>
              <a:spcAft>
                <a:spcPts val="0"/>
              </a:spcAft>
              <a:buNone/>
            </a:pPr>
            <a:r>
              <a:rPr b="1" lang="en-US" sz="1800">
                <a:solidFill>
                  <a:srgbClr val="434343"/>
                </a:solidFill>
                <a:latin typeface="Courier New"/>
                <a:ea typeface="Courier New"/>
                <a:cs typeface="Courier New"/>
                <a:sym typeface="Courier New"/>
              </a:rPr>
              <a:t>      </a:t>
            </a:r>
            <a:r>
              <a:rPr b="1" lang="en-US" sz="1800">
                <a:solidFill>
                  <a:srgbClr val="0000FF"/>
                </a:solidFill>
                <a:latin typeface="Courier New"/>
                <a:ea typeface="Courier New"/>
                <a:cs typeface="Courier New"/>
                <a:sym typeface="Courier New"/>
              </a:rPr>
              <a:t>print</a:t>
            </a:r>
            <a:r>
              <a:rPr b="1" lang="en-US" sz="1800">
                <a:solidFill>
                  <a:srgbClr val="434343"/>
                </a:solidFill>
                <a:latin typeface="Courier New"/>
                <a:ea typeface="Courier New"/>
                <a:cs typeface="Courier New"/>
                <a:sym typeface="Courier New"/>
              </a:rPr>
              <a:t> "Which is 50"</a:t>
            </a:r>
            <a:endParaRPr b="1" sz="1800">
              <a:solidFill>
                <a:srgbClr val="434343"/>
              </a:solidFill>
              <a:latin typeface="Courier New"/>
              <a:ea typeface="Courier New"/>
              <a:cs typeface="Courier New"/>
              <a:sym typeface="Courier New"/>
            </a:endParaRPr>
          </a:p>
          <a:p>
            <a:pPr indent="0" lvl="0" marL="0" marR="0" rtl="0">
              <a:lnSpc>
                <a:spcPct val="100000"/>
              </a:lnSpc>
              <a:spcBef>
                <a:spcPts val="0"/>
              </a:spcBef>
              <a:spcAft>
                <a:spcPts val="0"/>
              </a:spcAft>
              <a:buNone/>
            </a:pPr>
            <a:r>
              <a:rPr b="1" lang="en-US" sz="1800">
                <a:solidFill>
                  <a:srgbClr val="434343"/>
                </a:solidFill>
                <a:latin typeface="Courier New"/>
                <a:ea typeface="Courier New"/>
                <a:cs typeface="Courier New"/>
                <a:sym typeface="Courier New"/>
              </a:rPr>
              <a:t>   </a:t>
            </a:r>
            <a:r>
              <a:rPr b="1" lang="en-US" sz="1800">
                <a:solidFill>
                  <a:srgbClr val="0000FF"/>
                </a:solidFill>
                <a:latin typeface="Courier New"/>
                <a:ea typeface="Courier New"/>
                <a:cs typeface="Courier New"/>
                <a:sym typeface="Courier New"/>
              </a:rPr>
              <a:t>elif</a:t>
            </a:r>
            <a:r>
              <a:rPr b="1" lang="en-US" sz="1800">
                <a:solidFill>
                  <a:srgbClr val="434343"/>
                </a:solidFill>
                <a:latin typeface="Courier New"/>
                <a:ea typeface="Courier New"/>
                <a:cs typeface="Courier New"/>
                <a:sym typeface="Courier New"/>
              </a:rPr>
              <a:t> variable </a:t>
            </a:r>
            <a:r>
              <a:rPr b="1" lang="en-US" sz="1800">
                <a:solidFill>
                  <a:srgbClr val="0000FF"/>
                </a:solidFill>
                <a:latin typeface="Courier New"/>
                <a:ea typeface="Courier New"/>
                <a:cs typeface="Courier New"/>
                <a:sym typeface="Courier New"/>
              </a:rPr>
              <a:t>&lt;</a:t>
            </a:r>
            <a:r>
              <a:rPr b="1" lang="en-US" sz="1800">
                <a:solidFill>
                  <a:srgbClr val="434343"/>
                </a:solidFill>
                <a:latin typeface="Courier New"/>
                <a:ea typeface="Courier New"/>
                <a:cs typeface="Courier New"/>
                <a:sym typeface="Courier New"/>
              </a:rPr>
              <a:t> </a:t>
            </a:r>
            <a:r>
              <a:rPr b="1" lang="en-US" sz="1800">
                <a:solidFill>
                  <a:srgbClr val="FF0000"/>
                </a:solidFill>
                <a:latin typeface="Courier New"/>
                <a:ea typeface="Courier New"/>
                <a:cs typeface="Courier New"/>
                <a:sym typeface="Courier New"/>
              </a:rPr>
              <a:t>50</a:t>
            </a:r>
            <a:r>
              <a:rPr b="1" lang="en-US" sz="1800">
                <a:solidFill>
                  <a:srgbClr val="0000FF"/>
                </a:solidFill>
                <a:latin typeface="Courier New"/>
                <a:ea typeface="Courier New"/>
                <a:cs typeface="Courier New"/>
                <a:sym typeface="Courier New"/>
              </a:rPr>
              <a:t>:</a:t>
            </a:r>
            <a:endParaRPr b="1" sz="1800">
              <a:solidFill>
                <a:srgbClr val="434343"/>
              </a:solidFill>
              <a:latin typeface="Courier New"/>
              <a:ea typeface="Courier New"/>
              <a:cs typeface="Courier New"/>
              <a:sym typeface="Courier New"/>
            </a:endParaRPr>
          </a:p>
          <a:p>
            <a:pPr indent="0" lvl="0" marL="0" marR="0" rtl="0">
              <a:lnSpc>
                <a:spcPct val="100000"/>
              </a:lnSpc>
              <a:spcBef>
                <a:spcPts val="0"/>
              </a:spcBef>
              <a:spcAft>
                <a:spcPts val="0"/>
              </a:spcAft>
              <a:buNone/>
            </a:pPr>
            <a:r>
              <a:rPr b="1" lang="en-US" sz="1800">
                <a:solidFill>
                  <a:srgbClr val="434343"/>
                </a:solidFill>
                <a:latin typeface="Courier New"/>
                <a:ea typeface="Courier New"/>
                <a:cs typeface="Courier New"/>
                <a:sym typeface="Courier New"/>
              </a:rPr>
              <a:t>      </a:t>
            </a:r>
            <a:r>
              <a:rPr b="1" lang="en-US" sz="1800">
                <a:solidFill>
                  <a:srgbClr val="0000FF"/>
                </a:solidFill>
                <a:latin typeface="Courier New"/>
                <a:ea typeface="Courier New"/>
                <a:cs typeface="Courier New"/>
                <a:sym typeface="Courier New"/>
              </a:rPr>
              <a:t>print</a:t>
            </a:r>
            <a:r>
              <a:rPr b="1" lang="en-US" sz="1800">
                <a:solidFill>
                  <a:srgbClr val="434343"/>
                </a:solidFill>
                <a:latin typeface="Courier New"/>
                <a:ea typeface="Courier New"/>
                <a:cs typeface="Courier New"/>
                <a:sym typeface="Courier New"/>
              </a:rPr>
              <a:t> "Expression value is less than 50"</a:t>
            </a:r>
            <a:endParaRPr b="1" sz="1800">
              <a:solidFill>
                <a:srgbClr val="434343"/>
              </a:solidFill>
              <a:latin typeface="Courier New"/>
              <a:ea typeface="Courier New"/>
              <a:cs typeface="Courier New"/>
              <a:sym typeface="Courier New"/>
            </a:endParaRPr>
          </a:p>
          <a:p>
            <a:pPr indent="0" lvl="0" marL="0" marR="0" rtl="0">
              <a:lnSpc>
                <a:spcPct val="100000"/>
              </a:lnSpc>
              <a:spcBef>
                <a:spcPts val="0"/>
              </a:spcBef>
              <a:spcAft>
                <a:spcPts val="0"/>
              </a:spcAft>
              <a:buNone/>
            </a:pPr>
            <a:r>
              <a:rPr b="1" lang="en-US" sz="1800">
                <a:solidFill>
                  <a:srgbClr val="0000FF"/>
                </a:solidFill>
                <a:latin typeface="Courier New"/>
                <a:ea typeface="Courier New"/>
                <a:cs typeface="Courier New"/>
                <a:sym typeface="Courier New"/>
              </a:rPr>
              <a:t>else:</a:t>
            </a:r>
            <a:endParaRPr b="1" sz="1800">
              <a:solidFill>
                <a:srgbClr val="0000FF"/>
              </a:solidFill>
              <a:latin typeface="Courier New"/>
              <a:ea typeface="Courier New"/>
              <a:cs typeface="Courier New"/>
              <a:sym typeface="Courier New"/>
            </a:endParaRPr>
          </a:p>
          <a:p>
            <a:pPr indent="0" lvl="0" marL="0" marR="0" rtl="0">
              <a:lnSpc>
                <a:spcPct val="100000"/>
              </a:lnSpc>
              <a:spcBef>
                <a:spcPts val="0"/>
              </a:spcBef>
              <a:spcAft>
                <a:spcPts val="0"/>
              </a:spcAft>
              <a:buNone/>
            </a:pPr>
            <a:r>
              <a:rPr b="1" lang="en-US" sz="1800">
                <a:solidFill>
                  <a:srgbClr val="434343"/>
                </a:solidFill>
                <a:latin typeface="Courier New"/>
                <a:ea typeface="Courier New"/>
                <a:cs typeface="Courier New"/>
                <a:sym typeface="Courier New"/>
              </a:rPr>
              <a:t>   </a:t>
            </a:r>
            <a:r>
              <a:rPr b="1" lang="en-US" sz="1800">
                <a:solidFill>
                  <a:srgbClr val="0000FF"/>
                </a:solidFill>
                <a:latin typeface="Courier New"/>
                <a:ea typeface="Courier New"/>
                <a:cs typeface="Courier New"/>
                <a:sym typeface="Courier New"/>
              </a:rPr>
              <a:t>print</a:t>
            </a:r>
            <a:r>
              <a:rPr b="1" lang="en-US" sz="1800">
                <a:solidFill>
                  <a:srgbClr val="434343"/>
                </a:solidFill>
                <a:latin typeface="Courier New"/>
                <a:ea typeface="Courier New"/>
                <a:cs typeface="Courier New"/>
                <a:sym typeface="Courier New"/>
              </a:rPr>
              <a:t> "Could not find true expression"</a:t>
            </a:r>
            <a:endParaRPr b="1" sz="1800">
              <a:solidFill>
                <a:srgbClr val="434343"/>
              </a:solidFill>
              <a:latin typeface="Courier New"/>
              <a:ea typeface="Courier New"/>
              <a:cs typeface="Courier New"/>
              <a:sym typeface="Courier New"/>
            </a:endParaRPr>
          </a:p>
          <a:p>
            <a:pPr indent="0" lvl="0" marL="0" marR="0" rtl="0">
              <a:lnSpc>
                <a:spcPct val="100000"/>
              </a:lnSpc>
              <a:spcBef>
                <a:spcPts val="0"/>
              </a:spcBef>
              <a:spcAft>
                <a:spcPts val="0"/>
              </a:spcAft>
              <a:buNone/>
            </a:pPr>
            <a:r>
              <a:t/>
            </a:r>
            <a:endParaRPr b="1" sz="1800">
              <a:solidFill>
                <a:srgbClr val="434343"/>
              </a:solidFill>
              <a:latin typeface="Courier New"/>
              <a:ea typeface="Courier New"/>
              <a:cs typeface="Courier New"/>
              <a:sym typeface="Courier New"/>
            </a:endParaRPr>
          </a:p>
          <a:p>
            <a:pPr indent="0" lvl="0" marL="0" marR="0" rtl="0">
              <a:lnSpc>
                <a:spcPct val="100000"/>
              </a:lnSpc>
              <a:spcBef>
                <a:spcPts val="0"/>
              </a:spcBef>
              <a:spcAft>
                <a:spcPts val="0"/>
              </a:spcAft>
              <a:buNone/>
            </a:pPr>
            <a:r>
              <a:rPr b="1" lang="en-US" sz="1800">
                <a:solidFill>
                  <a:srgbClr val="0000FF"/>
                </a:solidFill>
                <a:latin typeface="Courier New"/>
                <a:ea typeface="Courier New"/>
                <a:cs typeface="Courier New"/>
                <a:sym typeface="Courier New"/>
              </a:rPr>
              <a:t>print</a:t>
            </a:r>
            <a:r>
              <a:rPr b="1" lang="en-US" sz="1800">
                <a:solidFill>
                  <a:srgbClr val="434343"/>
                </a:solidFill>
                <a:latin typeface="Courier New"/>
                <a:ea typeface="Courier New"/>
                <a:cs typeface="Courier New"/>
                <a:sym typeface="Courier New"/>
              </a:rPr>
              <a:t> "Good bye!"</a:t>
            </a:r>
            <a:endParaRPr b="1" sz="1800">
              <a:solidFill>
                <a:srgbClr val="434343"/>
              </a:solidFill>
              <a:latin typeface="Courier New"/>
              <a:ea typeface="Courier New"/>
              <a:cs typeface="Courier New"/>
              <a:sym typeface="Courier New"/>
            </a:endParaRPr>
          </a:p>
          <a:p>
            <a:pPr indent="0" lvl="0" marL="0" marR="0" rtl="0">
              <a:lnSpc>
                <a:spcPct val="100000"/>
              </a:lnSpc>
              <a:spcBef>
                <a:spcPts val="0"/>
              </a:spcBef>
              <a:spcAft>
                <a:spcPts val="0"/>
              </a:spcAft>
              <a:buNone/>
            </a:pPr>
            <a:r>
              <a:t/>
            </a:r>
            <a:endParaRPr b="1" sz="1800">
              <a:solidFill>
                <a:srgbClr val="434343"/>
              </a:solidFill>
              <a:latin typeface="Courier New"/>
              <a:ea typeface="Courier New"/>
              <a:cs typeface="Courier New"/>
              <a:sym typeface="Courier New"/>
            </a:endParaRPr>
          </a:p>
          <a:p>
            <a:pPr indent="0" lvl="0" marL="0" marR="0" rtl="0">
              <a:lnSpc>
                <a:spcPct val="100000"/>
              </a:lnSpc>
              <a:spcBef>
                <a:spcPts val="0"/>
              </a:spcBef>
              <a:spcAft>
                <a:spcPts val="0"/>
              </a:spcAft>
              <a:buNone/>
            </a:pPr>
            <a:r>
              <a:t/>
            </a:r>
            <a:endParaRPr b="1" sz="1800">
              <a:solidFill>
                <a:srgbClr val="F20253"/>
              </a:solidFill>
              <a:latin typeface="Lato"/>
              <a:ea typeface="Lato"/>
              <a:cs typeface="Lato"/>
              <a:sym typeface="Lato"/>
            </a:endParaRPr>
          </a:p>
          <a:p>
            <a:pPr indent="0" lvl="0" marL="0" marR="0" rtl="0">
              <a:lnSpc>
                <a:spcPct val="100000"/>
              </a:lnSpc>
              <a:spcBef>
                <a:spcPts val="0"/>
              </a:spcBef>
              <a:spcAft>
                <a:spcPts val="0"/>
              </a:spcAft>
              <a:buNone/>
            </a:pPr>
            <a:r>
              <a:rPr b="1" lang="en-US" sz="1800">
                <a:solidFill>
                  <a:srgbClr val="F20253"/>
                </a:solidFill>
                <a:latin typeface="Lato"/>
                <a:ea typeface="Lato"/>
                <a:cs typeface="Lato"/>
                <a:sym typeface="Lato"/>
              </a:rPr>
              <a:t>Based on the condition which holds true, the output would vary. </a:t>
            </a:r>
            <a:endParaRPr b="1" sz="1800">
              <a:solidFill>
                <a:srgbClr val="F20253"/>
              </a:solidFill>
              <a:latin typeface="Lato"/>
              <a:ea typeface="Lato"/>
              <a:cs typeface="Lato"/>
              <a:sym typeface="Lato"/>
            </a:endParaRPr>
          </a:p>
        </p:txBody>
      </p:sp>
      <p:sp>
        <p:nvSpPr>
          <p:cNvPr id="832" name="Shape 83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833" name="Shape 833"/>
          <p:cNvGrpSpPr/>
          <p:nvPr/>
        </p:nvGrpSpPr>
        <p:grpSpPr>
          <a:xfrm>
            <a:off x="858043" y="241509"/>
            <a:ext cx="10470300" cy="730079"/>
            <a:chOff x="1692324" y="483017"/>
            <a:chExt cx="20940600" cy="1460159"/>
          </a:xfrm>
        </p:grpSpPr>
        <p:sp>
          <p:nvSpPr>
            <p:cNvPr id="834" name="Shape 83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Nested if...else Statements</a:t>
              </a:r>
              <a:endParaRPr b="1" sz="4400">
                <a:solidFill>
                  <a:srgbClr val="17959F"/>
                </a:solidFill>
                <a:latin typeface="Lato"/>
                <a:ea typeface="Lato"/>
                <a:cs typeface="Lato"/>
                <a:sym typeface="Lato"/>
              </a:endParaRPr>
            </a:p>
          </p:txBody>
        </p:sp>
        <p:sp>
          <p:nvSpPr>
            <p:cNvPr id="835" name="Shape 83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836" name="Shape 836"/>
          <p:cNvPicPr preferRelativeResize="0"/>
          <p:nvPr/>
        </p:nvPicPr>
        <p:blipFill>
          <a:blip r:embed="rId3">
            <a:alphaModFix/>
          </a:blip>
          <a:stretch>
            <a:fillRect/>
          </a:stretch>
        </p:blipFill>
        <p:spPr>
          <a:xfrm>
            <a:off x="6555775" y="2573300"/>
            <a:ext cx="5330325" cy="13257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Shape 842"/>
          <p:cNvSpPr txBox="1"/>
          <p:nvPr/>
        </p:nvSpPr>
        <p:spPr>
          <a:xfrm>
            <a:off x="2358151" y="3059700"/>
            <a:ext cx="7475700" cy="73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45469"/>
              </a:buClr>
              <a:buSzPts val="4200"/>
              <a:buFont typeface="Lato Black"/>
              <a:buNone/>
            </a:pPr>
            <a:r>
              <a:rPr b="1" lang="en-US" sz="4200">
                <a:solidFill>
                  <a:srgbClr val="445469"/>
                </a:solidFill>
                <a:latin typeface="Lato Black"/>
                <a:ea typeface="Lato Black"/>
                <a:cs typeface="Lato Black"/>
                <a:sym typeface="Lato Black"/>
              </a:rPr>
              <a:t>Loops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Shape 848"/>
          <p:cNvSpPr txBox="1"/>
          <p:nvPr/>
        </p:nvSpPr>
        <p:spPr>
          <a:xfrm>
            <a:off x="377600" y="1540750"/>
            <a:ext cx="5802300" cy="4453800"/>
          </a:xfrm>
          <a:prstGeom prst="rect">
            <a:avLst/>
          </a:prstGeom>
          <a:noFill/>
          <a:ln>
            <a:noFill/>
          </a:ln>
        </p:spPr>
        <p:txBody>
          <a:bodyPr anchorCtr="0" anchor="t" bIns="45700" lIns="91400" spcFirstLastPara="1" rIns="91400" wrap="square" tIns="45700">
            <a:noAutofit/>
          </a:bodyPr>
          <a:lstStyle/>
          <a:p>
            <a:pPr indent="-355600" lvl="0" marL="457200" marR="0" rtl="0" algn="just">
              <a:lnSpc>
                <a:spcPct val="150000"/>
              </a:lnSpc>
              <a:spcBef>
                <a:spcPts val="0"/>
              </a:spcBef>
              <a:spcAft>
                <a:spcPts val="0"/>
              </a:spcAft>
              <a:buClr>
                <a:srgbClr val="000000"/>
              </a:buClr>
              <a:buSzPts val="2000"/>
              <a:buFont typeface="Lato"/>
              <a:buChar char="●"/>
            </a:pPr>
            <a:r>
              <a:rPr b="1" lang="en-US" sz="2000">
                <a:solidFill>
                  <a:srgbClr val="F20253"/>
                </a:solidFill>
                <a:latin typeface="Lato"/>
                <a:ea typeface="Lato"/>
                <a:cs typeface="Lato"/>
                <a:sym typeface="Lato"/>
              </a:rPr>
              <a:t>Loops</a:t>
            </a:r>
            <a:r>
              <a:rPr lang="en-US" sz="2000">
                <a:solidFill>
                  <a:srgbClr val="F20253"/>
                </a:solidFill>
                <a:latin typeface="Lato"/>
                <a:ea typeface="Lato"/>
                <a:cs typeface="Lato"/>
                <a:sym typeface="Lato"/>
              </a:rPr>
              <a:t> </a:t>
            </a:r>
            <a:r>
              <a:rPr lang="en-US" sz="2000">
                <a:latin typeface="Lato"/>
                <a:ea typeface="Lato"/>
                <a:cs typeface="Lato"/>
                <a:sym typeface="Lato"/>
              </a:rPr>
              <a:t>are important in Python or in any other programming language as they help you to </a:t>
            </a:r>
            <a:r>
              <a:rPr b="1" lang="en-US" sz="2000">
                <a:solidFill>
                  <a:srgbClr val="F20253"/>
                </a:solidFill>
                <a:latin typeface="Lato"/>
                <a:ea typeface="Lato"/>
                <a:cs typeface="Lato"/>
                <a:sym typeface="Lato"/>
              </a:rPr>
              <a:t>execute a block of code repeatedly.</a:t>
            </a:r>
            <a:r>
              <a:rPr lang="en-US" sz="2000">
                <a:latin typeface="Lato"/>
                <a:ea typeface="Lato"/>
                <a:cs typeface="Lato"/>
                <a:sym typeface="Lato"/>
              </a:rPr>
              <a:t> </a:t>
            </a:r>
            <a:endParaRPr sz="2000">
              <a:latin typeface="Lato"/>
              <a:ea typeface="Lato"/>
              <a:cs typeface="Lato"/>
              <a:sym typeface="Lato"/>
            </a:endParaRPr>
          </a:p>
          <a:p>
            <a:pPr indent="-355600" lvl="0" marL="457200" marR="0" rtl="0" algn="just">
              <a:lnSpc>
                <a:spcPct val="150000"/>
              </a:lnSpc>
              <a:spcBef>
                <a:spcPts val="1000"/>
              </a:spcBef>
              <a:spcAft>
                <a:spcPts val="0"/>
              </a:spcAft>
              <a:buClr>
                <a:srgbClr val="000000"/>
              </a:buClr>
              <a:buSzPts val="2000"/>
              <a:buFont typeface="Lato"/>
              <a:buChar char="●"/>
            </a:pPr>
            <a:r>
              <a:rPr lang="en-US" sz="2000">
                <a:latin typeface="Lato"/>
                <a:ea typeface="Lato"/>
                <a:cs typeface="Lato"/>
                <a:sym typeface="Lato"/>
              </a:rPr>
              <a:t>You will often come face to face with situations where you would need to use a piece of code over and over but you don't want to write the same line of code multiple times.</a:t>
            </a:r>
            <a:endParaRPr sz="2000">
              <a:latin typeface="Lato"/>
              <a:ea typeface="Lato"/>
              <a:cs typeface="Lato"/>
              <a:sym typeface="Lato"/>
            </a:endParaRPr>
          </a:p>
          <a:p>
            <a:pPr indent="-355600" lvl="0" marL="457200" marR="0" rtl="0" algn="just">
              <a:lnSpc>
                <a:spcPct val="150000"/>
              </a:lnSpc>
              <a:spcBef>
                <a:spcPts val="1000"/>
              </a:spcBef>
              <a:spcAft>
                <a:spcPts val="1000"/>
              </a:spcAft>
              <a:buSzPts val="2000"/>
              <a:buFont typeface="Lato"/>
              <a:buChar char="●"/>
            </a:pPr>
            <a:r>
              <a:rPr lang="en-US" sz="2000">
                <a:latin typeface="Lato"/>
                <a:ea typeface="Lato"/>
                <a:cs typeface="Lato"/>
                <a:sym typeface="Lato"/>
              </a:rPr>
              <a:t>A loop statement allows us to do exactly the same. </a:t>
            </a:r>
            <a:endParaRPr b="1" sz="2000">
              <a:solidFill>
                <a:srgbClr val="F20253"/>
              </a:solidFill>
              <a:latin typeface="Lato"/>
              <a:ea typeface="Lato"/>
              <a:cs typeface="Lato"/>
              <a:sym typeface="Lato"/>
            </a:endParaRPr>
          </a:p>
        </p:txBody>
      </p:sp>
      <p:sp>
        <p:nvSpPr>
          <p:cNvPr id="849" name="Shape 849"/>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850" name="Shape 850"/>
          <p:cNvGrpSpPr/>
          <p:nvPr/>
        </p:nvGrpSpPr>
        <p:grpSpPr>
          <a:xfrm>
            <a:off x="858043" y="241509"/>
            <a:ext cx="10470300" cy="730079"/>
            <a:chOff x="1692324" y="483017"/>
            <a:chExt cx="20940600" cy="1460159"/>
          </a:xfrm>
        </p:grpSpPr>
        <p:sp>
          <p:nvSpPr>
            <p:cNvPr id="851" name="Shape 851"/>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Loops</a:t>
              </a:r>
              <a:endParaRPr b="1" i="0" sz="4400" u="none" cap="none" strike="noStrike">
                <a:solidFill>
                  <a:srgbClr val="17959F"/>
                </a:solidFill>
                <a:latin typeface="Lato"/>
                <a:ea typeface="Lato"/>
                <a:cs typeface="Lato"/>
                <a:sym typeface="Lato"/>
              </a:endParaRPr>
            </a:p>
          </p:txBody>
        </p:sp>
        <p:sp>
          <p:nvSpPr>
            <p:cNvPr id="852" name="Shape 852"/>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853" name="Shape 853"/>
          <p:cNvPicPr preferRelativeResize="0"/>
          <p:nvPr/>
        </p:nvPicPr>
        <p:blipFill>
          <a:blip r:embed="rId3">
            <a:alphaModFix/>
          </a:blip>
          <a:stretch>
            <a:fillRect/>
          </a:stretch>
        </p:blipFill>
        <p:spPr>
          <a:xfrm>
            <a:off x="7618700" y="1540750"/>
            <a:ext cx="4079525" cy="4669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sp>
        <p:nvSpPr>
          <p:cNvPr id="859" name="Shape 859"/>
          <p:cNvSpPr txBox="1"/>
          <p:nvPr/>
        </p:nvSpPr>
        <p:spPr>
          <a:xfrm>
            <a:off x="404550" y="1849325"/>
            <a:ext cx="9936300" cy="5241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lang="en-US" sz="2000">
                <a:latin typeface="Lato"/>
                <a:ea typeface="Lato"/>
                <a:cs typeface="Lato"/>
                <a:sym typeface="Lato"/>
              </a:rPr>
              <a:t>Python programming language provides following types of loop control statements. </a:t>
            </a:r>
            <a:endParaRPr sz="2000">
              <a:latin typeface="Lato"/>
              <a:ea typeface="Lato"/>
              <a:cs typeface="Lato"/>
              <a:sym typeface="Lato"/>
            </a:endParaRPr>
          </a:p>
        </p:txBody>
      </p:sp>
      <p:sp>
        <p:nvSpPr>
          <p:cNvPr id="860" name="Shape 860"/>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861" name="Shape 861"/>
          <p:cNvGrpSpPr/>
          <p:nvPr/>
        </p:nvGrpSpPr>
        <p:grpSpPr>
          <a:xfrm>
            <a:off x="858043" y="241509"/>
            <a:ext cx="10470300" cy="730079"/>
            <a:chOff x="1692324" y="483017"/>
            <a:chExt cx="20940600" cy="1460159"/>
          </a:xfrm>
        </p:grpSpPr>
        <p:sp>
          <p:nvSpPr>
            <p:cNvPr id="862" name="Shape 862"/>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Loop types in Python</a:t>
              </a:r>
              <a:endParaRPr b="1" i="0" sz="4400" u="none" cap="none" strike="noStrike">
                <a:solidFill>
                  <a:srgbClr val="17959F"/>
                </a:solidFill>
                <a:latin typeface="Lato"/>
                <a:ea typeface="Lato"/>
                <a:cs typeface="Lato"/>
                <a:sym typeface="Lato"/>
              </a:endParaRPr>
            </a:p>
          </p:txBody>
        </p:sp>
        <p:sp>
          <p:nvSpPr>
            <p:cNvPr id="863" name="Shape 863"/>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graphicFrame>
        <p:nvGraphicFramePr>
          <p:cNvPr id="864" name="Shape 864"/>
          <p:cNvGraphicFramePr/>
          <p:nvPr/>
        </p:nvGraphicFramePr>
        <p:xfrm>
          <a:off x="952500" y="2667000"/>
          <a:ext cx="3000000" cy="3000000"/>
        </p:xfrm>
        <a:graphic>
          <a:graphicData uri="http://schemas.openxmlformats.org/drawingml/2006/table">
            <a:tbl>
              <a:tblPr>
                <a:noFill/>
                <a:tableStyleId>{EBC52E8B-542E-49DE-A567-AB19588578BE}</a:tableStyleId>
              </a:tblPr>
              <a:tblGrid>
                <a:gridCol w="2738800"/>
                <a:gridCol w="8078675"/>
              </a:tblGrid>
              <a:tr h="381000">
                <a:tc>
                  <a:txBody>
                    <a:bodyPr>
                      <a:noAutofit/>
                    </a:bodyPr>
                    <a:lstStyle/>
                    <a:p>
                      <a:pPr indent="0" lvl="0" marL="0" rtl="0" algn="ctr">
                        <a:spcBef>
                          <a:spcPts val="0"/>
                        </a:spcBef>
                        <a:spcAft>
                          <a:spcPts val="0"/>
                        </a:spcAft>
                        <a:buNone/>
                      </a:pPr>
                      <a:r>
                        <a:rPr b="1" lang="en-US" sz="2000">
                          <a:latin typeface="Lato"/>
                          <a:ea typeface="Lato"/>
                          <a:cs typeface="Lato"/>
                          <a:sym typeface="Lato"/>
                        </a:rPr>
                        <a:t>Loop Type</a:t>
                      </a:r>
                      <a:endParaRPr b="1" sz="2000">
                        <a:latin typeface="Lato"/>
                        <a:ea typeface="Lato"/>
                        <a:cs typeface="Lato"/>
                        <a:sym typeface="Lato"/>
                      </a:endParaRPr>
                    </a:p>
                  </a:txBody>
                  <a:tcPr marT="91425" marB="91425" marR="91425" marL="91425">
                    <a:solidFill>
                      <a:srgbClr val="666666"/>
                    </a:solidFill>
                  </a:tcPr>
                </a:tc>
                <a:tc>
                  <a:txBody>
                    <a:bodyPr>
                      <a:noAutofit/>
                    </a:bodyPr>
                    <a:lstStyle/>
                    <a:p>
                      <a:pPr indent="0" lvl="0" marL="0" rtl="0" algn="ctr">
                        <a:spcBef>
                          <a:spcPts val="0"/>
                        </a:spcBef>
                        <a:spcAft>
                          <a:spcPts val="0"/>
                        </a:spcAft>
                        <a:buNone/>
                      </a:pPr>
                      <a:r>
                        <a:rPr b="1" lang="en-US" sz="2000">
                          <a:latin typeface="Lato"/>
                          <a:ea typeface="Lato"/>
                          <a:cs typeface="Lato"/>
                          <a:sym typeface="Lato"/>
                        </a:rPr>
                        <a:t>Description</a:t>
                      </a:r>
                      <a:endParaRPr b="1" sz="2000">
                        <a:latin typeface="Lato"/>
                        <a:ea typeface="Lato"/>
                        <a:cs typeface="Lato"/>
                        <a:sym typeface="Lato"/>
                      </a:endParaRPr>
                    </a:p>
                  </a:txBody>
                  <a:tcPr marT="91425" marB="91425" marR="91425" marL="91425">
                    <a:solidFill>
                      <a:srgbClr val="666666"/>
                    </a:solidFill>
                  </a:tcPr>
                </a:tc>
              </a:tr>
              <a:tr h="381000">
                <a:tc>
                  <a:txBody>
                    <a:bodyPr>
                      <a:noAutofit/>
                    </a:bodyPr>
                    <a:lstStyle/>
                    <a:p>
                      <a:pPr indent="0" lvl="0" marL="0" rtl="0" algn="ctr">
                        <a:spcBef>
                          <a:spcPts val="0"/>
                        </a:spcBef>
                        <a:spcAft>
                          <a:spcPts val="0"/>
                        </a:spcAft>
                        <a:buNone/>
                      </a:pPr>
                      <a:r>
                        <a:rPr lang="en-US" sz="2000">
                          <a:latin typeface="Lato"/>
                          <a:ea typeface="Lato"/>
                          <a:cs typeface="Lato"/>
                          <a:sym typeface="Lato"/>
                        </a:rPr>
                        <a:t>While loop</a:t>
                      </a:r>
                      <a:endParaRPr sz="2000">
                        <a:latin typeface="Lato"/>
                        <a:ea typeface="Lato"/>
                        <a:cs typeface="Lato"/>
                        <a:sym typeface="Lato"/>
                      </a:endParaRPr>
                    </a:p>
                  </a:txBody>
                  <a:tcPr marT="91425" marB="91425" marR="91425" marL="91425"/>
                </a:tc>
                <a:tc>
                  <a:txBody>
                    <a:bodyPr>
                      <a:noAutofit/>
                    </a:bodyPr>
                    <a:lstStyle/>
                    <a:p>
                      <a:pPr indent="0" lvl="0" marL="0" rtl="0" algn="just">
                        <a:spcBef>
                          <a:spcPts val="0"/>
                        </a:spcBef>
                        <a:spcAft>
                          <a:spcPts val="0"/>
                        </a:spcAft>
                        <a:buNone/>
                      </a:pPr>
                      <a:r>
                        <a:rPr lang="en-US" sz="1800">
                          <a:latin typeface="Lato"/>
                          <a:ea typeface="Lato"/>
                          <a:cs typeface="Lato"/>
                          <a:sym typeface="Lato"/>
                        </a:rPr>
                        <a:t>Repeats a statement or group of statements </a:t>
                      </a:r>
                      <a:r>
                        <a:rPr b="1" lang="en-US" sz="1800">
                          <a:solidFill>
                            <a:srgbClr val="F20253"/>
                          </a:solidFill>
                          <a:latin typeface="Lato"/>
                          <a:ea typeface="Lato"/>
                          <a:cs typeface="Lato"/>
                          <a:sym typeface="Lato"/>
                        </a:rPr>
                        <a:t>while a given condition is TRUE</a:t>
                      </a:r>
                      <a:r>
                        <a:rPr lang="en-US" sz="1800">
                          <a:latin typeface="Lato"/>
                          <a:ea typeface="Lato"/>
                          <a:cs typeface="Lato"/>
                          <a:sym typeface="Lato"/>
                        </a:rPr>
                        <a:t>. </a:t>
                      </a:r>
                      <a:endParaRPr sz="1800">
                        <a:latin typeface="Lato"/>
                        <a:ea typeface="Lato"/>
                        <a:cs typeface="Lato"/>
                        <a:sym typeface="Lato"/>
                      </a:endParaRPr>
                    </a:p>
                    <a:p>
                      <a:pPr indent="0" lvl="0" marL="0" rtl="0" algn="just">
                        <a:spcBef>
                          <a:spcPts val="0"/>
                        </a:spcBef>
                        <a:spcAft>
                          <a:spcPts val="0"/>
                        </a:spcAft>
                        <a:buNone/>
                      </a:pPr>
                      <a:r>
                        <a:rPr lang="en-US" sz="1800">
                          <a:latin typeface="Lato"/>
                          <a:ea typeface="Lato"/>
                          <a:cs typeface="Lato"/>
                          <a:sym typeface="Lato"/>
                        </a:rPr>
                        <a:t>It </a:t>
                      </a:r>
                      <a:r>
                        <a:rPr b="1" lang="en-US" sz="1800">
                          <a:solidFill>
                            <a:srgbClr val="F20253"/>
                          </a:solidFill>
                          <a:latin typeface="Lato"/>
                          <a:ea typeface="Lato"/>
                          <a:cs typeface="Lato"/>
                          <a:sym typeface="Lato"/>
                        </a:rPr>
                        <a:t>tests the condition before executing the loop body.</a:t>
                      </a:r>
                      <a:endParaRPr b="1" sz="1800">
                        <a:solidFill>
                          <a:srgbClr val="F20253"/>
                        </a:solidFill>
                        <a:latin typeface="Lato"/>
                        <a:ea typeface="Lato"/>
                        <a:cs typeface="Lato"/>
                        <a:sym typeface="Lato"/>
                      </a:endParaRPr>
                    </a:p>
                  </a:txBody>
                  <a:tcPr marT="91425" marB="91425" marR="91425" marL="91425"/>
                </a:tc>
              </a:tr>
              <a:tr h="381000">
                <a:tc>
                  <a:txBody>
                    <a:bodyPr>
                      <a:noAutofit/>
                    </a:bodyPr>
                    <a:lstStyle/>
                    <a:p>
                      <a:pPr indent="0" lvl="0" marL="0" rtl="0" algn="ctr">
                        <a:spcBef>
                          <a:spcPts val="0"/>
                        </a:spcBef>
                        <a:spcAft>
                          <a:spcPts val="0"/>
                        </a:spcAft>
                        <a:buNone/>
                      </a:pPr>
                      <a:r>
                        <a:rPr lang="en-US" sz="2000">
                          <a:latin typeface="Lato"/>
                          <a:ea typeface="Lato"/>
                          <a:cs typeface="Lato"/>
                          <a:sym typeface="Lato"/>
                        </a:rPr>
                        <a:t>For loop</a:t>
                      </a:r>
                      <a:endParaRPr sz="2000">
                        <a:latin typeface="Lato"/>
                        <a:ea typeface="Lato"/>
                        <a:cs typeface="Lato"/>
                        <a:sym typeface="Lato"/>
                      </a:endParaRPr>
                    </a:p>
                  </a:txBody>
                  <a:tcPr marT="91425" marB="91425" marR="91425" marL="91425"/>
                </a:tc>
                <a:tc>
                  <a:txBody>
                    <a:bodyPr>
                      <a:noAutofit/>
                    </a:bodyPr>
                    <a:lstStyle/>
                    <a:p>
                      <a:pPr indent="0" lvl="0" marL="0" rtl="0" algn="just">
                        <a:spcBef>
                          <a:spcPts val="0"/>
                        </a:spcBef>
                        <a:spcAft>
                          <a:spcPts val="0"/>
                        </a:spcAft>
                        <a:buNone/>
                      </a:pPr>
                      <a:r>
                        <a:rPr lang="en-US" sz="1800">
                          <a:latin typeface="Lato"/>
                          <a:ea typeface="Lato"/>
                          <a:cs typeface="Lato"/>
                          <a:sym typeface="Lato"/>
                        </a:rPr>
                        <a:t>Executes </a:t>
                      </a:r>
                      <a:r>
                        <a:rPr b="1" lang="en-US" sz="1800">
                          <a:solidFill>
                            <a:srgbClr val="F20253"/>
                          </a:solidFill>
                          <a:latin typeface="Lato"/>
                          <a:ea typeface="Lato"/>
                          <a:cs typeface="Lato"/>
                          <a:sym typeface="Lato"/>
                        </a:rPr>
                        <a:t>a sequence of statements multiple times</a:t>
                      </a:r>
                      <a:r>
                        <a:rPr lang="en-US" sz="1800">
                          <a:latin typeface="Lato"/>
                          <a:ea typeface="Lato"/>
                          <a:cs typeface="Lato"/>
                          <a:sym typeface="Lato"/>
                        </a:rPr>
                        <a:t> and abbreviates the code that manages the loop variable.</a:t>
                      </a:r>
                      <a:endParaRPr sz="1800">
                        <a:latin typeface="Lato"/>
                        <a:ea typeface="Lato"/>
                        <a:cs typeface="Lato"/>
                        <a:sym typeface="Lato"/>
                      </a:endParaRPr>
                    </a:p>
                  </a:txBody>
                  <a:tcPr marT="91425" marB="91425" marR="91425" marL="91425"/>
                </a:tc>
              </a:tr>
              <a:tr h="381000">
                <a:tc>
                  <a:txBody>
                    <a:bodyPr>
                      <a:noAutofit/>
                    </a:bodyPr>
                    <a:lstStyle/>
                    <a:p>
                      <a:pPr indent="0" lvl="0" marL="0" rtl="0" algn="ctr">
                        <a:spcBef>
                          <a:spcPts val="0"/>
                        </a:spcBef>
                        <a:spcAft>
                          <a:spcPts val="0"/>
                        </a:spcAft>
                        <a:buNone/>
                      </a:pPr>
                      <a:r>
                        <a:rPr lang="en-US" sz="2000">
                          <a:latin typeface="Lato"/>
                          <a:ea typeface="Lato"/>
                          <a:cs typeface="Lato"/>
                          <a:sym typeface="Lato"/>
                        </a:rPr>
                        <a:t>Nested loops</a:t>
                      </a:r>
                      <a:endParaRPr sz="2000">
                        <a:latin typeface="Lato"/>
                        <a:ea typeface="Lato"/>
                        <a:cs typeface="Lato"/>
                        <a:sym typeface="Lato"/>
                      </a:endParaRPr>
                    </a:p>
                  </a:txBody>
                  <a:tcPr marT="91425" marB="91425" marR="91425" marL="91425"/>
                </a:tc>
                <a:tc>
                  <a:txBody>
                    <a:bodyPr>
                      <a:noAutofit/>
                    </a:bodyPr>
                    <a:lstStyle/>
                    <a:p>
                      <a:pPr indent="0" lvl="0" marL="0" rtl="0" algn="just">
                        <a:spcBef>
                          <a:spcPts val="0"/>
                        </a:spcBef>
                        <a:spcAft>
                          <a:spcPts val="0"/>
                        </a:spcAft>
                        <a:buNone/>
                      </a:pPr>
                      <a:r>
                        <a:rPr lang="en-US" sz="1800">
                          <a:latin typeface="Lato"/>
                          <a:ea typeface="Lato"/>
                          <a:cs typeface="Lato"/>
                          <a:sym typeface="Lato"/>
                        </a:rPr>
                        <a:t>You can use </a:t>
                      </a:r>
                      <a:r>
                        <a:rPr b="1" lang="en-US" sz="1800">
                          <a:solidFill>
                            <a:srgbClr val="F20253"/>
                          </a:solidFill>
                          <a:latin typeface="Lato"/>
                          <a:ea typeface="Lato"/>
                          <a:cs typeface="Lato"/>
                          <a:sym typeface="Lato"/>
                        </a:rPr>
                        <a:t>one or more loop inside any another</a:t>
                      </a:r>
                      <a:r>
                        <a:rPr lang="en-US" sz="1800">
                          <a:latin typeface="Lato"/>
                          <a:ea typeface="Lato"/>
                          <a:cs typeface="Lato"/>
                          <a:sym typeface="Lato"/>
                        </a:rPr>
                        <a:t> while, for or do..while loop.</a:t>
                      </a:r>
                      <a:endParaRPr sz="1800">
                        <a:latin typeface="Lato"/>
                        <a:ea typeface="Lato"/>
                        <a:cs typeface="Lato"/>
                        <a:sym typeface="Lato"/>
                      </a:endParaRPr>
                    </a:p>
                  </a:txBody>
                  <a:tcPr marT="91425" marB="91425" marR="91425" marL="91425"/>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9" name="Shape 869"/>
        <p:cNvGrpSpPr/>
        <p:nvPr/>
      </p:nvGrpSpPr>
      <p:grpSpPr>
        <a:xfrm>
          <a:off x="0" y="0"/>
          <a:ext cx="0" cy="0"/>
          <a:chOff x="0" y="0"/>
          <a:chExt cx="0" cy="0"/>
        </a:xfrm>
      </p:grpSpPr>
      <p:sp>
        <p:nvSpPr>
          <p:cNvPr id="870" name="Shape 870"/>
          <p:cNvSpPr txBox="1"/>
          <p:nvPr/>
        </p:nvSpPr>
        <p:spPr>
          <a:xfrm>
            <a:off x="389125" y="1433225"/>
            <a:ext cx="11693400" cy="5241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None/>
            </a:pPr>
            <a:r>
              <a:rPr lang="en-US" sz="2000">
                <a:latin typeface="Lato"/>
                <a:ea typeface="Lato"/>
                <a:cs typeface="Lato"/>
                <a:sym typeface="Lato"/>
              </a:rPr>
              <a:t>Loop control statements </a:t>
            </a:r>
            <a:r>
              <a:rPr b="1" lang="en-US" sz="2000">
                <a:solidFill>
                  <a:srgbClr val="F20253"/>
                </a:solidFill>
                <a:latin typeface="Lato"/>
                <a:ea typeface="Lato"/>
                <a:cs typeface="Lato"/>
                <a:sym typeface="Lato"/>
              </a:rPr>
              <a:t>change execution from its normal sequence</a:t>
            </a:r>
            <a:r>
              <a:rPr lang="en-US" sz="2000">
                <a:latin typeface="Lato"/>
                <a:ea typeface="Lato"/>
                <a:cs typeface="Lato"/>
                <a:sym typeface="Lato"/>
              </a:rPr>
              <a:t>. When execution leaves a scope, all automatic objects that were created in that scope are destroyed.</a:t>
            </a:r>
            <a:endParaRPr sz="2000">
              <a:latin typeface="Lato"/>
              <a:ea typeface="Lato"/>
              <a:cs typeface="Lato"/>
              <a:sym typeface="Lato"/>
            </a:endParaRPr>
          </a:p>
        </p:txBody>
      </p:sp>
      <p:sp>
        <p:nvSpPr>
          <p:cNvPr id="871" name="Shape 871"/>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872" name="Shape 872"/>
          <p:cNvGrpSpPr/>
          <p:nvPr/>
        </p:nvGrpSpPr>
        <p:grpSpPr>
          <a:xfrm>
            <a:off x="858043" y="241509"/>
            <a:ext cx="10470300" cy="730079"/>
            <a:chOff x="1692324" y="483017"/>
            <a:chExt cx="20940600" cy="1460159"/>
          </a:xfrm>
        </p:grpSpPr>
        <p:sp>
          <p:nvSpPr>
            <p:cNvPr id="873" name="Shape 873"/>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Loop Control Statements in Python</a:t>
              </a:r>
              <a:endParaRPr b="1" i="0" sz="4400" u="none" cap="none" strike="noStrike">
                <a:solidFill>
                  <a:srgbClr val="17959F"/>
                </a:solidFill>
                <a:latin typeface="Lato"/>
                <a:ea typeface="Lato"/>
                <a:cs typeface="Lato"/>
                <a:sym typeface="Lato"/>
              </a:endParaRPr>
            </a:p>
          </p:txBody>
        </p:sp>
        <p:sp>
          <p:nvSpPr>
            <p:cNvPr id="874" name="Shape 874"/>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graphicFrame>
        <p:nvGraphicFramePr>
          <p:cNvPr id="875" name="Shape 875"/>
          <p:cNvGraphicFramePr/>
          <p:nvPr/>
        </p:nvGraphicFramePr>
        <p:xfrm>
          <a:off x="457638" y="3251325"/>
          <a:ext cx="3000000" cy="3000000"/>
        </p:xfrm>
        <a:graphic>
          <a:graphicData uri="http://schemas.openxmlformats.org/drawingml/2006/table">
            <a:tbl>
              <a:tblPr>
                <a:noFill/>
                <a:tableStyleId>{EBC52E8B-542E-49DE-A567-AB19588578BE}</a:tableStyleId>
              </a:tblPr>
              <a:tblGrid>
                <a:gridCol w="2330375"/>
                <a:gridCol w="8940750"/>
              </a:tblGrid>
              <a:tr h="381000">
                <a:tc>
                  <a:txBody>
                    <a:bodyPr>
                      <a:noAutofit/>
                    </a:bodyPr>
                    <a:lstStyle/>
                    <a:p>
                      <a:pPr indent="0" lvl="0" marL="0" rtl="0" algn="ctr">
                        <a:spcBef>
                          <a:spcPts val="0"/>
                        </a:spcBef>
                        <a:spcAft>
                          <a:spcPts val="0"/>
                        </a:spcAft>
                        <a:buNone/>
                      </a:pPr>
                      <a:r>
                        <a:rPr b="1" lang="en-US" sz="2000">
                          <a:latin typeface="Lato"/>
                          <a:ea typeface="Lato"/>
                          <a:cs typeface="Lato"/>
                          <a:sym typeface="Lato"/>
                        </a:rPr>
                        <a:t>Statement </a:t>
                      </a:r>
                      <a:endParaRPr b="1" sz="2000">
                        <a:latin typeface="Lato"/>
                        <a:ea typeface="Lato"/>
                        <a:cs typeface="Lato"/>
                        <a:sym typeface="Lato"/>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b="1" lang="en-US" sz="2000">
                          <a:latin typeface="Lato"/>
                          <a:ea typeface="Lato"/>
                          <a:cs typeface="Lato"/>
                          <a:sym typeface="Lato"/>
                        </a:rPr>
                        <a:t>Description</a:t>
                      </a:r>
                      <a:endParaRPr b="1" sz="2000">
                        <a:latin typeface="Lato"/>
                        <a:ea typeface="Lato"/>
                        <a:cs typeface="Lato"/>
                        <a:sym typeface="Lato"/>
                      </a:endParaRPr>
                    </a:p>
                  </a:txBody>
                  <a:tcPr marT="91425" marB="91425" marR="91425" marL="91425" anchor="ctr">
                    <a:solidFill>
                      <a:srgbClr val="666666"/>
                    </a:solidFill>
                  </a:tcPr>
                </a:tc>
              </a:tr>
              <a:tr h="381000">
                <a:tc>
                  <a:txBody>
                    <a:bodyPr>
                      <a:noAutofit/>
                    </a:bodyPr>
                    <a:lstStyle/>
                    <a:p>
                      <a:pPr indent="0" lvl="0" marL="0" rtl="0" algn="ctr">
                        <a:spcBef>
                          <a:spcPts val="0"/>
                        </a:spcBef>
                        <a:spcAft>
                          <a:spcPts val="0"/>
                        </a:spcAft>
                        <a:buNone/>
                      </a:pPr>
                      <a:r>
                        <a:rPr lang="en-US" sz="2000">
                          <a:latin typeface="Lato"/>
                          <a:ea typeface="Lato"/>
                          <a:cs typeface="Lato"/>
                          <a:sym typeface="Lato"/>
                        </a:rPr>
                        <a:t>break</a:t>
                      </a:r>
                      <a:endParaRPr sz="2000">
                        <a:latin typeface="Lato"/>
                        <a:ea typeface="Lato"/>
                        <a:cs typeface="Lato"/>
                        <a:sym typeface="Lato"/>
                      </a:endParaRPr>
                    </a:p>
                  </a:txBody>
                  <a:tcPr marT="91425" marB="91425" marR="91425" marL="91425" anchor="ctr"/>
                </a:tc>
                <a:tc>
                  <a:txBody>
                    <a:bodyPr>
                      <a:noAutofit/>
                    </a:bodyPr>
                    <a:lstStyle/>
                    <a:p>
                      <a:pPr indent="0" lvl="0" marL="0" rtl="0" algn="just">
                        <a:spcBef>
                          <a:spcPts val="0"/>
                        </a:spcBef>
                        <a:spcAft>
                          <a:spcPts val="0"/>
                        </a:spcAft>
                        <a:buNone/>
                      </a:pPr>
                      <a:r>
                        <a:rPr b="1" lang="en-US" sz="1800">
                          <a:solidFill>
                            <a:srgbClr val="F20253"/>
                          </a:solidFill>
                          <a:latin typeface="Lato"/>
                          <a:ea typeface="Lato"/>
                          <a:cs typeface="Lato"/>
                          <a:sym typeface="Lato"/>
                        </a:rPr>
                        <a:t>Terminates the loop statement </a:t>
                      </a:r>
                      <a:r>
                        <a:rPr lang="en-US" sz="1800">
                          <a:latin typeface="Lato"/>
                          <a:ea typeface="Lato"/>
                          <a:cs typeface="Lato"/>
                          <a:sym typeface="Lato"/>
                        </a:rPr>
                        <a:t>and transfers execution to the statement immediately following the loop.</a:t>
                      </a:r>
                      <a:endParaRPr sz="1800">
                        <a:latin typeface="Lato"/>
                        <a:ea typeface="Lato"/>
                        <a:cs typeface="Lato"/>
                        <a:sym typeface="Lato"/>
                      </a:endParaRPr>
                    </a:p>
                  </a:txBody>
                  <a:tcPr marT="91425" marB="91425" marR="91425" marL="91425" anchor="ctr"/>
                </a:tc>
              </a:tr>
              <a:tr h="381000">
                <a:tc>
                  <a:txBody>
                    <a:bodyPr>
                      <a:noAutofit/>
                    </a:bodyPr>
                    <a:lstStyle/>
                    <a:p>
                      <a:pPr indent="0" lvl="0" marL="0" rtl="0" algn="ctr">
                        <a:spcBef>
                          <a:spcPts val="0"/>
                        </a:spcBef>
                        <a:spcAft>
                          <a:spcPts val="0"/>
                        </a:spcAft>
                        <a:buNone/>
                      </a:pPr>
                      <a:r>
                        <a:rPr lang="en-US" sz="2000">
                          <a:latin typeface="Lato"/>
                          <a:ea typeface="Lato"/>
                          <a:cs typeface="Lato"/>
                          <a:sym typeface="Lato"/>
                        </a:rPr>
                        <a:t>continue</a:t>
                      </a:r>
                      <a:endParaRPr sz="2000">
                        <a:latin typeface="Lato"/>
                        <a:ea typeface="Lato"/>
                        <a:cs typeface="Lato"/>
                        <a:sym typeface="Lato"/>
                      </a:endParaRPr>
                    </a:p>
                  </a:txBody>
                  <a:tcPr marT="91425" marB="91425" marR="91425" marL="91425" anchor="ctr"/>
                </a:tc>
                <a:tc>
                  <a:txBody>
                    <a:bodyPr>
                      <a:noAutofit/>
                    </a:bodyPr>
                    <a:lstStyle/>
                    <a:p>
                      <a:pPr indent="0" lvl="0" marL="0" rtl="0" algn="just">
                        <a:spcBef>
                          <a:spcPts val="0"/>
                        </a:spcBef>
                        <a:spcAft>
                          <a:spcPts val="0"/>
                        </a:spcAft>
                        <a:buNone/>
                      </a:pPr>
                      <a:r>
                        <a:rPr b="1" lang="en-US" sz="1800">
                          <a:solidFill>
                            <a:srgbClr val="F20253"/>
                          </a:solidFill>
                          <a:latin typeface="Lato"/>
                          <a:ea typeface="Lato"/>
                          <a:cs typeface="Lato"/>
                          <a:sym typeface="Lato"/>
                        </a:rPr>
                        <a:t>Causes the loop to skip the remainder of its body</a:t>
                      </a:r>
                      <a:r>
                        <a:rPr lang="en-US" sz="1800">
                          <a:latin typeface="Lato"/>
                          <a:ea typeface="Lato"/>
                          <a:cs typeface="Lato"/>
                          <a:sym typeface="Lato"/>
                        </a:rPr>
                        <a:t> and immediately retest its condition prior to reiterating.</a:t>
                      </a:r>
                      <a:endParaRPr sz="1800">
                        <a:latin typeface="Lato"/>
                        <a:ea typeface="Lato"/>
                        <a:cs typeface="Lato"/>
                        <a:sym typeface="Lato"/>
                      </a:endParaRPr>
                    </a:p>
                  </a:txBody>
                  <a:tcPr marT="91425" marB="91425" marR="91425" marL="91425" anchor="ctr"/>
                </a:tc>
              </a:tr>
              <a:tr h="381000">
                <a:tc>
                  <a:txBody>
                    <a:bodyPr>
                      <a:noAutofit/>
                    </a:bodyPr>
                    <a:lstStyle/>
                    <a:p>
                      <a:pPr indent="0" lvl="0" marL="0" rtl="0" algn="ctr">
                        <a:spcBef>
                          <a:spcPts val="0"/>
                        </a:spcBef>
                        <a:spcAft>
                          <a:spcPts val="0"/>
                        </a:spcAft>
                        <a:buNone/>
                      </a:pPr>
                      <a:r>
                        <a:rPr lang="en-US" sz="2000">
                          <a:latin typeface="Lato"/>
                          <a:ea typeface="Lato"/>
                          <a:cs typeface="Lato"/>
                          <a:sym typeface="Lato"/>
                        </a:rPr>
                        <a:t>pass</a:t>
                      </a:r>
                      <a:endParaRPr sz="2000">
                        <a:latin typeface="Lato"/>
                        <a:ea typeface="Lato"/>
                        <a:cs typeface="Lato"/>
                        <a:sym typeface="Lato"/>
                      </a:endParaRPr>
                    </a:p>
                  </a:txBody>
                  <a:tcPr marT="91425" marB="91425" marR="91425" marL="91425" anchor="ctr"/>
                </a:tc>
                <a:tc>
                  <a:txBody>
                    <a:bodyPr>
                      <a:noAutofit/>
                    </a:bodyPr>
                    <a:lstStyle/>
                    <a:p>
                      <a:pPr indent="0" lvl="0" marL="0" rtl="0" algn="just">
                        <a:spcBef>
                          <a:spcPts val="0"/>
                        </a:spcBef>
                        <a:spcAft>
                          <a:spcPts val="0"/>
                        </a:spcAft>
                        <a:buNone/>
                      </a:pPr>
                      <a:r>
                        <a:rPr lang="en-US" sz="1800">
                          <a:latin typeface="Lato"/>
                          <a:ea typeface="Lato"/>
                          <a:cs typeface="Lato"/>
                          <a:sym typeface="Lato"/>
                        </a:rPr>
                        <a:t>The pass statement in Python is </a:t>
                      </a:r>
                      <a:r>
                        <a:rPr b="1" lang="en-US" sz="1800">
                          <a:solidFill>
                            <a:srgbClr val="F20253"/>
                          </a:solidFill>
                          <a:latin typeface="Lato"/>
                          <a:ea typeface="Lato"/>
                          <a:cs typeface="Lato"/>
                          <a:sym typeface="Lato"/>
                        </a:rPr>
                        <a:t>used when a statement is required syntactically but you do not want any command or code to execute.</a:t>
                      </a:r>
                      <a:endParaRPr b="1" sz="1800">
                        <a:solidFill>
                          <a:srgbClr val="F20253"/>
                        </a:solidFill>
                        <a:latin typeface="Lato"/>
                        <a:ea typeface="Lato"/>
                        <a:cs typeface="Lato"/>
                        <a:sym typeface="Lato"/>
                      </a:endParaRPr>
                    </a:p>
                  </a:txBody>
                  <a:tcPr marT="91425" marB="91425" marR="91425" marL="91425" anchor="ct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Shape 881"/>
          <p:cNvSpPr txBox="1"/>
          <p:nvPr/>
        </p:nvSpPr>
        <p:spPr>
          <a:xfrm>
            <a:off x="483350" y="1602775"/>
            <a:ext cx="7006500" cy="4530900"/>
          </a:xfrm>
          <a:prstGeom prst="rect">
            <a:avLst/>
          </a:prstGeom>
          <a:noFill/>
          <a:ln>
            <a:noFill/>
          </a:ln>
        </p:spPr>
        <p:txBody>
          <a:bodyPr anchorCtr="0" anchor="t" bIns="45700" lIns="91400" spcFirstLastPara="1" rIns="91400" wrap="square" tIns="45700">
            <a:noAutofit/>
          </a:bodyPr>
          <a:lstStyle/>
          <a:p>
            <a:pPr indent="-355600" lvl="0" marL="457200" marR="0" rtl="0" algn="just">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A while loop is a programming concept that, when it's implemented, </a:t>
            </a:r>
            <a:r>
              <a:rPr b="1" lang="en-US" sz="2000">
                <a:solidFill>
                  <a:srgbClr val="F20253"/>
                </a:solidFill>
                <a:latin typeface="Lato"/>
                <a:ea typeface="Lato"/>
                <a:cs typeface="Lato"/>
                <a:sym typeface="Lato"/>
              </a:rPr>
              <a:t>executes a piece of code over and over again while a given condition still holds true</a:t>
            </a:r>
            <a:r>
              <a:rPr lang="en-US" sz="2000">
                <a:solidFill>
                  <a:srgbClr val="222A34"/>
                </a:solidFill>
                <a:latin typeface="Lato"/>
                <a:ea typeface="Lato"/>
                <a:cs typeface="Lato"/>
                <a:sym typeface="Lato"/>
              </a:rPr>
              <a:t>.</a:t>
            </a:r>
            <a:endParaRPr sz="2000">
              <a:solidFill>
                <a:srgbClr val="222A34"/>
              </a:solidFill>
              <a:latin typeface="Lato"/>
              <a:ea typeface="Lato"/>
              <a:cs typeface="Lato"/>
              <a:sym typeface="Lato"/>
            </a:endParaRPr>
          </a:p>
          <a:p>
            <a:pPr indent="-355600" lvl="0" marL="457200" marR="0" rtl="0" algn="just">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The above definition also highlights the </a:t>
            </a:r>
            <a:r>
              <a:rPr b="1" lang="en-US" sz="2000">
                <a:solidFill>
                  <a:srgbClr val="008080"/>
                </a:solidFill>
                <a:latin typeface="Lato"/>
                <a:ea typeface="Lato"/>
                <a:cs typeface="Lato"/>
                <a:sym typeface="Lato"/>
              </a:rPr>
              <a:t>three components that you need to construct the </a:t>
            </a:r>
            <a:r>
              <a:rPr b="1" lang="en-US" sz="2000">
                <a:solidFill>
                  <a:srgbClr val="F20253"/>
                </a:solidFill>
                <a:latin typeface="Courier New"/>
                <a:ea typeface="Courier New"/>
                <a:cs typeface="Courier New"/>
                <a:sym typeface="Courier New"/>
              </a:rPr>
              <a:t>while</a:t>
            </a:r>
            <a:r>
              <a:rPr b="1" lang="en-US" sz="2000">
                <a:solidFill>
                  <a:srgbClr val="008080"/>
                </a:solidFill>
                <a:latin typeface="Lato"/>
                <a:ea typeface="Lato"/>
                <a:cs typeface="Lato"/>
                <a:sym typeface="Lato"/>
              </a:rPr>
              <a:t> loop</a:t>
            </a:r>
            <a:r>
              <a:rPr lang="en-US" sz="2000">
                <a:solidFill>
                  <a:srgbClr val="222A34"/>
                </a:solidFill>
                <a:latin typeface="Lato"/>
                <a:ea typeface="Lato"/>
                <a:cs typeface="Lato"/>
                <a:sym typeface="Lato"/>
              </a:rPr>
              <a:t> in Python:</a:t>
            </a:r>
            <a:endParaRPr sz="2000">
              <a:solidFill>
                <a:srgbClr val="222A34"/>
              </a:solidFill>
              <a:latin typeface="Lato"/>
              <a:ea typeface="Lato"/>
              <a:cs typeface="Lato"/>
              <a:sym typeface="Lato"/>
            </a:endParaRPr>
          </a:p>
          <a:p>
            <a:pPr indent="-355600" lvl="1" marL="914400" marR="0" rtl="0" algn="just">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The </a:t>
            </a:r>
            <a:r>
              <a:rPr b="1" lang="en-US" sz="2000">
                <a:solidFill>
                  <a:srgbClr val="F20253"/>
                </a:solidFill>
                <a:latin typeface="Courier New"/>
                <a:ea typeface="Courier New"/>
                <a:cs typeface="Courier New"/>
                <a:sym typeface="Courier New"/>
              </a:rPr>
              <a:t>while</a:t>
            </a:r>
            <a:r>
              <a:rPr b="1" lang="en-US" sz="2000">
                <a:solidFill>
                  <a:srgbClr val="008080"/>
                </a:solidFill>
                <a:latin typeface="Lato"/>
                <a:ea typeface="Lato"/>
                <a:cs typeface="Lato"/>
                <a:sym typeface="Lato"/>
              </a:rPr>
              <a:t> </a:t>
            </a:r>
            <a:r>
              <a:rPr lang="en-US" sz="2000">
                <a:solidFill>
                  <a:srgbClr val="222A34"/>
                </a:solidFill>
                <a:latin typeface="Lato"/>
                <a:ea typeface="Lato"/>
                <a:cs typeface="Lato"/>
                <a:sym typeface="Lato"/>
              </a:rPr>
              <a:t>keyword;</a:t>
            </a:r>
            <a:endParaRPr sz="2000">
              <a:solidFill>
                <a:srgbClr val="222A34"/>
              </a:solidFill>
              <a:latin typeface="Lato"/>
              <a:ea typeface="Lato"/>
              <a:cs typeface="Lato"/>
              <a:sym typeface="Lato"/>
            </a:endParaRPr>
          </a:p>
          <a:p>
            <a:pPr indent="-355600" lvl="1" marL="914400" marR="0" rtl="0" algn="just">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A </a:t>
            </a:r>
            <a:r>
              <a:rPr b="1" lang="en-US" sz="2000">
                <a:solidFill>
                  <a:srgbClr val="008080"/>
                </a:solidFill>
                <a:latin typeface="Lato"/>
                <a:ea typeface="Lato"/>
                <a:cs typeface="Lato"/>
                <a:sym typeface="Lato"/>
              </a:rPr>
              <a:t>condition </a:t>
            </a:r>
            <a:r>
              <a:rPr lang="en-US" sz="2000">
                <a:solidFill>
                  <a:srgbClr val="222A34"/>
                </a:solidFill>
                <a:latin typeface="Lato"/>
                <a:ea typeface="Lato"/>
                <a:cs typeface="Lato"/>
                <a:sym typeface="Lato"/>
              </a:rPr>
              <a:t>that translates to either </a:t>
            </a:r>
            <a:r>
              <a:rPr b="1" lang="en-US" sz="2000">
                <a:solidFill>
                  <a:srgbClr val="F20253"/>
                </a:solidFill>
                <a:latin typeface="Courier New"/>
                <a:ea typeface="Courier New"/>
                <a:cs typeface="Courier New"/>
                <a:sym typeface="Courier New"/>
              </a:rPr>
              <a:t>True</a:t>
            </a:r>
            <a:r>
              <a:rPr b="1" lang="en-US" sz="2000">
                <a:solidFill>
                  <a:srgbClr val="F20253"/>
                </a:solidFill>
                <a:latin typeface="Lato"/>
                <a:ea typeface="Lato"/>
                <a:cs typeface="Lato"/>
                <a:sym typeface="Lato"/>
              </a:rPr>
              <a:t> </a:t>
            </a:r>
            <a:r>
              <a:rPr lang="en-US" sz="2000">
                <a:solidFill>
                  <a:srgbClr val="222A34"/>
                </a:solidFill>
                <a:latin typeface="Lato"/>
                <a:ea typeface="Lato"/>
                <a:cs typeface="Lato"/>
                <a:sym typeface="Lato"/>
              </a:rPr>
              <a:t>or </a:t>
            </a:r>
            <a:r>
              <a:rPr b="1" lang="en-US" sz="2000">
                <a:solidFill>
                  <a:srgbClr val="F20253"/>
                </a:solidFill>
                <a:latin typeface="Courier New"/>
                <a:ea typeface="Courier New"/>
                <a:cs typeface="Courier New"/>
                <a:sym typeface="Courier New"/>
              </a:rPr>
              <a:t>False</a:t>
            </a:r>
            <a:r>
              <a:rPr lang="en-US" sz="2000">
                <a:solidFill>
                  <a:srgbClr val="222A34"/>
                </a:solidFill>
                <a:latin typeface="Lato"/>
                <a:ea typeface="Lato"/>
                <a:cs typeface="Lato"/>
                <a:sym typeface="Lato"/>
              </a:rPr>
              <a:t>; And</a:t>
            </a:r>
            <a:endParaRPr sz="2000">
              <a:solidFill>
                <a:srgbClr val="222A34"/>
              </a:solidFill>
              <a:latin typeface="Lato"/>
              <a:ea typeface="Lato"/>
              <a:cs typeface="Lato"/>
              <a:sym typeface="Lato"/>
            </a:endParaRPr>
          </a:p>
          <a:p>
            <a:pPr indent="-355600" lvl="1" marL="914400" marR="0" rtl="0" algn="just">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A </a:t>
            </a:r>
            <a:r>
              <a:rPr b="1" lang="en-US" sz="2000">
                <a:solidFill>
                  <a:srgbClr val="008080"/>
                </a:solidFill>
                <a:latin typeface="Lato"/>
                <a:ea typeface="Lato"/>
                <a:cs typeface="Lato"/>
                <a:sym typeface="Lato"/>
              </a:rPr>
              <a:t>block of code </a:t>
            </a:r>
            <a:r>
              <a:rPr lang="en-US" sz="2000">
                <a:solidFill>
                  <a:srgbClr val="222A34"/>
                </a:solidFill>
                <a:latin typeface="Lato"/>
                <a:ea typeface="Lato"/>
                <a:cs typeface="Lato"/>
                <a:sym typeface="Lato"/>
              </a:rPr>
              <a:t>that you want to execute repeatedly</a:t>
            </a:r>
            <a:endParaRPr sz="2000">
              <a:solidFill>
                <a:srgbClr val="222A34"/>
              </a:solidFill>
              <a:latin typeface="Lato"/>
              <a:ea typeface="Lato"/>
              <a:cs typeface="Lato"/>
              <a:sym typeface="Lato"/>
            </a:endParaRPr>
          </a:p>
        </p:txBody>
      </p:sp>
      <p:sp>
        <p:nvSpPr>
          <p:cNvPr id="882" name="Shape 88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883" name="Shape 883"/>
          <p:cNvGrpSpPr/>
          <p:nvPr/>
        </p:nvGrpSpPr>
        <p:grpSpPr>
          <a:xfrm>
            <a:off x="858043" y="241509"/>
            <a:ext cx="10470300" cy="730079"/>
            <a:chOff x="1692324" y="483017"/>
            <a:chExt cx="20940600" cy="1460159"/>
          </a:xfrm>
        </p:grpSpPr>
        <p:sp>
          <p:nvSpPr>
            <p:cNvPr id="884" name="Shape 88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While Loop.</a:t>
              </a:r>
              <a:endParaRPr b="1" i="0" sz="4400" u="none" cap="none" strike="noStrike">
                <a:solidFill>
                  <a:srgbClr val="17959F"/>
                </a:solidFill>
                <a:latin typeface="Lato"/>
                <a:ea typeface="Lato"/>
                <a:cs typeface="Lato"/>
                <a:sym typeface="Lato"/>
              </a:endParaRPr>
            </a:p>
          </p:txBody>
        </p:sp>
        <p:sp>
          <p:nvSpPr>
            <p:cNvPr id="885" name="Shape 88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886" name="Shape 886"/>
          <p:cNvPicPr preferRelativeResize="0"/>
          <p:nvPr/>
        </p:nvPicPr>
        <p:blipFill>
          <a:blip r:embed="rId3">
            <a:alphaModFix/>
          </a:blip>
          <a:stretch>
            <a:fillRect/>
          </a:stretch>
        </p:blipFill>
        <p:spPr>
          <a:xfrm>
            <a:off x="8507000" y="1264138"/>
            <a:ext cx="3390475" cy="52081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sp>
        <p:nvSpPr>
          <p:cNvPr id="892" name="Shape 892"/>
          <p:cNvSpPr txBox="1"/>
          <p:nvPr/>
        </p:nvSpPr>
        <p:spPr>
          <a:xfrm>
            <a:off x="589475" y="1525725"/>
            <a:ext cx="9551100" cy="2465400"/>
          </a:xfrm>
          <a:prstGeom prst="rect">
            <a:avLst/>
          </a:prstGeom>
          <a:noFill/>
          <a:ln>
            <a:noFill/>
          </a:ln>
        </p:spPr>
        <p:txBody>
          <a:bodyPr anchorCtr="0" anchor="t" bIns="45700" lIns="91400" spcFirstLastPara="1" rIns="91400" wrap="square" tIns="45700">
            <a:noAutofit/>
          </a:bodyPr>
          <a:lstStyle/>
          <a:p>
            <a:pPr indent="0" lvl="0" marL="0" marR="0" rtl="0">
              <a:lnSpc>
                <a:spcPct val="100000"/>
              </a:lnSpc>
              <a:spcBef>
                <a:spcPts val="0"/>
              </a:spcBef>
              <a:spcAft>
                <a:spcPts val="0"/>
              </a:spcAft>
              <a:buNone/>
            </a:pPr>
            <a:r>
              <a:rPr lang="en-US" sz="2000">
                <a:latin typeface="Lato"/>
                <a:ea typeface="Lato"/>
                <a:cs typeface="Lato"/>
                <a:sym typeface="Lato"/>
              </a:rPr>
              <a:t>For example:</a:t>
            </a:r>
            <a:endParaRPr sz="2000">
              <a:latin typeface="Lato"/>
              <a:ea typeface="Lato"/>
              <a:cs typeface="Lato"/>
              <a:sym typeface="Lato"/>
            </a:endParaRPr>
          </a:p>
          <a:p>
            <a:pPr indent="0" lvl="0" marL="0" marR="0" rtl="0">
              <a:lnSpc>
                <a:spcPct val="100000"/>
              </a:lnSpc>
              <a:spcBef>
                <a:spcPts val="0"/>
              </a:spcBef>
              <a:spcAft>
                <a:spcPts val="0"/>
              </a:spcAft>
              <a:buNone/>
            </a:pPr>
            <a:r>
              <a:t/>
            </a:r>
            <a:endParaRPr sz="1800">
              <a:latin typeface="Lato"/>
              <a:ea typeface="Lato"/>
              <a:cs typeface="Lato"/>
              <a:sym typeface="Lato"/>
            </a:endParaRPr>
          </a:p>
          <a:p>
            <a:pPr indent="0" lvl="0" marL="0" marR="0" rtl="0">
              <a:lnSpc>
                <a:spcPct val="100000"/>
              </a:lnSpc>
              <a:spcBef>
                <a:spcPts val="0"/>
              </a:spcBef>
              <a:spcAft>
                <a:spcPts val="0"/>
              </a:spcAft>
              <a:buNone/>
            </a:pPr>
            <a:r>
              <a:rPr b="1" lang="en-US" sz="2000">
                <a:solidFill>
                  <a:srgbClr val="434343"/>
                </a:solidFill>
                <a:latin typeface="Courier New"/>
                <a:ea typeface="Courier New"/>
                <a:cs typeface="Courier New"/>
                <a:sym typeface="Courier New"/>
              </a:rPr>
              <a:t>count </a:t>
            </a:r>
            <a:r>
              <a:rPr b="1" lang="en-US" sz="2000">
                <a:solidFill>
                  <a:srgbClr val="0000FF"/>
                </a:solidFill>
                <a:latin typeface="Courier New"/>
                <a:ea typeface="Courier New"/>
                <a:cs typeface="Courier New"/>
                <a:sym typeface="Courier New"/>
              </a:rPr>
              <a:t>=</a:t>
            </a:r>
            <a:r>
              <a:rPr b="1" lang="en-US" sz="2000">
                <a:solidFill>
                  <a:srgbClr val="FF0000"/>
                </a:solidFill>
                <a:latin typeface="Courier New"/>
                <a:ea typeface="Courier New"/>
                <a:cs typeface="Courier New"/>
                <a:sym typeface="Courier New"/>
              </a:rPr>
              <a:t> 0</a:t>
            </a:r>
            <a:endParaRPr b="1" sz="2000">
              <a:solidFill>
                <a:srgbClr val="FF0000"/>
              </a:solidFill>
              <a:latin typeface="Courier New"/>
              <a:ea typeface="Courier New"/>
              <a:cs typeface="Courier New"/>
              <a:sym typeface="Courier New"/>
            </a:endParaRPr>
          </a:p>
          <a:p>
            <a:pPr indent="0" lvl="0" marL="0" marR="0" rtl="0">
              <a:lnSpc>
                <a:spcPct val="100000"/>
              </a:lnSpc>
              <a:spcBef>
                <a:spcPts val="0"/>
              </a:spcBef>
              <a:spcAft>
                <a:spcPts val="0"/>
              </a:spcAft>
              <a:buNone/>
            </a:pPr>
            <a:r>
              <a:rPr b="1" lang="en-US" sz="2000">
                <a:solidFill>
                  <a:srgbClr val="0000FF"/>
                </a:solidFill>
                <a:latin typeface="Courier New"/>
                <a:ea typeface="Courier New"/>
                <a:cs typeface="Courier New"/>
                <a:sym typeface="Courier New"/>
              </a:rPr>
              <a:t>while </a:t>
            </a:r>
            <a:r>
              <a:rPr b="1" lang="en-US" sz="2000">
                <a:solidFill>
                  <a:srgbClr val="434343"/>
                </a:solidFill>
                <a:latin typeface="Courier New"/>
                <a:ea typeface="Courier New"/>
                <a:cs typeface="Courier New"/>
                <a:sym typeface="Courier New"/>
              </a:rPr>
              <a:t>(count </a:t>
            </a:r>
            <a:r>
              <a:rPr b="1" lang="en-US" sz="2000">
                <a:solidFill>
                  <a:srgbClr val="0000FF"/>
                </a:solidFill>
                <a:latin typeface="Courier New"/>
                <a:ea typeface="Courier New"/>
                <a:cs typeface="Courier New"/>
                <a:sym typeface="Courier New"/>
              </a:rPr>
              <a:t>&lt;</a:t>
            </a:r>
            <a:r>
              <a:rPr b="1" lang="en-US" sz="2000">
                <a:solidFill>
                  <a:srgbClr val="434343"/>
                </a:solidFill>
                <a:latin typeface="Courier New"/>
                <a:ea typeface="Courier New"/>
                <a:cs typeface="Courier New"/>
                <a:sym typeface="Courier New"/>
              </a:rPr>
              <a:t> </a:t>
            </a:r>
            <a:r>
              <a:rPr b="1" lang="en-US" sz="2000">
                <a:solidFill>
                  <a:srgbClr val="FF0000"/>
                </a:solidFill>
                <a:latin typeface="Courier New"/>
                <a:ea typeface="Courier New"/>
                <a:cs typeface="Courier New"/>
                <a:sym typeface="Courier New"/>
              </a:rPr>
              <a:t>10</a:t>
            </a:r>
            <a:r>
              <a:rPr b="1" lang="en-US" sz="2000">
                <a:solidFill>
                  <a:srgbClr val="434343"/>
                </a:solidFill>
                <a:latin typeface="Courier New"/>
                <a:ea typeface="Courier New"/>
                <a:cs typeface="Courier New"/>
                <a:sym typeface="Courier New"/>
              </a:rPr>
              <a:t>)</a:t>
            </a:r>
            <a:r>
              <a:rPr b="1" lang="en-US" sz="2000">
                <a:solidFill>
                  <a:srgbClr val="0000FF"/>
                </a:solidFill>
                <a:latin typeface="Courier New"/>
                <a:ea typeface="Courier New"/>
                <a:cs typeface="Courier New"/>
                <a:sym typeface="Courier New"/>
              </a:rPr>
              <a:t>:</a:t>
            </a:r>
            <a:endParaRPr b="1" sz="2000">
              <a:solidFill>
                <a:srgbClr val="434343"/>
              </a:solidFill>
              <a:latin typeface="Courier New"/>
              <a:ea typeface="Courier New"/>
              <a:cs typeface="Courier New"/>
              <a:sym typeface="Courier New"/>
            </a:endParaRPr>
          </a:p>
          <a:p>
            <a:pPr indent="0" lvl="0" marL="0" marR="0" rtl="0">
              <a:lnSpc>
                <a:spcPct val="100000"/>
              </a:lnSpc>
              <a:spcBef>
                <a:spcPts val="0"/>
              </a:spcBef>
              <a:spcAft>
                <a:spcPts val="0"/>
              </a:spcAft>
              <a:buNone/>
            </a:pPr>
            <a:r>
              <a:rPr b="1" lang="en-US" sz="2000">
                <a:solidFill>
                  <a:srgbClr val="434343"/>
                </a:solidFill>
                <a:latin typeface="Courier New"/>
                <a:ea typeface="Courier New"/>
                <a:cs typeface="Courier New"/>
                <a:sym typeface="Courier New"/>
              </a:rPr>
              <a:t>   </a:t>
            </a:r>
            <a:r>
              <a:rPr b="1" lang="en-US" sz="2000">
                <a:solidFill>
                  <a:srgbClr val="0000FF"/>
                </a:solidFill>
                <a:latin typeface="Courier New"/>
                <a:ea typeface="Courier New"/>
                <a:cs typeface="Courier New"/>
                <a:sym typeface="Courier New"/>
              </a:rPr>
              <a:t>print</a:t>
            </a:r>
            <a:r>
              <a:rPr b="1" lang="en-US" sz="2000">
                <a:solidFill>
                  <a:srgbClr val="434343"/>
                </a:solidFill>
                <a:latin typeface="Courier New"/>
                <a:ea typeface="Courier New"/>
                <a:cs typeface="Courier New"/>
                <a:sym typeface="Courier New"/>
              </a:rPr>
              <a:t> 'The count is:', count</a:t>
            </a:r>
            <a:endParaRPr b="1" sz="2000">
              <a:solidFill>
                <a:srgbClr val="434343"/>
              </a:solidFill>
              <a:latin typeface="Courier New"/>
              <a:ea typeface="Courier New"/>
              <a:cs typeface="Courier New"/>
              <a:sym typeface="Courier New"/>
            </a:endParaRPr>
          </a:p>
          <a:p>
            <a:pPr indent="0" lvl="0" marL="0" marR="0" rtl="0">
              <a:lnSpc>
                <a:spcPct val="100000"/>
              </a:lnSpc>
              <a:spcBef>
                <a:spcPts val="0"/>
              </a:spcBef>
              <a:spcAft>
                <a:spcPts val="0"/>
              </a:spcAft>
              <a:buNone/>
            </a:pPr>
            <a:r>
              <a:rPr b="1" lang="en-US" sz="2000">
                <a:solidFill>
                  <a:srgbClr val="434343"/>
                </a:solidFill>
                <a:latin typeface="Courier New"/>
                <a:ea typeface="Courier New"/>
                <a:cs typeface="Courier New"/>
                <a:sym typeface="Courier New"/>
              </a:rPr>
              <a:t>   #increment the count by 2 every time the loop executes</a:t>
            </a:r>
            <a:endParaRPr b="1" sz="2000">
              <a:solidFill>
                <a:srgbClr val="434343"/>
              </a:solidFill>
              <a:latin typeface="Courier New"/>
              <a:ea typeface="Courier New"/>
              <a:cs typeface="Courier New"/>
              <a:sym typeface="Courier New"/>
            </a:endParaRPr>
          </a:p>
          <a:p>
            <a:pPr indent="457200" lvl="0" marL="0" marR="0" rtl="0">
              <a:lnSpc>
                <a:spcPct val="100000"/>
              </a:lnSpc>
              <a:spcBef>
                <a:spcPts val="0"/>
              </a:spcBef>
              <a:spcAft>
                <a:spcPts val="0"/>
              </a:spcAft>
              <a:buNone/>
            </a:pPr>
            <a:r>
              <a:rPr b="1" lang="en-US" sz="2000">
                <a:solidFill>
                  <a:srgbClr val="434343"/>
                </a:solidFill>
                <a:latin typeface="Courier New"/>
                <a:ea typeface="Courier New"/>
                <a:cs typeface="Courier New"/>
                <a:sym typeface="Courier New"/>
              </a:rPr>
              <a:t>count </a:t>
            </a:r>
            <a:r>
              <a:rPr b="1" lang="en-US" sz="2000">
                <a:solidFill>
                  <a:srgbClr val="0000FF"/>
                </a:solidFill>
                <a:latin typeface="Courier New"/>
                <a:ea typeface="Courier New"/>
                <a:cs typeface="Courier New"/>
                <a:sym typeface="Courier New"/>
              </a:rPr>
              <a:t>= </a:t>
            </a:r>
            <a:r>
              <a:rPr b="1" lang="en-US" sz="2000">
                <a:solidFill>
                  <a:srgbClr val="434343"/>
                </a:solidFill>
                <a:latin typeface="Courier New"/>
                <a:ea typeface="Courier New"/>
                <a:cs typeface="Courier New"/>
                <a:sym typeface="Courier New"/>
              </a:rPr>
              <a:t>count </a:t>
            </a:r>
            <a:r>
              <a:rPr b="1" lang="en-US" sz="2000">
                <a:solidFill>
                  <a:srgbClr val="0000FF"/>
                </a:solidFill>
                <a:latin typeface="Courier New"/>
                <a:ea typeface="Courier New"/>
                <a:cs typeface="Courier New"/>
                <a:sym typeface="Courier New"/>
              </a:rPr>
              <a:t>+</a:t>
            </a:r>
            <a:r>
              <a:rPr b="1" lang="en-US" sz="2000">
                <a:solidFill>
                  <a:srgbClr val="434343"/>
                </a:solidFill>
                <a:latin typeface="Courier New"/>
                <a:ea typeface="Courier New"/>
                <a:cs typeface="Courier New"/>
                <a:sym typeface="Courier New"/>
              </a:rPr>
              <a:t> </a:t>
            </a:r>
            <a:r>
              <a:rPr b="1" lang="en-US" sz="2000">
                <a:solidFill>
                  <a:srgbClr val="FF0000"/>
                </a:solidFill>
                <a:latin typeface="Courier New"/>
                <a:ea typeface="Courier New"/>
                <a:cs typeface="Courier New"/>
                <a:sym typeface="Courier New"/>
              </a:rPr>
              <a:t>2</a:t>
            </a:r>
            <a:endParaRPr b="1" sz="2000">
              <a:solidFill>
                <a:srgbClr val="0000FF"/>
              </a:solidFill>
              <a:latin typeface="Courier New"/>
              <a:ea typeface="Courier New"/>
              <a:cs typeface="Courier New"/>
              <a:sym typeface="Courier New"/>
            </a:endParaRPr>
          </a:p>
          <a:p>
            <a:pPr indent="0" lvl="0" marL="0" marR="0" rtl="0">
              <a:lnSpc>
                <a:spcPct val="100000"/>
              </a:lnSpc>
              <a:spcBef>
                <a:spcPts val="0"/>
              </a:spcBef>
              <a:spcAft>
                <a:spcPts val="0"/>
              </a:spcAft>
              <a:buNone/>
            </a:pPr>
            <a:r>
              <a:rPr b="1" lang="en-US" sz="2000">
                <a:solidFill>
                  <a:srgbClr val="0000FF"/>
                </a:solidFill>
                <a:latin typeface="Courier New"/>
                <a:ea typeface="Courier New"/>
                <a:cs typeface="Courier New"/>
                <a:sym typeface="Courier New"/>
              </a:rPr>
              <a:t>print</a:t>
            </a:r>
            <a:r>
              <a:rPr b="1" lang="en-US" sz="2000">
                <a:solidFill>
                  <a:srgbClr val="434343"/>
                </a:solidFill>
                <a:latin typeface="Courier New"/>
                <a:ea typeface="Courier New"/>
                <a:cs typeface="Courier New"/>
                <a:sym typeface="Courier New"/>
              </a:rPr>
              <a:t> "Good bye!"</a:t>
            </a:r>
            <a:endParaRPr b="1" sz="2000">
              <a:solidFill>
                <a:srgbClr val="434343"/>
              </a:solidFill>
              <a:latin typeface="Courier New"/>
              <a:ea typeface="Courier New"/>
              <a:cs typeface="Courier New"/>
              <a:sym typeface="Courier New"/>
            </a:endParaRPr>
          </a:p>
          <a:p>
            <a:pPr indent="0" lvl="0" marL="0" marR="0" rtl="0">
              <a:lnSpc>
                <a:spcPct val="100000"/>
              </a:lnSpc>
              <a:spcBef>
                <a:spcPts val="0"/>
              </a:spcBef>
              <a:spcAft>
                <a:spcPts val="0"/>
              </a:spcAft>
              <a:buNone/>
            </a:pPr>
            <a:r>
              <a:t/>
            </a:r>
            <a:endParaRPr b="1" sz="1800">
              <a:solidFill>
                <a:srgbClr val="F20253"/>
              </a:solidFill>
              <a:latin typeface="Lato"/>
              <a:ea typeface="Lato"/>
              <a:cs typeface="Lato"/>
              <a:sym typeface="Lato"/>
            </a:endParaRPr>
          </a:p>
        </p:txBody>
      </p:sp>
      <p:sp>
        <p:nvSpPr>
          <p:cNvPr id="893" name="Shape 893"/>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894" name="Shape 894"/>
          <p:cNvGrpSpPr/>
          <p:nvPr/>
        </p:nvGrpSpPr>
        <p:grpSpPr>
          <a:xfrm>
            <a:off x="858043" y="241509"/>
            <a:ext cx="10470300" cy="730079"/>
            <a:chOff x="1692324" y="483017"/>
            <a:chExt cx="20940600" cy="1460159"/>
          </a:xfrm>
        </p:grpSpPr>
        <p:sp>
          <p:nvSpPr>
            <p:cNvPr id="895" name="Shape 895"/>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While Loop</a:t>
              </a:r>
              <a:endParaRPr b="1" sz="4400">
                <a:solidFill>
                  <a:srgbClr val="17959F"/>
                </a:solidFill>
                <a:latin typeface="Lato"/>
                <a:ea typeface="Lato"/>
                <a:cs typeface="Lato"/>
                <a:sym typeface="Lato"/>
              </a:endParaRPr>
            </a:p>
          </p:txBody>
        </p:sp>
        <p:sp>
          <p:nvSpPr>
            <p:cNvPr id="896" name="Shape 896"/>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897" name="Shape 897"/>
          <p:cNvPicPr preferRelativeResize="0"/>
          <p:nvPr/>
        </p:nvPicPr>
        <p:blipFill>
          <a:blip r:embed="rId3">
            <a:alphaModFix/>
          </a:blip>
          <a:stretch>
            <a:fillRect/>
          </a:stretch>
        </p:blipFill>
        <p:spPr>
          <a:xfrm>
            <a:off x="8264900" y="3991125"/>
            <a:ext cx="3099375" cy="22033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Shape 903"/>
          <p:cNvSpPr txBox="1"/>
          <p:nvPr/>
        </p:nvSpPr>
        <p:spPr>
          <a:xfrm>
            <a:off x="113475" y="1501775"/>
            <a:ext cx="7052700" cy="4530900"/>
          </a:xfrm>
          <a:prstGeom prst="rect">
            <a:avLst/>
          </a:prstGeom>
          <a:noFill/>
          <a:ln>
            <a:noFill/>
          </a:ln>
        </p:spPr>
        <p:txBody>
          <a:bodyPr anchorCtr="0" anchor="t" bIns="45700" lIns="91400" spcFirstLastPara="1" rIns="91400" wrap="square" tIns="45700">
            <a:noAutofit/>
          </a:bodyPr>
          <a:lstStyle/>
          <a:p>
            <a:pPr indent="-342900" lvl="0" marL="457200" marR="0" rtl="0" algn="just">
              <a:lnSpc>
                <a:spcPct val="150000"/>
              </a:lnSpc>
              <a:spcBef>
                <a:spcPts val="0"/>
              </a:spcBef>
              <a:spcAft>
                <a:spcPts val="0"/>
              </a:spcAft>
              <a:buClr>
                <a:srgbClr val="222A34"/>
              </a:buClr>
              <a:buSzPts val="1800"/>
              <a:buFont typeface="Lato"/>
              <a:buChar char="●"/>
            </a:pPr>
            <a:r>
              <a:rPr lang="en-US" sz="1800">
                <a:solidFill>
                  <a:srgbClr val="222A34"/>
                </a:solidFill>
                <a:latin typeface="Lato"/>
                <a:ea typeface="Lato"/>
                <a:cs typeface="Lato"/>
                <a:sym typeface="Lato"/>
              </a:rPr>
              <a:t>A </a:t>
            </a:r>
            <a:r>
              <a:rPr b="1" lang="en-US" sz="1800">
                <a:solidFill>
                  <a:srgbClr val="F20253"/>
                </a:solidFill>
                <a:latin typeface="Lato"/>
                <a:ea typeface="Lato"/>
                <a:cs typeface="Lato"/>
                <a:sym typeface="Lato"/>
              </a:rPr>
              <a:t>for loop</a:t>
            </a:r>
            <a:r>
              <a:rPr lang="en-US" sz="1800">
                <a:solidFill>
                  <a:srgbClr val="222A34"/>
                </a:solidFill>
                <a:latin typeface="Lato"/>
                <a:ea typeface="Lato"/>
                <a:cs typeface="Lato"/>
                <a:sym typeface="Lato"/>
              </a:rPr>
              <a:t> is similar to a while loop. </a:t>
            </a:r>
            <a:endParaRPr sz="1800">
              <a:solidFill>
                <a:srgbClr val="222A34"/>
              </a:solidFill>
              <a:latin typeface="Lato"/>
              <a:ea typeface="Lato"/>
              <a:cs typeface="Lato"/>
              <a:sym typeface="Lato"/>
            </a:endParaRPr>
          </a:p>
          <a:p>
            <a:pPr indent="-342900" lvl="0" marL="457200" marR="0" rtl="0" algn="just">
              <a:lnSpc>
                <a:spcPct val="150000"/>
              </a:lnSpc>
              <a:spcBef>
                <a:spcPts val="0"/>
              </a:spcBef>
              <a:spcAft>
                <a:spcPts val="0"/>
              </a:spcAft>
              <a:buClr>
                <a:srgbClr val="222A34"/>
              </a:buClr>
              <a:buSzPts val="1800"/>
              <a:buFont typeface="Lato"/>
              <a:buChar char="●"/>
            </a:pPr>
            <a:r>
              <a:rPr lang="en-US" sz="1800">
                <a:solidFill>
                  <a:srgbClr val="222A34"/>
                </a:solidFill>
                <a:latin typeface="Lato"/>
                <a:ea typeface="Lato"/>
                <a:cs typeface="Lato"/>
                <a:sym typeface="Lato"/>
              </a:rPr>
              <a:t>The fundamental difference is that the "for" component in "for loop" refers to </a:t>
            </a:r>
            <a:r>
              <a:rPr b="1" lang="en-US" sz="1800">
                <a:solidFill>
                  <a:srgbClr val="F20253"/>
                </a:solidFill>
                <a:latin typeface="Lato"/>
                <a:ea typeface="Lato"/>
                <a:cs typeface="Lato"/>
                <a:sym typeface="Lato"/>
              </a:rPr>
              <a:t>executing a piece of code over and over again "for" a certain number of times, based on a sequence</a:t>
            </a:r>
            <a:endParaRPr b="1" sz="1800">
              <a:solidFill>
                <a:srgbClr val="F20253"/>
              </a:solidFill>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a:p>
            <a:pPr indent="-342900" lvl="0" marL="457200" marR="0" rtl="0" algn="just">
              <a:lnSpc>
                <a:spcPct val="150000"/>
              </a:lnSpc>
              <a:spcBef>
                <a:spcPts val="0"/>
              </a:spcBef>
              <a:spcAft>
                <a:spcPts val="0"/>
              </a:spcAft>
              <a:buSzPts val="1800"/>
              <a:buFont typeface="Lato"/>
              <a:buChar char="●"/>
            </a:pPr>
            <a:r>
              <a:rPr lang="en-US" sz="1800">
                <a:latin typeface="Lato"/>
                <a:ea typeface="Lato"/>
                <a:cs typeface="Lato"/>
                <a:sym typeface="Lato"/>
              </a:rPr>
              <a:t>The following pieces are needed in order to create a for loop:</a:t>
            </a:r>
            <a:endParaRPr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The </a:t>
            </a:r>
            <a:r>
              <a:rPr b="1" lang="en-US" sz="1800">
                <a:solidFill>
                  <a:srgbClr val="008080"/>
                </a:solidFill>
                <a:latin typeface="Lato"/>
                <a:ea typeface="Lato"/>
                <a:cs typeface="Lato"/>
                <a:sym typeface="Lato"/>
              </a:rPr>
              <a:t>for</a:t>
            </a:r>
            <a:r>
              <a:rPr b="1" lang="en-US" sz="1800">
                <a:solidFill>
                  <a:srgbClr val="F20253"/>
                </a:solidFill>
                <a:latin typeface="Lato"/>
                <a:ea typeface="Lato"/>
                <a:cs typeface="Lato"/>
                <a:sym typeface="Lato"/>
              </a:rPr>
              <a:t> </a:t>
            </a:r>
            <a:r>
              <a:rPr lang="en-US" sz="1800">
                <a:latin typeface="Lato"/>
                <a:ea typeface="Lato"/>
                <a:cs typeface="Lato"/>
                <a:sym typeface="Lato"/>
              </a:rPr>
              <a:t>keyword</a:t>
            </a:r>
            <a:endParaRPr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A variable</a:t>
            </a:r>
            <a:endParaRPr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The </a:t>
            </a:r>
            <a:r>
              <a:rPr b="1" lang="en-US" sz="1800">
                <a:solidFill>
                  <a:srgbClr val="008080"/>
                </a:solidFill>
                <a:latin typeface="Lato"/>
                <a:ea typeface="Lato"/>
                <a:cs typeface="Lato"/>
                <a:sym typeface="Lato"/>
              </a:rPr>
              <a:t>in</a:t>
            </a:r>
            <a:r>
              <a:rPr b="1" lang="en-US" sz="1800">
                <a:solidFill>
                  <a:srgbClr val="F20253"/>
                </a:solidFill>
                <a:latin typeface="Lato"/>
                <a:ea typeface="Lato"/>
                <a:cs typeface="Lato"/>
                <a:sym typeface="Lato"/>
              </a:rPr>
              <a:t> </a:t>
            </a:r>
            <a:r>
              <a:rPr lang="en-US" sz="1800">
                <a:latin typeface="Lato"/>
                <a:ea typeface="Lato"/>
                <a:cs typeface="Lato"/>
                <a:sym typeface="Lato"/>
              </a:rPr>
              <a:t>keyword</a:t>
            </a:r>
            <a:endParaRPr sz="1800">
              <a:latin typeface="Lato"/>
              <a:ea typeface="Lato"/>
              <a:cs typeface="Lato"/>
              <a:sym typeface="Lato"/>
            </a:endParaRPr>
          </a:p>
          <a:p>
            <a:pPr indent="-342900" lvl="1" marL="914400" marR="0" rtl="0" algn="just">
              <a:lnSpc>
                <a:spcPct val="150000"/>
              </a:lnSpc>
              <a:spcBef>
                <a:spcPts val="0"/>
              </a:spcBef>
              <a:spcAft>
                <a:spcPts val="0"/>
              </a:spcAft>
              <a:buSzPts val="1800"/>
              <a:buFont typeface="Lato"/>
              <a:buChar char="○"/>
            </a:pPr>
            <a:r>
              <a:rPr lang="en-US" sz="1800">
                <a:latin typeface="Lato"/>
                <a:ea typeface="Lato"/>
                <a:cs typeface="Lato"/>
                <a:sym typeface="Lato"/>
              </a:rPr>
              <a:t>The </a:t>
            </a:r>
            <a:r>
              <a:rPr b="1" lang="en-US" sz="1800">
                <a:solidFill>
                  <a:srgbClr val="008080"/>
                </a:solidFill>
                <a:latin typeface="Lato"/>
                <a:ea typeface="Lato"/>
                <a:cs typeface="Lato"/>
                <a:sym typeface="Lato"/>
              </a:rPr>
              <a:t>range()</a:t>
            </a:r>
            <a:r>
              <a:rPr lang="en-US" sz="1800">
                <a:latin typeface="Lato"/>
                <a:ea typeface="Lato"/>
                <a:cs typeface="Lato"/>
                <a:sym typeface="Lato"/>
              </a:rPr>
              <a:t> function, which is an </a:t>
            </a:r>
            <a:r>
              <a:rPr b="1" lang="en-US" sz="1800">
                <a:solidFill>
                  <a:srgbClr val="008080"/>
                </a:solidFill>
                <a:latin typeface="Lato"/>
                <a:ea typeface="Lato"/>
                <a:cs typeface="Lato"/>
                <a:sym typeface="Lato"/>
              </a:rPr>
              <a:t>built-in function in the Python library to create a sequence of numbers</a:t>
            </a:r>
            <a:endParaRPr b="1" sz="1800">
              <a:solidFill>
                <a:srgbClr val="008080"/>
              </a:solidFill>
              <a:latin typeface="Lato"/>
              <a:ea typeface="Lato"/>
              <a:cs typeface="Lato"/>
              <a:sym typeface="Lato"/>
            </a:endParaRPr>
          </a:p>
          <a:p>
            <a:pPr indent="0" lvl="0" marL="0" marR="0" rtl="0" algn="just">
              <a:lnSpc>
                <a:spcPct val="150000"/>
              </a:lnSpc>
              <a:spcBef>
                <a:spcPts val="0"/>
              </a:spcBef>
              <a:spcAft>
                <a:spcPts val="0"/>
              </a:spcAft>
              <a:buNone/>
            </a:pPr>
            <a:r>
              <a:t/>
            </a:r>
            <a:endParaRPr sz="1800">
              <a:latin typeface="Lato"/>
              <a:ea typeface="Lato"/>
              <a:cs typeface="Lato"/>
              <a:sym typeface="Lato"/>
            </a:endParaRPr>
          </a:p>
        </p:txBody>
      </p:sp>
      <p:sp>
        <p:nvSpPr>
          <p:cNvPr id="904" name="Shape 904"/>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905" name="Shape 905"/>
          <p:cNvGrpSpPr/>
          <p:nvPr/>
        </p:nvGrpSpPr>
        <p:grpSpPr>
          <a:xfrm>
            <a:off x="858043" y="241509"/>
            <a:ext cx="10470300" cy="730079"/>
            <a:chOff x="1692324" y="483017"/>
            <a:chExt cx="20940600" cy="1460159"/>
          </a:xfrm>
        </p:grpSpPr>
        <p:sp>
          <p:nvSpPr>
            <p:cNvPr id="906" name="Shape 906"/>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For Loop.</a:t>
              </a:r>
              <a:endParaRPr b="1" i="0" sz="4400" u="none" cap="none" strike="noStrike">
                <a:solidFill>
                  <a:srgbClr val="17959F"/>
                </a:solidFill>
                <a:latin typeface="Lato"/>
                <a:ea typeface="Lato"/>
                <a:cs typeface="Lato"/>
                <a:sym typeface="Lato"/>
              </a:endParaRPr>
            </a:p>
          </p:txBody>
        </p:sp>
        <p:sp>
          <p:nvSpPr>
            <p:cNvPr id="907" name="Shape 907"/>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908" name="Shape 908"/>
          <p:cNvPicPr preferRelativeResize="0"/>
          <p:nvPr/>
        </p:nvPicPr>
        <p:blipFill>
          <a:blip r:embed="rId3">
            <a:alphaModFix/>
          </a:blip>
          <a:stretch>
            <a:fillRect/>
          </a:stretch>
        </p:blipFill>
        <p:spPr>
          <a:xfrm>
            <a:off x="7736475" y="2126400"/>
            <a:ext cx="4651175" cy="4207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Shape 366"/>
          <p:cNvSpPr txBox="1"/>
          <p:nvPr/>
        </p:nvSpPr>
        <p:spPr>
          <a:xfrm>
            <a:off x="481619" y="1755460"/>
            <a:ext cx="11223300" cy="10155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Python variables do not need explicit declaration to reserve memory space. </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The declaration happens </a:t>
            </a:r>
            <a:r>
              <a:rPr b="1" lang="en-US" sz="2000">
                <a:solidFill>
                  <a:srgbClr val="F20253"/>
                </a:solidFill>
                <a:latin typeface="Lato"/>
                <a:ea typeface="Lato"/>
                <a:cs typeface="Lato"/>
                <a:sym typeface="Lato"/>
              </a:rPr>
              <a:t>automatically when you assign a value to a variable</a:t>
            </a:r>
            <a:r>
              <a:rPr lang="en-US" sz="2000">
                <a:latin typeface="Lato"/>
                <a:ea typeface="Lato"/>
                <a:cs typeface="Lato"/>
                <a:sym typeface="Lato"/>
              </a:rPr>
              <a:t>. </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The </a:t>
            </a:r>
            <a:r>
              <a:rPr b="1" lang="en-US" sz="2000">
                <a:solidFill>
                  <a:srgbClr val="008080"/>
                </a:solidFill>
                <a:latin typeface="Lato"/>
                <a:ea typeface="Lato"/>
                <a:cs typeface="Lato"/>
                <a:sym typeface="Lato"/>
              </a:rPr>
              <a:t>equal sign (</a:t>
            </a:r>
            <a:r>
              <a:rPr b="1" lang="en-US" sz="2000">
                <a:solidFill>
                  <a:srgbClr val="008080"/>
                </a:solidFill>
                <a:latin typeface="Courier New"/>
                <a:ea typeface="Courier New"/>
                <a:cs typeface="Courier New"/>
                <a:sym typeface="Courier New"/>
              </a:rPr>
              <a:t>=</a:t>
            </a:r>
            <a:r>
              <a:rPr b="1" lang="en-US" sz="2000">
                <a:solidFill>
                  <a:srgbClr val="008080"/>
                </a:solidFill>
                <a:latin typeface="Lato"/>
                <a:ea typeface="Lato"/>
                <a:cs typeface="Lato"/>
                <a:sym typeface="Lato"/>
              </a:rPr>
              <a:t>) is used to assign</a:t>
            </a:r>
            <a:r>
              <a:rPr lang="en-US" sz="2000">
                <a:latin typeface="Lato"/>
                <a:ea typeface="Lato"/>
                <a:cs typeface="Lato"/>
                <a:sym typeface="Lato"/>
              </a:rPr>
              <a:t> values to variables.</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			</a:t>
            </a:r>
            <a:endParaRPr sz="2000">
              <a:latin typeface="Lato"/>
              <a:ea typeface="Lato"/>
              <a:cs typeface="Lato"/>
              <a:sym typeface="Lato"/>
            </a:endParaRPr>
          </a:p>
          <a:p>
            <a:pPr indent="45720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For example:</a:t>
            </a:r>
            <a:endParaRPr sz="2000">
              <a:latin typeface="Lato"/>
              <a:ea typeface="Lato"/>
              <a:cs typeface="Lato"/>
              <a:sym typeface="Lato"/>
            </a:endParaRPr>
          </a:p>
        </p:txBody>
      </p:sp>
      <p:sp>
        <p:nvSpPr>
          <p:cNvPr id="367" name="Shape 367"/>
          <p:cNvSpPr/>
          <p:nvPr/>
        </p:nvSpPr>
        <p:spPr>
          <a:xfrm>
            <a:off x="3947605" y="925838"/>
            <a:ext cx="4317383" cy="45718"/>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368" name="Shape 368"/>
          <p:cNvGrpSpPr/>
          <p:nvPr/>
        </p:nvGrpSpPr>
        <p:grpSpPr>
          <a:xfrm>
            <a:off x="858043" y="241509"/>
            <a:ext cx="10470356" cy="730047"/>
            <a:chOff x="1692324" y="483017"/>
            <a:chExt cx="20940712" cy="1460095"/>
          </a:xfrm>
        </p:grpSpPr>
        <p:sp>
          <p:nvSpPr>
            <p:cNvPr id="369" name="Shape 369"/>
            <p:cNvSpPr txBox="1"/>
            <p:nvPr/>
          </p:nvSpPr>
          <p:spPr>
            <a:xfrm>
              <a:off x="1692324" y="483017"/>
              <a:ext cx="20940712" cy="1446535"/>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Assigning Values to Variables</a:t>
              </a:r>
              <a:endParaRPr b="1" i="0" sz="4400" u="none" cap="none" strike="noStrike">
                <a:solidFill>
                  <a:srgbClr val="17959F"/>
                </a:solidFill>
                <a:latin typeface="Lato"/>
                <a:ea typeface="Lato"/>
                <a:cs typeface="Lato"/>
                <a:sym typeface="Lato"/>
              </a:endParaRPr>
            </a:p>
          </p:txBody>
        </p:sp>
        <p:sp>
          <p:nvSpPr>
            <p:cNvPr id="370" name="Shape 370"/>
            <p:cNvSpPr/>
            <p:nvPr/>
          </p:nvSpPr>
          <p:spPr>
            <a:xfrm>
              <a:off x="7871448" y="1851676"/>
              <a:ext cx="8634766" cy="91436"/>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371" name="Shape 371"/>
          <p:cNvPicPr preferRelativeResize="0"/>
          <p:nvPr/>
        </p:nvPicPr>
        <p:blipFill rotWithShape="1">
          <a:blip r:embed="rId3">
            <a:alphaModFix/>
          </a:blip>
          <a:srcRect b="14501" l="0" r="0" t="4303"/>
          <a:stretch/>
        </p:blipFill>
        <p:spPr>
          <a:xfrm>
            <a:off x="1368700" y="4283125"/>
            <a:ext cx="9449050" cy="11416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sp>
        <p:nvSpPr>
          <p:cNvPr id="914" name="Shape 914"/>
          <p:cNvSpPr txBox="1"/>
          <p:nvPr/>
        </p:nvSpPr>
        <p:spPr>
          <a:xfrm>
            <a:off x="246575" y="1525725"/>
            <a:ext cx="7582200" cy="2465400"/>
          </a:xfrm>
          <a:prstGeom prst="rect">
            <a:avLst/>
          </a:prstGeom>
          <a:noFill/>
          <a:ln>
            <a:noFill/>
          </a:ln>
        </p:spPr>
        <p:txBody>
          <a:bodyPr anchorCtr="0" anchor="t" bIns="45700" lIns="91400" spcFirstLastPara="1" rIns="91400" wrap="square" tIns="45700">
            <a:noAutofit/>
          </a:bodyPr>
          <a:lstStyle/>
          <a:p>
            <a:pPr indent="0" lvl="0" marL="0" marR="0" rtl="0" algn="just">
              <a:lnSpc>
                <a:spcPct val="100000"/>
              </a:lnSpc>
              <a:spcBef>
                <a:spcPts val="0"/>
              </a:spcBef>
              <a:spcAft>
                <a:spcPts val="0"/>
              </a:spcAft>
              <a:buNone/>
            </a:pPr>
            <a:r>
              <a:rPr lang="en-US" sz="2000">
                <a:latin typeface="Lato"/>
                <a:ea typeface="Lato"/>
                <a:cs typeface="Lato"/>
                <a:sym typeface="Lato"/>
              </a:rPr>
              <a:t>For example:</a:t>
            </a:r>
            <a:endParaRPr sz="2000">
              <a:latin typeface="Lato"/>
              <a:ea typeface="Lato"/>
              <a:cs typeface="Lato"/>
              <a:sym typeface="Lato"/>
            </a:endParaRPr>
          </a:p>
          <a:p>
            <a:pPr indent="0" lvl="0" marL="0" marR="0" rtl="0" algn="just">
              <a:lnSpc>
                <a:spcPct val="100000"/>
              </a:lnSpc>
              <a:spcBef>
                <a:spcPts val="0"/>
              </a:spcBef>
              <a:spcAft>
                <a:spcPts val="0"/>
              </a:spcAft>
              <a:buNone/>
            </a:pPr>
            <a:r>
              <a:t/>
            </a:r>
            <a:endParaRPr sz="1800">
              <a:latin typeface="Lato"/>
              <a:ea typeface="Lato"/>
              <a:cs typeface="Lato"/>
              <a:sym typeface="Lato"/>
            </a:endParaRPr>
          </a:p>
          <a:p>
            <a:pPr indent="0" lvl="0" marL="0" marR="0" rtl="0" algn="just">
              <a:lnSpc>
                <a:spcPct val="100000"/>
              </a:lnSpc>
              <a:spcBef>
                <a:spcPts val="0"/>
              </a:spcBef>
              <a:spcAft>
                <a:spcPts val="0"/>
              </a:spcAft>
              <a:buNone/>
            </a:pPr>
            <a:r>
              <a:rPr b="1" lang="en-US" sz="2000">
                <a:latin typeface="Courier New"/>
                <a:ea typeface="Courier New"/>
                <a:cs typeface="Courier New"/>
                <a:sym typeface="Courier New"/>
              </a:rPr>
              <a:t>lower</a:t>
            </a:r>
            <a:r>
              <a:rPr b="1" lang="en-US" sz="2000">
                <a:solidFill>
                  <a:srgbClr val="434343"/>
                </a:solidFill>
                <a:latin typeface="Courier New"/>
                <a:ea typeface="Courier New"/>
                <a:cs typeface="Courier New"/>
                <a:sym typeface="Courier New"/>
              </a:rPr>
              <a:t> </a:t>
            </a:r>
            <a:r>
              <a:rPr b="1" lang="en-US" sz="2000">
                <a:solidFill>
                  <a:srgbClr val="0000FF"/>
                </a:solidFill>
                <a:latin typeface="Courier New"/>
                <a:ea typeface="Courier New"/>
                <a:cs typeface="Courier New"/>
                <a:sym typeface="Courier New"/>
              </a:rPr>
              <a:t>=</a:t>
            </a:r>
            <a:r>
              <a:rPr b="1" lang="en-US" sz="2000">
                <a:solidFill>
                  <a:srgbClr val="434343"/>
                </a:solidFill>
                <a:latin typeface="Courier New"/>
                <a:ea typeface="Courier New"/>
                <a:cs typeface="Courier New"/>
                <a:sym typeface="Courier New"/>
              </a:rPr>
              <a:t> </a:t>
            </a:r>
            <a:r>
              <a:rPr b="1" lang="en-US" sz="2000">
                <a:solidFill>
                  <a:srgbClr val="FF0000"/>
                </a:solidFill>
                <a:latin typeface="Courier New"/>
                <a:ea typeface="Courier New"/>
                <a:cs typeface="Courier New"/>
                <a:sym typeface="Courier New"/>
              </a:rPr>
              <a:t>10</a:t>
            </a:r>
            <a:endParaRPr b="1" sz="2000">
              <a:solidFill>
                <a:srgbClr val="FF0000"/>
              </a:solidFill>
              <a:latin typeface="Courier New"/>
              <a:ea typeface="Courier New"/>
              <a:cs typeface="Courier New"/>
              <a:sym typeface="Courier New"/>
            </a:endParaRPr>
          </a:p>
          <a:p>
            <a:pPr indent="0" lvl="0" marL="0" marR="0" rtl="0" algn="just">
              <a:lnSpc>
                <a:spcPct val="100000"/>
              </a:lnSpc>
              <a:spcBef>
                <a:spcPts val="0"/>
              </a:spcBef>
              <a:spcAft>
                <a:spcPts val="0"/>
              </a:spcAft>
              <a:buNone/>
            </a:pPr>
            <a:r>
              <a:rPr b="1" lang="en-US" sz="2000">
                <a:latin typeface="Courier New"/>
                <a:ea typeface="Courier New"/>
                <a:cs typeface="Courier New"/>
                <a:sym typeface="Courier New"/>
              </a:rPr>
              <a:t>upper</a:t>
            </a:r>
            <a:r>
              <a:rPr b="1" lang="en-US" sz="2000">
                <a:solidFill>
                  <a:srgbClr val="434343"/>
                </a:solidFill>
                <a:latin typeface="Courier New"/>
                <a:ea typeface="Courier New"/>
                <a:cs typeface="Courier New"/>
                <a:sym typeface="Courier New"/>
              </a:rPr>
              <a:t> </a:t>
            </a:r>
            <a:r>
              <a:rPr b="1" lang="en-US" sz="2000">
                <a:solidFill>
                  <a:srgbClr val="0000FF"/>
                </a:solidFill>
                <a:latin typeface="Courier New"/>
                <a:ea typeface="Courier New"/>
                <a:cs typeface="Courier New"/>
                <a:sym typeface="Courier New"/>
              </a:rPr>
              <a:t>=</a:t>
            </a:r>
            <a:r>
              <a:rPr b="1" lang="en-US" sz="2000">
                <a:solidFill>
                  <a:srgbClr val="FF0000"/>
                </a:solidFill>
                <a:latin typeface="Courier New"/>
                <a:ea typeface="Courier New"/>
                <a:cs typeface="Courier New"/>
                <a:sym typeface="Courier New"/>
              </a:rPr>
              <a:t> 20</a:t>
            </a:r>
            <a:endParaRPr b="1" sz="2000">
              <a:solidFill>
                <a:srgbClr val="434343"/>
              </a:solidFill>
              <a:latin typeface="Courier New"/>
              <a:ea typeface="Courier New"/>
              <a:cs typeface="Courier New"/>
              <a:sym typeface="Courier New"/>
            </a:endParaRPr>
          </a:p>
          <a:p>
            <a:pPr indent="0" lvl="0" marL="0" marR="0" rtl="0">
              <a:lnSpc>
                <a:spcPct val="100000"/>
              </a:lnSpc>
              <a:spcBef>
                <a:spcPts val="0"/>
              </a:spcBef>
              <a:spcAft>
                <a:spcPts val="0"/>
              </a:spcAft>
              <a:buNone/>
            </a:pPr>
            <a:r>
              <a:rPr b="1" lang="en-US" sz="2000">
                <a:solidFill>
                  <a:srgbClr val="0000FF"/>
                </a:solidFill>
                <a:latin typeface="Courier New"/>
                <a:ea typeface="Courier New"/>
                <a:cs typeface="Courier New"/>
                <a:sym typeface="Courier New"/>
              </a:rPr>
              <a:t>print</a:t>
            </a:r>
            <a:r>
              <a:rPr b="1" lang="en-US" sz="2000">
                <a:solidFill>
                  <a:srgbClr val="434343"/>
                </a:solidFill>
                <a:latin typeface="Courier New"/>
                <a:ea typeface="Courier New"/>
                <a:cs typeface="Courier New"/>
                <a:sym typeface="Courier New"/>
              </a:rPr>
              <a:t>("Prime numbers between",</a:t>
            </a:r>
            <a:r>
              <a:rPr b="1" lang="en-US" sz="2000">
                <a:latin typeface="Courier New"/>
                <a:ea typeface="Courier New"/>
                <a:cs typeface="Courier New"/>
                <a:sym typeface="Courier New"/>
              </a:rPr>
              <a:t>lower</a:t>
            </a:r>
            <a:r>
              <a:rPr b="1" lang="en-US" sz="2000">
                <a:solidFill>
                  <a:srgbClr val="434343"/>
                </a:solidFill>
                <a:latin typeface="Courier New"/>
                <a:ea typeface="Courier New"/>
                <a:cs typeface="Courier New"/>
                <a:sym typeface="Courier New"/>
              </a:rPr>
              <a:t>,"and",</a:t>
            </a:r>
            <a:r>
              <a:rPr b="1" lang="en-US" sz="2000">
                <a:latin typeface="Courier New"/>
                <a:ea typeface="Courier New"/>
                <a:cs typeface="Courier New"/>
                <a:sym typeface="Courier New"/>
              </a:rPr>
              <a:t>upper</a:t>
            </a:r>
            <a:r>
              <a:rPr b="1" lang="en-US" sz="2000">
                <a:solidFill>
                  <a:srgbClr val="434343"/>
                </a:solidFill>
                <a:latin typeface="Courier New"/>
                <a:ea typeface="Courier New"/>
                <a:cs typeface="Courier New"/>
                <a:sym typeface="Courier New"/>
              </a:rPr>
              <a:t>,"are:")</a:t>
            </a:r>
            <a:endParaRPr b="1" sz="2000">
              <a:solidFill>
                <a:srgbClr val="434343"/>
              </a:solidFill>
              <a:latin typeface="Courier New"/>
              <a:ea typeface="Courier New"/>
              <a:cs typeface="Courier New"/>
              <a:sym typeface="Courier New"/>
            </a:endParaRPr>
          </a:p>
          <a:p>
            <a:pPr indent="0" lvl="0" marL="0" marR="0" rtl="0" algn="just">
              <a:lnSpc>
                <a:spcPct val="100000"/>
              </a:lnSpc>
              <a:spcBef>
                <a:spcPts val="0"/>
              </a:spcBef>
              <a:spcAft>
                <a:spcPts val="0"/>
              </a:spcAft>
              <a:buNone/>
            </a:pPr>
            <a:r>
              <a:rPr b="1" lang="en-US" sz="2000">
                <a:solidFill>
                  <a:srgbClr val="0000FF"/>
                </a:solidFill>
                <a:latin typeface="Courier New"/>
                <a:ea typeface="Courier New"/>
                <a:cs typeface="Courier New"/>
                <a:sym typeface="Courier New"/>
              </a:rPr>
              <a:t>for</a:t>
            </a:r>
            <a:r>
              <a:rPr b="1" lang="en-US" sz="2000">
                <a:solidFill>
                  <a:srgbClr val="434343"/>
                </a:solidFill>
                <a:latin typeface="Courier New"/>
                <a:ea typeface="Courier New"/>
                <a:cs typeface="Courier New"/>
                <a:sym typeface="Courier New"/>
              </a:rPr>
              <a:t> num </a:t>
            </a:r>
            <a:r>
              <a:rPr b="1" lang="en-US" sz="2000">
                <a:solidFill>
                  <a:srgbClr val="0000FF"/>
                </a:solidFill>
                <a:latin typeface="Courier New"/>
                <a:ea typeface="Courier New"/>
                <a:cs typeface="Courier New"/>
                <a:sym typeface="Courier New"/>
              </a:rPr>
              <a:t>in</a:t>
            </a:r>
            <a:r>
              <a:rPr b="1" lang="en-US" sz="2000">
                <a:solidFill>
                  <a:srgbClr val="434343"/>
                </a:solidFill>
                <a:latin typeface="Courier New"/>
                <a:ea typeface="Courier New"/>
                <a:cs typeface="Courier New"/>
                <a:sym typeface="Courier New"/>
              </a:rPr>
              <a:t> range(lower,upper + </a:t>
            </a:r>
            <a:r>
              <a:rPr b="1" lang="en-US" sz="2000">
                <a:solidFill>
                  <a:srgbClr val="FF0000"/>
                </a:solidFill>
                <a:latin typeface="Courier New"/>
                <a:ea typeface="Courier New"/>
                <a:cs typeface="Courier New"/>
                <a:sym typeface="Courier New"/>
              </a:rPr>
              <a:t>1</a:t>
            </a:r>
            <a:r>
              <a:rPr b="1" lang="en-US" sz="2000">
                <a:solidFill>
                  <a:srgbClr val="434343"/>
                </a:solidFill>
                <a:latin typeface="Courier New"/>
                <a:ea typeface="Courier New"/>
                <a:cs typeface="Courier New"/>
                <a:sym typeface="Courier New"/>
              </a:rPr>
              <a:t>):</a:t>
            </a:r>
            <a:endParaRPr b="1" sz="2000">
              <a:solidFill>
                <a:srgbClr val="434343"/>
              </a:solidFill>
              <a:latin typeface="Courier New"/>
              <a:ea typeface="Courier New"/>
              <a:cs typeface="Courier New"/>
              <a:sym typeface="Courier New"/>
            </a:endParaRPr>
          </a:p>
          <a:p>
            <a:pPr indent="0" lvl="0" marL="0" marR="0" rtl="0" algn="just">
              <a:lnSpc>
                <a:spcPct val="100000"/>
              </a:lnSpc>
              <a:spcBef>
                <a:spcPts val="0"/>
              </a:spcBef>
              <a:spcAft>
                <a:spcPts val="0"/>
              </a:spcAft>
              <a:buNone/>
            </a:pPr>
            <a:r>
              <a:rPr b="1" lang="en-US" sz="2000">
                <a:solidFill>
                  <a:srgbClr val="434343"/>
                </a:solidFill>
                <a:latin typeface="Courier New"/>
                <a:ea typeface="Courier New"/>
                <a:cs typeface="Courier New"/>
                <a:sym typeface="Courier New"/>
              </a:rPr>
              <a:t>   </a:t>
            </a:r>
            <a:r>
              <a:rPr b="1" lang="en-US" sz="2000">
                <a:solidFill>
                  <a:srgbClr val="0000FF"/>
                </a:solidFill>
                <a:latin typeface="Courier New"/>
                <a:ea typeface="Courier New"/>
                <a:cs typeface="Courier New"/>
                <a:sym typeface="Courier New"/>
              </a:rPr>
              <a:t>for</a:t>
            </a:r>
            <a:r>
              <a:rPr b="1" lang="en-US" sz="2000">
                <a:solidFill>
                  <a:srgbClr val="434343"/>
                </a:solidFill>
                <a:latin typeface="Courier New"/>
                <a:ea typeface="Courier New"/>
                <a:cs typeface="Courier New"/>
                <a:sym typeface="Courier New"/>
              </a:rPr>
              <a:t> i </a:t>
            </a:r>
            <a:r>
              <a:rPr b="1" lang="en-US" sz="2000">
                <a:solidFill>
                  <a:srgbClr val="0000FF"/>
                </a:solidFill>
                <a:latin typeface="Courier New"/>
                <a:ea typeface="Courier New"/>
                <a:cs typeface="Courier New"/>
                <a:sym typeface="Courier New"/>
              </a:rPr>
              <a:t>in </a:t>
            </a:r>
            <a:r>
              <a:rPr b="1" lang="en-US" sz="2000">
                <a:solidFill>
                  <a:srgbClr val="434343"/>
                </a:solidFill>
                <a:latin typeface="Courier New"/>
                <a:ea typeface="Courier New"/>
                <a:cs typeface="Courier New"/>
                <a:sym typeface="Courier New"/>
              </a:rPr>
              <a:t>range(</a:t>
            </a:r>
            <a:r>
              <a:rPr b="1" lang="en-US" sz="2000">
                <a:solidFill>
                  <a:srgbClr val="FF0000"/>
                </a:solidFill>
                <a:latin typeface="Courier New"/>
                <a:ea typeface="Courier New"/>
                <a:cs typeface="Courier New"/>
                <a:sym typeface="Courier New"/>
              </a:rPr>
              <a:t>2</a:t>
            </a:r>
            <a:r>
              <a:rPr b="1" lang="en-US" sz="2000">
                <a:solidFill>
                  <a:srgbClr val="434343"/>
                </a:solidFill>
                <a:latin typeface="Courier New"/>
                <a:ea typeface="Courier New"/>
                <a:cs typeface="Courier New"/>
                <a:sym typeface="Courier New"/>
              </a:rPr>
              <a:t>,num):</a:t>
            </a:r>
            <a:endParaRPr b="1" sz="2000">
              <a:solidFill>
                <a:srgbClr val="434343"/>
              </a:solidFill>
              <a:latin typeface="Courier New"/>
              <a:ea typeface="Courier New"/>
              <a:cs typeface="Courier New"/>
              <a:sym typeface="Courier New"/>
            </a:endParaRPr>
          </a:p>
          <a:p>
            <a:pPr indent="0" lvl="0" marL="0" marR="0" rtl="0" algn="just">
              <a:lnSpc>
                <a:spcPct val="100000"/>
              </a:lnSpc>
              <a:spcBef>
                <a:spcPts val="0"/>
              </a:spcBef>
              <a:spcAft>
                <a:spcPts val="0"/>
              </a:spcAft>
              <a:buNone/>
            </a:pPr>
            <a:r>
              <a:rPr b="1" lang="en-US" sz="2000">
                <a:solidFill>
                  <a:srgbClr val="434343"/>
                </a:solidFill>
                <a:latin typeface="Courier New"/>
                <a:ea typeface="Courier New"/>
                <a:cs typeface="Courier New"/>
                <a:sym typeface="Courier New"/>
              </a:rPr>
              <a:t>      </a:t>
            </a:r>
            <a:r>
              <a:rPr b="1" lang="en-US" sz="2000">
                <a:solidFill>
                  <a:srgbClr val="0000FF"/>
                </a:solidFill>
                <a:latin typeface="Courier New"/>
                <a:ea typeface="Courier New"/>
                <a:cs typeface="Courier New"/>
                <a:sym typeface="Courier New"/>
              </a:rPr>
              <a:t>if</a:t>
            </a:r>
            <a:r>
              <a:rPr b="1" lang="en-US" sz="2000">
                <a:solidFill>
                  <a:srgbClr val="434343"/>
                </a:solidFill>
                <a:latin typeface="Courier New"/>
                <a:ea typeface="Courier New"/>
                <a:cs typeface="Courier New"/>
                <a:sym typeface="Courier New"/>
              </a:rPr>
              <a:t> (num % i) </a:t>
            </a:r>
            <a:r>
              <a:rPr b="1" lang="en-US" sz="2000">
                <a:solidFill>
                  <a:srgbClr val="0000FF"/>
                </a:solidFill>
                <a:latin typeface="Courier New"/>
                <a:ea typeface="Courier New"/>
                <a:cs typeface="Courier New"/>
                <a:sym typeface="Courier New"/>
              </a:rPr>
              <a:t>== </a:t>
            </a:r>
            <a:r>
              <a:rPr b="1" lang="en-US" sz="2000">
                <a:solidFill>
                  <a:srgbClr val="FF0000"/>
                </a:solidFill>
                <a:latin typeface="Courier New"/>
                <a:ea typeface="Courier New"/>
                <a:cs typeface="Courier New"/>
                <a:sym typeface="Courier New"/>
              </a:rPr>
              <a:t>0</a:t>
            </a:r>
            <a:r>
              <a:rPr b="1" lang="en-US" sz="2000">
                <a:solidFill>
                  <a:srgbClr val="434343"/>
                </a:solidFill>
                <a:latin typeface="Courier New"/>
                <a:ea typeface="Courier New"/>
                <a:cs typeface="Courier New"/>
                <a:sym typeface="Courier New"/>
              </a:rPr>
              <a:t>:</a:t>
            </a:r>
            <a:endParaRPr b="1" sz="2000">
              <a:solidFill>
                <a:srgbClr val="434343"/>
              </a:solidFill>
              <a:latin typeface="Courier New"/>
              <a:ea typeface="Courier New"/>
              <a:cs typeface="Courier New"/>
              <a:sym typeface="Courier New"/>
            </a:endParaRPr>
          </a:p>
          <a:p>
            <a:pPr indent="0" lvl="0" marL="0" marR="0" rtl="0" algn="just">
              <a:lnSpc>
                <a:spcPct val="100000"/>
              </a:lnSpc>
              <a:spcBef>
                <a:spcPts val="0"/>
              </a:spcBef>
              <a:spcAft>
                <a:spcPts val="0"/>
              </a:spcAft>
              <a:buNone/>
            </a:pPr>
            <a:r>
              <a:rPr b="1" lang="en-US" sz="2000">
                <a:solidFill>
                  <a:srgbClr val="434343"/>
                </a:solidFill>
                <a:latin typeface="Courier New"/>
                <a:ea typeface="Courier New"/>
                <a:cs typeface="Courier New"/>
                <a:sym typeface="Courier New"/>
              </a:rPr>
              <a:t>        </a:t>
            </a:r>
            <a:r>
              <a:rPr b="1" lang="en-US" sz="2000">
                <a:solidFill>
                  <a:srgbClr val="0000FF"/>
                </a:solidFill>
                <a:latin typeface="Courier New"/>
                <a:ea typeface="Courier New"/>
                <a:cs typeface="Courier New"/>
                <a:sym typeface="Courier New"/>
              </a:rPr>
              <a:t> break</a:t>
            </a:r>
            <a:endParaRPr b="1" sz="2000">
              <a:solidFill>
                <a:srgbClr val="0000FF"/>
              </a:solidFill>
              <a:latin typeface="Courier New"/>
              <a:ea typeface="Courier New"/>
              <a:cs typeface="Courier New"/>
              <a:sym typeface="Courier New"/>
            </a:endParaRPr>
          </a:p>
          <a:p>
            <a:pPr indent="0" lvl="0" marL="0" marR="0" rtl="0" algn="just">
              <a:lnSpc>
                <a:spcPct val="100000"/>
              </a:lnSpc>
              <a:spcBef>
                <a:spcPts val="0"/>
              </a:spcBef>
              <a:spcAft>
                <a:spcPts val="0"/>
              </a:spcAft>
              <a:buNone/>
            </a:pPr>
            <a:r>
              <a:rPr b="1" lang="en-US" sz="2000">
                <a:solidFill>
                  <a:srgbClr val="434343"/>
                </a:solidFill>
                <a:latin typeface="Courier New"/>
                <a:ea typeface="Courier New"/>
                <a:cs typeface="Courier New"/>
                <a:sym typeface="Courier New"/>
              </a:rPr>
              <a:t>      </a:t>
            </a:r>
            <a:r>
              <a:rPr b="1" lang="en-US" sz="2000">
                <a:solidFill>
                  <a:srgbClr val="0000FF"/>
                </a:solidFill>
                <a:latin typeface="Courier New"/>
                <a:ea typeface="Courier New"/>
                <a:cs typeface="Courier New"/>
                <a:sym typeface="Courier New"/>
              </a:rPr>
              <a:t>else:</a:t>
            </a:r>
            <a:endParaRPr b="1" sz="2000">
              <a:solidFill>
                <a:srgbClr val="0000FF"/>
              </a:solidFill>
              <a:latin typeface="Courier New"/>
              <a:ea typeface="Courier New"/>
              <a:cs typeface="Courier New"/>
              <a:sym typeface="Courier New"/>
            </a:endParaRPr>
          </a:p>
          <a:p>
            <a:pPr indent="0" lvl="0" marL="0" marR="0" rtl="0" algn="just">
              <a:lnSpc>
                <a:spcPct val="100000"/>
              </a:lnSpc>
              <a:spcBef>
                <a:spcPts val="0"/>
              </a:spcBef>
              <a:spcAft>
                <a:spcPts val="0"/>
              </a:spcAft>
              <a:buNone/>
            </a:pPr>
            <a:r>
              <a:rPr b="1" lang="en-US" sz="2000">
                <a:solidFill>
                  <a:srgbClr val="434343"/>
                </a:solidFill>
                <a:latin typeface="Courier New"/>
                <a:ea typeface="Courier New"/>
                <a:cs typeface="Courier New"/>
                <a:sym typeface="Courier New"/>
              </a:rPr>
              <a:t>         </a:t>
            </a:r>
            <a:r>
              <a:rPr b="1" lang="en-US" sz="2000">
                <a:solidFill>
                  <a:srgbClr val="0000FF"/>
                </a:solidFill>
                <a:latin typeface="Courier New"/>
                <a:ea typeface="Courier New"/>
                <a:cs typeface="Courier New"/>
                <a:sym typeface="Courier New"/>
              </a:rPr>
              <a:t>print </a:t>
            </a:r>
            <a:r>
              <a:rPr b="1" lang="en-US" sz="2000">
                <a:solidFill>
                  <a:srgbClr val="434343"/>
                </a:solidFill>
                <a:latin typeface="Courier New"/>
                <a:ea typeface="Courier New"/>
                <a:cs typeface="Courier New"/>
                <a:sym typeface="Courier New"/>
              </a:rPr>
              <a:t>'%d is a prime number \n' %(num),</a:t>
            </a:r>
            <a:endParaRPr b="1" sz="2000">
              <a:solidFill>
                <a:srgbClr val="434343"/>
              </a:solidFill>
              <a:latin typeface="Courier New"/>
              <a:ea typeface="Courier New"/>
              <a:cs typeface="Courier New"/>
              <a:sym typeface="Courier New"/>
            </a:endParaRPr>
          </a:p>
          <a:p>
            <a:pPr indent="0" lvl="0" marL="0" marR="0" rtl="0" algn="just">
              <a:lnSpc>
                <a:spcPct val="100000"/>
              </a:lnSpc>
              <a:spcBef>
                <a:spcPts val="0"/>
              </a:spcBef>
              <a:spcAft>
                <a:spcPts val="0"/>
              </a:spcAft>
              <a:buNone/>
            </a:pPr>
            <a:r>
              <a:rPr b="1" lang="en-US" sz="2000">
                <a:solidFill>
                  <a:srgbClr val="434343"/>
                </a:solidFill>
                <a:latin typeface="Courier New"/>
                <a:ea typeface="Courier New"/>
                <a:cs typeface="Courier New"/>
                <a:sym typeface="Courier New"/>
              </a:rPr>
              <a:t>			</a:t>
            </a:r>
            <a:r>
              <a:rPr b="1" lang="en-US" sz="2000">
                <a:solidFill>
                  <a:srgbClr val="0000FF"/>
                </a:solidFill>
                <a:latin typeface="Courier New"/>
                <a:ea typeface="Courier New"/>
                <a:cs typeface="Courier New"/>
                <a:sym typeface="Courier New"/>
              </a:rPr>
              <a:t>break</a:t>
            </a:r>
            <a:endParaRPr b="1" sz="2000">
              <a:solidFill>
                <a:srgbClr val="0000FF"/>
              </a:solidFill>
              <a:latin typeface="Courier New"/>
              <a:ea typeface="Courier New"/>
              <a:cs typeface="Courier New"/>
              <a:sym typeface="Courier New"/>
            </a:endParaRPr>
          </a:p>
          <a:p>
            <a:pPr indent="0" lvl="0" marL="0" marR="0" rtl="0" algn="just">
              <a:lnSpc>
                <a:spcPct val="100000"/>
              </a:lnSpc>
              <a:spcBef>
                <a:spcPts val="0"/>
              </a:spcBef>
              <a:spcAft>
                <a:spcPts val="0"/>
              </a:spcAft>
              <a:buNone/>
            </a:pPr>
            <a:r>
              <a:t/>
            </a:r>
            <a:endParaRPr b="1" sz="2000">
              <a:solidFill>
                <a:srgbClr val="434343"/>
              </a:solidFill>
              <a:latin typeface="Courier New"/>
              <a:ea typeface="Courier New"/>
              <a:cs typeface="Courier New"/>
              <a:sym typeface="Courier New"/>
            </a:endParaRPr>
          </a:p>
          <a:p>
            <a:pPr indent="0" lvl="0" marL="0" marR="0" rtl="0" algn="just">
              <a:lnSpc>
                <a:spcPct val="100000"/>
              </a:lnSpc>
              <a:spcBef>
                <a:spcPts val="0"/>
              </a:spcBef>
              <a:spcAft>
                <a:spcPts val="0"/>
              </a:spcAft>
              <a:buNone/>
            </a:pPr>
            <a:r>
              <a:t/>
            </a:r>
            <a:endParaRPr b="1" sz="1800">
              <a:solidFill>
                <a:srgbClr val="F20253"/>
              </a:solidFill>
              <a:latin typeface="Lato"/>
              <a:ea typeface="Lato"/>
              <a:cs typeface="Lato"/>
              <a:sym typeface="Lato"/>
            </a:endParaRPr>
          </a:p>
        </p:txBody>
      </p:sp>
      <p:sp>
        <p:nvSpPr>
          <p:cNvPr id="915" name="Shape 915"/>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916" name="Shape 916"/>
          <p:cNvGrpSpPr/>
          <p:nvPr/>
        </p:nvGrpSpPr>
        <p:grpSpPr>
          <a:xfrm>
            <a:off x="858043" y="241509"/>
            <a:ext cx="10470300" cy="730079"/>
            <a:chOff x="1692324" y="483017"/>
            <a:chExt cx="20940600" cy="1460159"/>
          </a:xfrm>
        </p:grpSpPr>
        <p:sp>
          <p:nvSpPr>
            <p:cNvPr id="917" name="Shape 917"/>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For Loop</a:t>
              </a:r>
              <a:endParaRPr b="1" sz="4400">
                <a:solidFill>
                  <a:srgbClr val="17959F"/>
                </a:solidFill>
                <a:latin typeface="Lato"/>
                <a:ea typeface="Lato"/>
                <a:cs typeface="Lato"/>
                <a:sym typeface="Lato"/>
              </a:endParaRPr>
            </a:p>
          </p:txBody>
        </p:sp>
        <p:sp>
          <p:nvSpPr>
            <p:cNvPr id="918" name="Shape 918"/>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919" name="Shape 919"/>
          <p:cNvPicPr preferRelativeResize="0"/>
          <p:nvPr/>
        </p:nvPicPr>
        <p:blipFill>
          <a:blip r:embed="rId3">
            <a:alphaModFix/>
          </a:blip>
          <a:stretch>
            <a:fillRect/>
          </a:stretch>
        </p:blipFill>
        <p:spPr>
          <a:xfrm>
            <a:off x="6032450" y="2480163"/>
            <a:ext cx="6159550" cy="18976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sp>
        <p:nvSpPr>
          <p:cNvPr id="925" name="Shape 925"/>
          <p:cNvSpPr txBox="1"/>
          <p:nvPr/>
        </p:nvSpPr>
        <p:spPr>
          <a:xfrm>
            <a:off x="371100" y="1845200"/>
            <a:ext cx="11449800" cy="4141500"/>
          </a:xfrm>
          <a:prstGeom prst="rect">
            <a:avLst/>
          </a:prstGeom>
          <a:noFill/>
          <a:ln>
            <a:noFill/>
          </a:ln>
        </p:spPr>
        <p:txBody>
          <a:bodyPr anchorCtr="0" anchor="t" bIns="45700" lIns="91400" spcFirstLastPara="1" rIns="91400" wrap="square" tIns="45700">
            <a:noAutofit/>
          </a:bodyPr>
          <a:lstStyle/>
          <a:p>
            <a:pPr indent="-355600" lvl="0" marL="457200" marR="0" rtl="0" algn="just">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Python programming language allows to use one loop inside another loop. </a:t>
            </a:r>
            <a:endParaRPr sz="2000">
              <a:latin typeface="Lato"/>
              <a:ea typeface="Lato"/>
              <a:cs typeface="Lato"/>
              <a:sym typeface="Lato"/>
            </a:endParaRPr>
          </a:p>
          <a:p>
            <a:pPr indent="-355600" lvl="0" marL="457200" marR="0" rtl="0" algn="just">
              <a:lnSpc>
                <a:spcPct val="150000"/>
              </a:lnSpc>
              <a:spcBef>
                <a:spcPts val="0"/>
              </a:spcBef>
              <a:spcAft>
                <a:spcPts val="0"/>
              </a:spcAft>
              <a:buClr>
                <a:srgbClr val="222A34"/>
              </a:buClr>
              <a:buSzPts val="2000"/>
              <a:buFont typeface="Lato"/>
              <a:buChar char="●"/>
            </a:pPr>
            <a:r>
              <a:rPr lang="en-US" sz="2000">
                <a:latin typeface="Lato"/>
                <a:ea typeface="Lato"/>
                <a:cs typeface="Lato"/>
                <a:sym typeface="Lato"/>
              </a:rPr>
              <a:t>The syntax for a nested while loop statement in Python programming language is as follows −</a:t>
            </a:r>
            <a:endParaRPr sz="2000">
              <a:latin typeface="Lato"/>
              <a:ea typeface="Lato"/>
              <a:cs typeface="Lato"/>
              <a:sym typeface="Lato"/>
            </a:endParaRPr>
          </a:p>
          <a:p>
            <a:pPr indent="457200" lvl="0" marL="914400" marR="0" rtl="0" algn="just">
              <a:lnSpc>
                <a:spcPct val="150000"/>
              </a:lnSpc>
              <a:spcBef>
                <a:spcPts val="0"/>
              </a:spcBef>
              <a:spcAft>
                <a:spcPts val="0"/>
              </a:spcAft>
              <a:buNone/>
            </a:pPr>
            <a:r>
              <a:t/>
            </a:r>
            <a:endParaRPr b="1" sz="2000">
              <a:solidFill>
                <a:srgbClr val="0000FF"/>
              </a:solidFill>
              <a:latin typeface="Courier New"/>
              <a:ea typeface="Courier New"/>
              <a:cs typeface="Courier New"/>
              <a:sym typeface="Courier New"/>
            </a:endParaRPr>
          </a:p>
          <a:p>
            <a:pPr indent="457200" lvl="0" marL="914400" marR="0" rtl="0" algn="just">
              <a:lnSpc>
                <a:spcPct val="150000"/>
              </a:lnSpc>
              <a:spcBef>
                <a:spcPts val="0"/>
              </a:spcBef>
              <a:spcAft>
                <a:spcPts val="0"/>
              </a:spcAft>
              <a:buNone/>
            </a:pPr>
            <a:r>
              <a:t/>
            </a:r>
            <a:endParaRPr b="1" sz="2000">
              <a:solidFill>
                <a:srgbClr val="0000FF"/>
              </a:solidFill>
              <a:latin typeface="Courier New"/>
              <a:ea typeface="Courier New"/>
              <a:cs typeface="Courier New"/>
              <a:sym typeface="Courier New"/>
            </a:endParaRPr>
          </a:p>
          <a:p>
            <a:pPr indent="457200" lvl="0" marL="914400" marR="0" rtl="0" algn="just">
              <a:lnSpc>
                <a:spcPct val="150000"/>
              </a:lnSpc>
              <a:spcBef>
                <a:spcPts val="0"/>
              </a:spcBef>
              <a:spcAft>
                <a:spcPts val="0"/>
              </a:spcAft>
              <a:buNone/>
            </a:pPr>
            <a:r>
              <a:t/>
            </a:r>
            <a:endParaRPr b="1" sz="2000">
              <a:solidFill>
                <a:srgbClr val="0000FF"/>
              </a:solidFill>
              <a:latin typeface="Courier New"/>
              <a:ea typeface="Courier New"/>
              <a:cs typeface="Courier New"/>
              <a:sym typeface="Courier New"/>
            </a:endParaRPr>
          </a:p>
          <a:p>
            <a:pPr indent="457200" lvl="0" marL="914400" marR="0" rtl="0" algn="just">
              <a:lnSpc>
                <a:spcPct val="150000"/>
              </a:lnSpc>
              <a:spcBef>
                <a:spcPts val="0"/>
              </a:spcBef>
              <a:spcAft>
                <a:spcPts val="0"/>
              </a:spcAft>
              <a:buNone/>
            </a:pPr>
            <a:r>
              <a:t/>
            </a:r>
            <a:endParaRPr b="1" sz="2000">
              <a:solidFill>
                <a:srgbClr val="0000FF"/>
              </a:solidFill>
              <a:latin typeface="Courier New"/>
              <a:ea typeface="Courier New"/>
              <a:cs typeface="Courier New"/>
              <a:sym typeface="Courier New"/>
            </a:endParaRPr>
          </a:p>
          <a:p>
            <a:pPr indent="-355600" lvl="0" marL="457200" marR="0" rtl="0" algn="just">
              <a:lnSpc>
                <a:spcPct val="150000"/>
              </a:lnSpc>
              <a:spcBef>
                <a:spcPts val="0"/>
              </a:spcBef>
              <a:spcAft>
                <a:spcPts val="0"/>
              </a:spcAft>
              <a:buSzPts val="2000"/>
              <a:buFont typeface="Lato"/>
              <a:buChar char="●"/>
            </a:pPr>
            <a:r>
              <a:rPr lang="en-US" sz="2000">
                <a:latin typeface="Lato"/>
                <a:ea typeface="Lato"/>
                <a:cs typeface="Lato"/>
                <a:sym typeface="Lato"/>
              </a:rPr>
              <a:t>A final note on loop nesting is that</a:t>
            </a:r>
            <a:r>
              <a:rPr b="1" lang="en-US" sz="2000">
                <a:solidFill>
                  <a:srgbClr val="F20253"/>
                </a:solidFill>
                <a:latin typeface="Lato"/>
                <a:ea typeface="Lato"/>
                <a:cs typeface="Lato"/>
                <a:sym typeface="Lato"/>
              </a:rPr>
              <a:t> you can put any type of loop inside of any other type of loop.</a:t>
            </a:r>
            <a:r>
              <a:rPr lang="en-US" sz="2000">
                <a:latin typeface="Lato"/>
                <a:ea typeface="Lato"/>
                <a:cs typeface="Lato"/>
                <a:sym typeface="Lato"/>
              </a:rPr>
              <a:t> For example a for loop can be inside a while loop or vice versa.</a:t>
            </a:r>
            <a:endParaRPr sz="2000">
              <a:latin typeface="Lato"/>
              <a:ea typeface="Lato"/>
              <a:cs typeface="Lato"/>
              <a:sym typeface="Lato"/>
            </a:endParaRPr>
          </a:p>
          <a:p>
            <a:pPr indent="0" lvl="0" marL="0" marR="0" rtl="0" algn="just">
              <a:lnSpc>
                <a:spcPct val="150000"/>
              </a:lnSpc>
              <a:spcBef>
                <a:spcPts val="0"/>
              </a:spcBef>
              <a:spcAft>
                <a:spcPts val="0"/>
              </a:spcAft>
              <a:buNone/>
            </a:pPr>
            <a:r>
              <a:t/>
            </a:r>
            <a:endParaRPr sz="2000">
              <a:latin typeface="Lato"/>
              <a:ea typeface="Lato"/>
              <a:cs typeface="Lato"/>
              <a:sym typeface="Lato"/>
            </a:endParaRPr>
          </a:p>
        </p:txBody>
      </p:sp>
      <p:sp>
        <p:nvSpPr>
          <p:cNvPr id="926" name="Shape 926"/>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927" name="Shape 927"/>
          <p:cNvGrpSpPr/>
          <p:nvPr/>
        </p:nvGrpSpPr>
        <p:grpSpPr>
          <a:xfrm>
            <a:off x="858043" y="241509"/>
            <a:ext cx="10470300" cy="730079"/>
            <a:chOff x="1692324" y="483017"/>
            <a:chExt cx="20940600" cy="1460159"/>
          </a:xfrm>
        </p:grpSpPr>
        <p:sp>
          <p:nvSpPr>
            <p:cNvPr id="928" name="Shape 928"/>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Nested Loops</a:t>
              </a:r>
              <a:endParaRPr b="1" i="0" sz="4400" u="none" cap="none" strike="noStrike">
                <a:solidFill>
                  <a:srgbClr val="17959F"/>
                </a:solidFill>
                <a:latin typeface="Lato"/>
                <a:ea typeface="Lato"/>
                <a:cs typeface="Lato"/>
                <a:sym typeface="Lato"/>
              </a:endParaRPr>
            </a:p>
          </p:txBody>
        </p:sp>
        <p:sp>
          <p:nvSpPr>
            <p:cNvPr id="929" name="Shape 929"/>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930" name="Shape 930"/>
          <p:cNvPicPr preferRelativeResize="0"/>
          <p:nvPr/>
        </p:nvPicPr>
        <p:blipFill>
          <a:blip r:embed="rId3">
            <a:alphaModFix/>
          </a:blip>
          <a:stretch>
            <a:fillRect/>
          </a:stretch>
        </p:blipFill>
        <p:spPr>
          <a:xfrm>
            <a:off x="4135113" y="2862281"/>
            <a:ext cx="3942275" cy="1640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Shape 936"/>
          <p:cNvSpPr txBox="1"/>
          <p:nvPr/>
        </p:nvSpPr>
        <p:spPr>
          <a:xfrm>
            <a:off x="246650" y="3498375"/>
            <a:ext cx="11081700" cy="2465400"/>
          </a:xfrm>
          <a:prstGeom prst="rect">
            <a:avLst/>
          </a:prstGeom>
          <a:noFill/>
          <a:ln>
            <a:noFill/>
          </a:ln>
        </p:spPr>
        <p:txBody>
          <a:bodyPr anchorCtr="0" anchor="t" bIns="45700" lIns="91400" spcFirstLastPara="1" rIns="91400" wrap="square" tIns="45700">
            <a:noAutofit/>
          </a:bodyPr>
          <a:lstStyle/>
          <a:p>
            <a:pPr indent="0" lvl="0" marL="0" marR="0" rtl="0">
              <a:lnSpc>
                <a:spcPct val="100000"/>
              </a:lnSpc>
              <a:spcBef>
                <a:spcPts val="0"/>
              </a:spcBef>
              <a:spcAft>
                <a:spcPts val="0"/>
              </a:spcAft>
              <a:buNone/>
            </a:pPr>
            <a:r>
              <a:rPr lang="en-US" sz="2000">
                <a:latin typeface="Lato"/>
                <a:ea typeface="Lato"/>
                <a:cs typeface="Lato"/>
                <a:sym typeface="Lato"/>
              </a:rPr>
              <a:t>For example:</a:t>
            </a:r>
            <a:endParaRPr sz="2000">
              <a:latin typeface="Lato"/>
              <a:ea typeface="Lato"/>
              <a:cs typeface="Lato"/>
              <a:sym typeface="Lato"/>
            </a:endParaRPr>
          </a:p>
          <a:p>
            <a:pPr indent="0" lvl="0" marL="0" marR="0" rtl="0">
              <a:lnSpc>
                <a:spcPct val="100000"/>
              </a:lnSpc>
              <a:spcBef>
                <a:spcPts val="0"/>
              </a:spcBef>
              <a:spcAft>
                <a:spcPts val="0"/>
              </a:spcAft>
              <a:buNone/>
            </a:pPr>
            <a:r>
              <a:t/>
            </a:r>
            <a:endParaRPr sz="1800">
              <a:latin typeface="Lato"/>
              <a:ea typeface="Lato"/>
              <a:cs typeface="Lato"/>
              <a:sym typeface="Lato"/>
            </a:endParaRPr>
          </a:p>
          <a:p>
            <a:pPr indent="0" lvl="0" marL="0" marR="0" rtl="0">
              <a:lnSpc>
                <a:spcPct val="100000"/>
              </a:lnSpc>
              <a:spcBef>
                <a:spcPts val="0"/>
              </a:spcBef>
              <a:spcAft>
                <a:spcPts val="0"/>
              </a:spcAft>
              <a:buNone/>
            </a:pPr>
            <a:r>
              <a:rPr b="1" lang="en-US" sz="2000">
                <a:latin typeface="Courier New"/>
                <a:ea typeface="Courier New"/>
                <a:cs typeface="Courier New"/>
                <a:sym typeface="Courier New"/>
              </a:rPr>
              <a:t>number_of_levels</a:t>
            </a:r>
            <a:r>
              <a:rPr b="1" lang="en-US" sz="2000">
                <a:solidFill>
                  <a:srgbClr val="0000FF"/>
                </a:solidFill>
                <a:latin typeface="Courier New"/>
                <a:ea typeface="Courier New"/>
                <a:cs typeface="Courier New"/>
                <a:sym typeface="Courier New"/>
              </a:rPr>
              <a:t>=</a:t>
            </a:r>
            <a:r>
              <a:rPr b="1" lang="en-US" sz="2000">
                <a:solidFill>
                  <a:srgbClr val="FF0000"/>
                </a:solidFill>
                <a:latin typeface="Courier New"/>
                <a:ea typeface="Courier New"/>
                <a:cs typeface="Courier New"/>
                <a:sym typeface="Courier New"/>
              </a:rPr>
              <a:t>5</a:t>
            </a:r>
            <a:endParaRPr b="1" sz="2000">
              <a:solidFill>
                <a:srgbClr val="FF0000"/>
              </a:solidFill>
              <a:latin typeface="Courier New"/>
              <a:ea typeface="Courier New"/>
              <a:cs typeface="Courier New"/>
              <a:sym typeface="Courier New"/>
            </a:endParaRPr>
          </a:p>
          <a:p>
            <a:pPr indent="0" lvl="0" marL="0" marR="0" rtl="0">
              <a:lnSpc>
                <a:spcPct val="100000"/>
              </a:lnSpc>
              <a:spcBef>
                <a:spcPts val="0"/>
              </a:spcBef>
              <a:spcAft>
                <a:spcPts val="0"/>
              </a:spcAft>
              <a:buNone/>
            </a:pPr>
            <a:r>
              <a:t/>
            </a:r>
            <a:endParaRPr b="1" sz="2000">
              <a:solidFill>
                <a:srgbClr val="FF0000"/>
              </a:solidFill>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000">
                <a:solidFill>
                  <a:srgbClr val="0000FF"/>
                </a:solidFill>
                <a:latin typeface="Courier New"/>
                <a:ea typeface="Courier New"/>
                <a:cs typeface="Courier New"/>
                <a:sym typeface="Courier New"/>
              </a:rPr>
              <a:t>for</a:t>
            </a:r>
            <a:r>
              <a:rPr b="1" lang="en-US" sz="2000">
                <a:latin typeface="Courier New"/>
                <a:ea typeface="Courier New"/>
                <a:cs typeface="Courier New"/>
                <a:sym typeface="Courier New"/>
              </a:rPr>
              <a:t> increment </a:t>
            </a:r>
            <a:r>
              <a:rPr b="1" lang="en-US" sz="2000">
                <a:solidFill>
                  <a:srgbClr val="0000FF"/>
                </a:solidFill>
                <a:latin typeface="Courier New"/>
                <a:ea typeface="Courier New"/>
                <a:cs typeface="Courier New"/>
                <a:sym typeface="Courier New"/>
              </a:rPr>
              <a:t>in</a:t>
            </a:r>
            <a:r>
              <a:rPr b="1" lang="en-US" sz="2000">
                <a:latin typeface="Courier New"/>
                <a:ea typeface="Courier New"/>
                <a:cs typeface="Courier New"/>
                <a:sym typeface="Courier New"/>
              </a:rPr>
              <a:t> range(</a:t>
            </a:r>
            <a:r>
              <a:rPr b="1" lang="en-US" sz="2000">
                <a:solidFill>
                  <a:srgbClr val="FF0000"/>
                </a:solidFill>
                <a:latin typeface="Courier New"/>
                <a:ea typeface="Courier New"/>
                <a:cs typeface="Courier New"/>
                <a:sym typeface="Courier New"/>
              </a:rPr>
              <a:t>1</a:t>
            </a:r>
            <a:r>
              <a:rPr b="1" lang="en-US" sz="2000">
                <a:latin typeface="Courier New"/>
                <a:ea typeface="Courier New"/>
                <a:cs typeface="Courier New"/>
                <a:sym typeface="Courier New"/>
              </a:rPr>
              <a:t>,number_of_levels+</a:t>
            </a:r>
            <a:r>
              <a:rPr b="1" lang="en-US" sz="2000">
                <a:solidFill>
                  <a:srgbClr val="FF0000"/>
                </a:solidFill>
                <a:latin typeface="Courier New"/>
                <a:ea typeface="Courier New"/>
                <a:cs typeface="Courier New"/>
                <a:sym typeface="Courier New"/>
              </a:rPr>
              <a:t>1</a:t>
            </a:r>
            <a:r>
              <a:rPr b="1" lang="en-US" sz="2000">
                <a:latin typeface="Courier New"/>
                <a:ea typeface="Courier New"/>
                <a:cs typeface="Courier New"/>
                <a:sym typeface="Courier New"/>
              </a:rPr>
              <a:t>):</a:t>
            </a:r>
            <a:endParaRPr b="1" sz="2000">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000">
                <a:latin typeface="Courier New"/>
                <a:ea typeface="Courier New"/>
                <a:cs typeface="Courier New"/>
                <a:sym typeface="Courier New"/>
              </a:rPr>
              <a:t>	</a:t>
            </a:r>
            <a:r>
              <a:rPr b="1" lang="en-US" sz="2000">
                <a:solidFill>
                  <a:srgbClr val="0000FF"/>
                </a:solidFill>
                <a:latin typeface="Courier New"/>
                <a:ea typeface="Courier New"/>
                <a:cs typeface="Courier New"/>
                <a:sym typeface="Courier New"/>
              </a:rPr>
              <a:t>for</a:t>
            </a:r>
            <a:r>
              <a:rPr b="1" lang="en-US" sz="2000">
                <a:latin typeface="Courier New"/>
                <a:ea typeface="Courier New"/>
                <a:cs typeface="Courier New"/>
                <a:sym typeface="Courier New"/>
              </a:rPr>
              <a:t> internal_increment </a:t>
            </a:r>
            <a:r>
              <a:rPr b="1" lang="en-US" sz="2000">
                <a:solidFill>
                  <a:srgbClr val="0000FF"/>
                </a:solidFill>
                <a:latin typeface="Courier New"/>
                <a:ea typeface="Courier New"/>
                <a:cs typeface="Courier New"/>
                <a:sym typeface="Courier New"/>
              </a:rPr>
              <a:t>in</a:t>
            </a:r>
            <a:r>
              <a:rPr b="1" lang="en-US" sz="2000">
                <a:latin typeface="Courier New"/>
                <a:ea typeface="Courier New"/>
                <a:cs typeface="Courier New"/>
                <a:sym typeface="Courier New"/>
              </a:rPr>
              <a:t> range(</a:t>
            </a:r>
            <a:r>
              <a:rPr b="1" lang="en-US" sz="2000">
                <a:solidFill>
                  <a:srgbClr val="FF0000"/>
                </a:solidFill>
                <a:latin typeface="Courier New"/>
                <a:ea typeface="Courier New"/>
                <a:cs typeface="Courier New"/>
                <a:sym typeface="Courier New"/>
              </a:rPr>
              <a:t>1</a:t>
            </a:r>
            <a:r>
              <a:rPr b="1" lang="en-US" sz="2000">
                <a:latin typeface="Courier New"/>
                <a:ea typeface="Courier New"/>
                <a:cs typeface="Courier New"/>
                <a:sym typeface="Courier New"/>
              </a:rPr>
              <a:t>,increment+</a:t>
            </a:r>
            <a:r>
              <a:rPr b="1" lang="en-US" sz="2000">
                <a:solidFill>
                  <a:srgbClr val="FF0000"/>
                </a:solidFill>
                <a:latin typeface="Courier New"/>
                <a:ea typeface="Courier New"/>
                <a:cs typeface="Courier New"/>
                <a:sym typeface="Courier New"/>
              </a:rPr>
              <a:t>1</a:t>
            </a:r>
            <a:r>
              <a:rPr b="1" lang="en-US" sz="2000">
                <a:latin typeface="Courier New"/>
                <a:ea typeface="Courier New"/>
                <a:cs typeface="Courier New"/>
                <a:sym typeface="Courier New"/>
              </a:rPr>
              <a:t>):</a:t>
            </a:r>
            <a:endParaRPr b="1" sz="2000">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000">
                <a:latin typeface="Courier New"/>
                <a:ea typeface="Courier New"/>
                <a:cs typeface="Courier New"/>
                <a:sym typeface="Courier New"/>
              </a:rPr>
              <a:t>		</a:t>
            </a:r>
            <a:r>
              <a:rPr b="1" lang="en-US" sz="2000">
                <a:solidFill>
                  <a:srgbClr val="0000FF"/>
                </a:solidFill>
                <a:latin typeface="Courier New"/>
                <a:ea typeface="Courier New"/>
                <a:cs typeface="Courier New"/>
                <a:sym typeface="Courier New"/>
              </a:rPr>
              <a:t>print</a:t>
            </a:r>
            <a:r>
              <a:rPr b="1" lang="en-US" sz="2000">
                <a:latin typeface="Courier New"/>
                <a:ea typeface="Courier New"/>
                <a:cs typeface="Courier New"/>
                <a:sym typeface="Courier New"/>
              </a:rPr>
              <a:t> internal_increment,</a:t>
            </a:r>
            <a:endParaRPr b="1" sz="2000">
              <a:latin typeface="Courier New"/>
              <a:ea typeface="Courier New"/>
              <a:cs typeface="Courier New"/>
              <a:sym typeface="Courier New"/>
            </a:endParaRPr>
          </a:p>
          <a:p>
            <a:pPr indent="0" lvl="0" marL="0" marR="0" rtl="0">
              <a:lnSpc>
                <a:spcPct val="150000"/>
              </a:lnSpc>
              <a:spcBef>
                <a:spcPts val="0"/>
              </a:spcBef>
              <a:spcAft>
                <a:spcPts val="0"/>
              </a:spcAft>
              <a:buNone/>
            </a:pPr>
            <a:r>
              <a:rPr b="1" lang="en-US" sz="2000">
                <a:latin typeface="Courier New"/>
                <a:ea typeface="Courier New"/>
                <a:cs typeface="Courier New"/>
                <a:sym typeface="Courier New"/>
              </a:rPr>
              <a:t>	</a:t>
            </a:r>
            <a:r>
              <a:rPr b="1" lang="en-US" sz="2000">
                <a:solidFill>
                  <a:srgbClr val="0000FF"/>
                </a:solidFill>
                <a:latin typeface="Courier New"/>
                <a:ea typeface="Courier New"/>
                <a:cs typeface="Courier New"/>
                <a:sym typeface="Courier New"/>
              </a:rPr>
              <a:t>print</a:t>
            </a:r>
            <a:endParaRPr b="1" sz="2000">
              <a:latin typeface="Courier New"/>
              <a:ea typeface="Courier New"/>
              <a:cs typeface="Courier New"/>
              <a:sym typeface="Courier New"/>
            </a:endParaRPr>
          </a:p>
          <a:p>
            <a:pPr indent="0" lvl="0" marL="0" marR="0" rtl="0">
              <a:lnSpc>
                <a:spcPct val="100000"/>
              </a:lnSpc>
              <a:spcBef>
                <a:spcPts val="0"/>
              </a:spcBef>
              <a:spcAft>
                <a:spcPts val="0"/>
              </a:spcAft>
              <a:buNone/>
            </a:pPr>
            <a:r>
              <a:t/>
            </a:r>
            <a:endParaRPr b="1" sz="2000">
              <a:latin typeface="Courier New"/>
              <a:ea typeface="Courier New"/>
              <a:cs typeface="Courier New"/>
              <a:sym typeface="Courier New"/>
            </a:endParaRPr>
          </a:p>
        </p:txBody>
      </p:sp>
      <p:sp>
        <p:nvSpPr>
          <p:cNvPr id="937" name="Shape 937"/>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938" name="Shape 938"/>
          <p:cNvGrpSpPr/>
          <p:nvPr/>
        </p:nvGrpSpPr>
        <p:grpSpPr>
          <a:xfrm>
            <a:off x="858043" y="241509"/>
            <a:ext cx="10470300" cy="730079"/>
            <a:chOff x="1692324" y="483017"/>
            <a:chExt cx="20940600" cy="1460159"/>
          </a:xfrm>
        </p:grpSpPr>
        <p:sp>
          <p:nvSpPr>
            <p:cNvPr id="939" name="Shape 939"/>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lang="en-US" sz="4400">
                  <a:solidFill>
                    <a:srgbClr val="17959F"/>
                  </a:solidFill>
                  <a:latin typeface="Lato"/>
                  <a:ea typeface="Lato"/>
                  <a:cs typeface="Lato"/>
                  <a:sym typeface="Lato"/>
                </a:rPr>
                <a:t>Nested Loops</a:t>
              </a:r>
              <a:endParaRPr b="1" sz="4400">
                <a:solidFill>
                  <a:srgbClr val="17959F"/>
                </a:solidFill>
                <a:latin typeface="Lato"/>
                <a:ea typeface="Lato"/>
                <a:cs typeface="Lato"/>
                <a:sym typeface="Lato"/>
              </a:endParaRPr>
            </a:p>
          </p:txBody>
        </p:sp>
        <p:sp>
          <p:nvSpPr>
            <p:cNvPr id="940" name="Shape 940"/>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941" name="Shape 941"/>
          <p:cNvPicPr preferRelativeResize="0"/>
          <p:nvPr/>
        </p:nvPicPr>
        <p:blipFill>
          <a:blip r:embed="rId3">
            <a:alphaModFix/>
          </a:blip>
          <a:stretch>
            <a:fillRect/>
          </a:stretch>
        </p:blipFill>
        <p:spPr>
          <a:xfrm>
            <a:off x="3518438" y="1340400"/>
            <a:ext cx="5175625" cy="23308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sp>
        <p:nvSpPr>
          <p:cNvPr id="947" name="Shape 947"/>
          <p:cNvSpPr txBox="1"/>
          <p:nvPr/>
        </p:nvSpPr>
        <p:spPr>
          <a:xfrm>
            <a:off x="371100" y="1845200"/>
            <a:ext cx="6409800" cy="4658400"/>
          </a:xfrm>
          <a:prstGeom prst="rect">
            <a:avLst/>
          </a:prstGeom>
          <a:noFill/>
          <a:ln>
            <a:noFill/>
          </a:ln>
        </p:spPr>
        <p:txBody>
          <a:bodyPr anchorCtr="0" anchor="t" bIns="45700" lIns="91400" spcFirstLastPara="1" rIns="91400" wrap="square" tIns="45700">
            <a:noAutofit/>
          </a:bodyPr>
          <a:lstStyle/>
          <a:p>
            <a:pPr indent="-355600" lvl="0" marL="457200" marR="0" rtl="0" algn="just">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It </a:t>
            </a:r>
            <a:r>
              <a:rPr b="1" lang="en-US" sz="2000">
                <a:solidFill>
                  <a:srgbClr val="F20253"/>
                </a:solidFill>
                <a:latin typeface="Lato"/>
                <a:ea typeface="Lato"/>
                <a:cs typeface="Lato"/>
                <a:sym typeface="Lato"/>
              </a:rPr>
              <a:t>terminates the current loop and resumes execution at the next statement</a:t>
            </a:r>
            <a:r>
              <a:rPr lang="en-US" sz="2000">
                <a:solidFill>
                  <a:srgbClr val="222A34"/>
                </a:solidFill>
                <a:latin typeface="Lato"/>
                <a:ea typeface="Lato"/>
                <a:cs typeface="Lato"/>
                <a:sym typeface="Lato"/>
              </a:rPr>
              <a:t>, just like the traditional break statement in C.</a:t>
            </a:r>
            <a:endParaRPr sz="2000">
              <a:solidFill>
                <a:srgbClr val="222A34"/>
              </a:solidFill>
              <a:latin typeface="Lato"/>
              <a:ea typeface="Lato"/>
              <a:cs typeface="Lato"/>
              <a:sym typeface="Lato"/>
            </a:endParaRPr>
          </a:p>
          <a:p>
            <a:pPr indent="0" lvl="0" marL="0" marR="0" rtl="0" algn="just">
              <a:lnSpc>
                <a:spcPct val="150000"/>
              </a:lnSpc>
              <a:spcBef>
                <a:spcPts val="0"/>
              </a:spcBef>
              <a:spcAft>
                <a:spcPts val="0"/>
              </a:spcAft>
              <a:buNone/>
            </a:pPr>
            <a:r>
              <a:t/>
            </a:r>
            <a:endParaRPr sz="2000">
              <a:solidFill>
                <a:srgbClr val="222A34"/>
              </a:solidFill>
              <a:latin typeface="Lato"/>
              <a:ea typeface="Lato"/>
              <a:cs typeface="Lato"/>
              <a:sym typeface="Lato"/>
            </a:endParaRPr>
          </a:p>
          <a:p>
            <a:pPr indent="-355600" lvl="0" marL="457200" marR="0" rtl="0" algn="just">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The break statement </a:t>
            </a:r>
            <a:r>
              <a:rPr b="1" lang="en-US" sz="2000">
                <a:solidFill>
                  <a:srgbClr val="F20253"/>
                </a:solidFill>
                <a:latin typeface="Lato"/>
                <a:ea typeface="Lato"/>
                <a:cs typeface="Lato"/>
                <a:sym typeface="Lato"/>
              </a:rPr>
              <a:t>can be used in both while and for loops</a:t>
            </a:r>
            <a:r>
              <a:rPr lang="en-US" sz="2000">
                <a:solidFill>
                  <a:srgbClr val="222A34"/>
                </a:solidFill>
                <a:latin typeface="Lato"/>
                <a:ea typeface="Lato"/>
                <a:cs typeface="Lato"/>
                <a:sym typeface="Lato"/>
              </a:rPr>
              <a:t>.</a:t>
            </a:r>
            <a:endParaRPr sz="2000">
              <a:solidFill>
                <a:srgbClr val="222A34"/>
              </a:solidFill>
              <a:latin typeface="Lato"/>
              <a:ea typeface="Lato"/>
              <a:cs typeface="Lato"/>
              <a:sym typeface="Lato"/>
            </a:endParaRPr>
          </a:p>
          <a:p>
            <a:pPr indent="0" lvl="0" marL="0" marR="0" rtl="0" algn="just">
              <a:lnSpc>
                <a:spcPct val="150000"/>
              </a:lnSpc>
              <a:spcBef>
                <a:spcPts val="0"/>
              </a:spcBef>
              <a:spcAft>
                <a:spcPts val="0"/>
              </a:spcAft>
              <a:buNone/>
            </a:pPr>
            <a:r>
              <a:t/>
            </a:r>
            <a:endParaRPr sz="2000">
              <a:solidFill>
                <a:srgbClr val="222A34"/>
              </a:solidFill>
              <a:latin typeface="Lato"/>
              <a:ea typeface="Lato"/>
              <a:cs typeface="Lato"/>
              <a:sym typeface="Lato"/>
            </a:endParaRPr>
          </a:p>
          <a:p>
            <a:pPr indent="-355600" lvl="0" marL="457200" marR="0" rtl="0" algn="just">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If you are using nested loops, the break statement stops the execution of the innermost loop and start executing the next line of code after the block.</a:t>
            </a:r>
            <a:endParaRPr sz="2000">
              <a:solidFill>
                <a:srgbClr val="222A34"/>
              </a:solidFill>
              <a:latin typeface="Lato"/>
              <a:ea typeface="Lato"/>
              <a:cs typeface="Lato"/>
              <a:sym typeface="Lato"/>
            </a:endParaRPr>
          </a:p>
        </p:txBody>
      </p:sp>
      <p:sp>
        <p:nvSpPr>
          <p:cNvPr id="948" name="Shape 948"/>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949" name="Shape 949"/>
          <p:cNvGrpSpPr/>
          <p:nvPr/>
        </p:nvGrpSpPr>
        <p:grpSpPr>
          <a:xfrm>
            <a:off x="858043" y="241509"/>
            <a:ext cx="10470300" cy="730079"/>
            <a:chOff x="1692324" y="483017"/>
            <a:chExt cx="20940600" cy="1460159"/>
          </a:xfrm>
        </p:grpSpPr>
        <p:sp>
          <p:nvSpPr>
            <p:cNvPr id="950" name="Shape 950"/>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Loop Control: Break</a:t>
              </a:r>
              <a:endParaRPr b="1" i="0" sz="4400" u="none" cap="none" strike="noStrike">
                <a:solidFill>
                  <a:srgbClr val="17959F"/>
                </a:solidFill>
                <a:latin typeface="Lato"/>
                <a:ea typeface="Lato"/>
                <a:cs typeface="Lato"/>
                <a:sym typeface="Lato"/>
              </a:endParaRPr>
            </a:p>
          </p:txBody>
        </p:sp>
        <p:sp>
          <p:nvSpPr>
            <p:cNvPr id="951" name="Shape 951"/>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952" name="Shape 952"/>
          <p:cNvPicPr preferRelativeResize="0"/>
          <p:nvPr/>
        </p:nvPicPr>
        <p:blipFill>
          <a:blip r:embed="rId3">
            <a:alphaModFix/>
          </a:blip>
          <a:stretch>
            <a:fillRect/>
          </a:stretch>
        </p:blipFill>
        <p:spPr>
          <a:xfrm>
            <a:off x="7659100" y="1494550"/>
            <a:ext cx="4392500" cy="51014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sp>
        <p:nvSpPr>
          <p:cNvPr id="958" name="Shape 958"/>
          <p:cNvSpPr txBox="1"/>
          <p:nvPr/>
        </p:nvSpPr>
        <p:spPr>
          <a:xfrm>
            <a:off x="551450" y="1444400"/>
            <a:ext cx="11081700" cy="36987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None/>
            </a:pPr>
            <a:r>
              <a:rPr lang="en-US" sz="2000">
                <a:latin typeface="Lato"/>
                <a:ea typeface="Lato"/>
                <a:cs typeface="Lato"/>
                <a:sym typeface="Lato"/>
              </a:rPr>
              <a:t>For example, in the example, we can observe that values before 5 are not printed because of adding break.</a:t>
            </a:r>
            <a:endParaRPr sz="2000">
              <a:latin typeface="Lato"/>
              <a:ea typeface="Lato"/>
              <a:cs typeface="Lato"/>
              <a:sym typeface="Lato"/>
            </a:endParaRPr>
          </a:p>
          <a:p>
            <a:pPr indent="0" lvl="0" marL="0" marR="0" rtl="0" algn="l">
              <a:lnSpc>
                <a:spcPct val="100000"/>
              </a:lnSpc>
              <a:spcBef>
                <a:spcPts val="0"/>
              </a:spcBef>
              <a:spcAft>
                <a:spcPts val="0"/>
              </a:spcAft>
              <a:buNone/>
            </a:pPr>
            <a:r>
              <a:rPr lang="en-US" sz="2000">
                <a:latin typeface="Lato"/>
                <a:ea typeface="Lato"/>
                <a:cs typeface="Lato"/>
                <a:sym typeface="Lato"/>
              </a:rPr>
              <a:t>		Code:</a:t>
            </a:r>
            <a:endParaRPr sz="2000">
              <a:latin typeface="Lato"/>
              <a:ea typeface="Lato"/>
              <a:cs typeface="Lato"/>
              <a:sym typeface="Lato"/>
            </a:endParaRPr>
          </a:p>
          <a:p>
            <a:pPr indent="0" lvl="0" marL="0" marR="0" rtl="0" algn="l">
              <a:lnSpc>
                <a:spcPct val="100000"/>
              </a:lnSpc>
              <a:spcBef>
                <a:spcPts val="0"/>
              </a:spcBef>
              <a:spcAft>
                <a:spcPts val="0"/>
              </a:spcAft>
              <a:buNone/>
            </a:pPr>
            <a:r>
              <a:t/>
            </a:r>
            <a:endParaRPr sz="2000">
              <a:latin typeface="Lato"/>
              <a:ea typeface="Lato"/>
              <a:cs typeface="Lato"/>
              <a:sym typeface="Lato"/>
            </a:endParaRPr>
          </a:p>
          <a:p>
            <a:pPr indent="0" lvl="0" marL="0" marR="0" rtl="0" algn="l">
              <a:lnSpc>
                <a:spcPct val="100000"/>
              </a:lnSpc>
              <a:spcBef>
                <a:spcPts val="0"/>
              </a:spcBef>
              <a:spcAft>
                <a:spcPts val="0"/>
              </a:spcAft>
              <a:buNone/>
            </a:pPr>
            <a:r>
              <a:t/>
            </a:r>
            <a:endParaRPr sz="2000">
              <a:latin typeface="Lato"/>
              <a:ea typeface="Lato"/>
              <a:cs typeface="Lato"/>
              <a:sym typeface="Lato"/>
            </a:endParaRPr>
          </a:p>
          <a:p>
            <a:pPr indent="0" lvl="0" marL="0" marR="0" rtl="0" algn="l">
              <a:lnSpc>
                <a:spcPct val="100000"/>
              </a:lnSpc>
              <a:spcBef>
                <a:spcPts val="0"/>
              </a:spcBef>
              <a:spcAft>
                <a:spcPts val="0"/>
              </a:spcAft>
              <a:buNone/>
            </a:pPr>
            <a:r>
              <a:t/>
            </a:r>
            <a:endParaRPr sz="2000">
              <a:latin typeface="Lato"/>
              <a:ea typeface="Lato"/>
              <a:cs typeface="Lato"/>
              <a:sym typeface="Lato"/>
            </a:endParaRPr>
          </a:p>
          <a:p>
            <a:pPr indent="0" lvl="0" marL="0" marR="0" rtl="0" algn="l">
              <a:lnSpc>
                <a:spcPct val="100000"/>
              </a:lnSpc>
              <a:spcBef>
                <a:spcPts val="0"/>
              </a:spcBef>
              <a:spcAft>
                <a:spcPts val="0"/>
              </a:spcAft>
              <a:buNone/>
            </a:pPr>
            <a:r>
              <a:t/>
            </a:r>
            <a:endParaRPr sz="2000">
              <a:latin typeface="Lato"/>
              <a:ea typeface="Lato"/>
              <a:cs typeface="Lato"/>
              <a:sym typeface="Lato"/>
            </a:endParaRPr>
          </a:p>
          <a:p>
            <a:pPr indent="0" lvl="0" marL="0" marR="0" rtl="0" algn="l">
              <a:lnSpc>
                <a:spcPct val="100000"/>
              </a:lnSpc>
              <a:spcBef>
                <a:spcPts val="0"/>
              </a:spcBef>
              <a:spcAft>
                <a:spcPts val="0"/>
              </a:spcAft>
              <a:buNone/>
            </a:pPr>
            <a:r>
              <a:t/>
            </a:r>
            <a:endParaRPr sz="2000">
              <a:latin typeface="Lato"/>
              <a:ea typeface="Lato"/>
              <a:cs typeface="Lato"/>
              <a:sym typeface="Lato"/>
            </a:endParaRPr>
          </a:p>
          <a:p>
            <a:pPr indent="0" lvl="0" marL="0" marR="0" rtl="0" algn="l">
              <a:lnSpc>
                <a:spcPct val="100000"/>
              </a:lnSpc>
              <a:spcBef>
                <a:spcPts val="0"/>
              </a:spcBef>
              <a:spcAft>
                <a:spcPts val="0"/>
              </a:spcAft>
              <a:buNone/>
            </a:pPr>
            <a:r>
              <a:t/>
            </a:r>
            <a:endParaRPr sz="2000">
              <a:latin typeface="Lato"/>
              <a:ea typeface="Lato"/>
              <a:cs typeface="Lato"/>
              <a:sym typeface="Lato"/>
            </a:endParaRPr>
          </a:p>
          <a:p>
            <a:pPr indent="0" lvl="0" marL="0" marR="0" rtl="0" algn="l">
              <a:lnSpc>
                <a:spcPct val="100000"/>
              </a:lnSpc>
              <a:spcBef>
                <a:spcPts val="0"/>
              </a:spcBef>
              <a:spcAft>
                <a:spcPts val="0"/>
              </a:spcAft>
              <a:buNone/>
            </a:pPr>
            <a:r>
              <a:t/>
            </a:r>
            <a:endParaRPr sz="2000">
              <a:latin typeface="Lato"/>
              <a:ea typeface="Lato"/>
              <a:cs typeface="Lato"/>
              <a:sym typeface="Lato"/>
            </a:endParaRPr>
          </a:p>
          <a:p>
            <a:pPr indent="0" lvl="0" marL="0" marR="0" rtl="0" algn="l">
              <a:lnSpc>
                <a:spcPct val="100000"/>
              </a:lnSpc>
              <a:spcBef>
                <a:spcPts val="0"/>
              </a:spcBef>
              <a:spcAft>
                <a:spcPts val="0"/>
              </a:spcAft>
              <a:buNone/>
            </a:pPr>
            <a:r>
              <a:t/>
            </a:r>
            <a:endParaRPr sz="2000">
              <a:latin typeface="Lato"/>
              <a:ea typeface="Lato"/>
              <a:cs typeface="Lato"/>
              <a:sym typeface="Lato"/>
            </a:endParaRPr>
          </a:p>
          <a:p>
            <a:pPr indent="0" lvl="0" marL="0" marR="0" rtl="0" algn="l">
              <a:lnSpc>
                <a:spcPct val="100000"/>
              </a:lnSpc>
              <a:spcBef>
                <a:spcPts val="0"/>
              </a:spcBef>
              <a:spcAft>
                <a:spcPts val="0"/>
              </a:spcAft>
              <a:buNone/>
            </a:pPr>
            <a:r>
              <a:rPr lang="en-US" sz="2000">
                <a:latin typeface="Lato"/>
                <a:ea typeface="Lato"/>
                <a:cs typeface="Lato"/>
                <a:sym typeface="Lato"/>
              </a:rPr>
              <a:t>		Output:</a:t>
            </a:r>
            <a:endParaRPr sz="2000">
              <a:latin typeface="Lato"/>
              <a:ea typeface="Lato"/>
              <a:cs typeface="Lato"/>
              <a:sym typeface="Lato"/>
            </a:endParaRPr>
          </a:p>
          <a:p>
            <a:pPr indent="0" lvl="0" marL="0" marR="0" rtl="0" algn="ctr">
              <a:lnSpc>
                <a:spcPct val="100000"/>
              </a:lnSpc>
              <a:spcBef>
                <a:spcPts val="0"/>
              </a:spcBef>
              <a:spcAft>
                <a:spcPts val="0"/>
              </a:spcAft>
              <a:buNone/>
            </a:pPr>
            <a:r>
              <a:t/>
            </a:r>
            <a:endParaRPr b="1" sz="2000">
              <a:latin typeface="Courier New"/>
              <a:ea typeface="Courier New"/>
              <a:cs typeface="Courier New"/>
              <a:sym typeface="Courier New"/>
            </a:endParaRPr>
          </a:p>
        </p:txBody>
      </p:sp>
      <p:sp>
        <p:nvSpPr>
          <p:cNvPr id="959" name="Shape 959"/>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960" name="Shape 960"/>
          <p:cNvGrpSpPr/>
          <p:nvPr/>
        </p:nvGrpSpPr>
        <p:grpSpPr>
          <a:xfrm>
            <a:off x="858043" y="241509"/>
            <a:ext cx="10470300" cy="730079"/>
            <a:chOff x="1692324" y="483017"/>
            <a:chExt cx="20940600" cy="1460159"/>
          </a:xfrm>
        </p:grpSpPr>
        <p:sp>
          <p:nvSpPr>
            <p:cNvPr id="961" name="Shape 961"/>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Loop Control: Break</a:t>
              </a:r>
              <a:endParaRPr b="1" sz="4400">
                <a:solidFill>
                  <a:srgbClr val="17959F"/>
                </a:solidFill>
                <a:latin typeface="Lato"/>
                <a:ea typeface="Lato"/>
                <a:cs typeface="Lato"/>
                <a:sym typeface="Lato"/>
              </a:endParaRPr>
            </a:p>
          </p:txBody>
        </p:sp>
        <p:sp>
          <p:nvSpPr>
            <p:cNvPr id="962" name="Shape 962"/>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963" name="Shape 963"/>
          <p:cNvPicPr preferRelativeResize="0"/>
          <p:nvPr/>
        </p:nvPicPr>
        <p:blipFill>
          <a:blip r:embed="rId3">
            <a:alphaModFix/>
          </a:blip>
          <a:stretch>
            <a:fillRect/>
          </a:stretch>
        </p:blipFill>
        <p:spPr>
          <a:xfrm>
            <a:off x="2677063" y="2185850"/>
            <a:ext cx="6858375" cy="44282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8" name="Shape 968"/>
        <p:cNvGrpSpPr/>
        <p:nvPr/>
      </p:nvGrpSpPr>
      <p:grpSpPr>
        <a:xfrm>
          <a:off x="0" y="0"/>
          <a:ext cx="0" cy="0"/>
          <a:chOff x="0" y="0"/>
          <a:chExt cx="0" cy="0"/>
        </a:xfrm>
      </p:grpSpPr>
      <p:sp>
        <p:nvSpPr>
          <p:cNvPr id="969" name="Shape 969"/>
          <p:cNvSpPr txBox="1"/>
          <p:nvPr/>
        </p:nvSpPr>
        <p:spPr>
          <a:xfrm>
            <a:off x="371100" y="1845200"/>
            <a:ext cx="6409800" cy="4658400"/>
          </a:xfrm>
          <a:prstGeom prst="rect">
            <a:avLst/>
          </a:prstGeom>
          <a:noFill/>
          <a:ln>
            <a:noFill/>
          </a:ln>
        </p:spPr>
        <p:txBody>
          <a:bodyPr anchorCtr="0" anchor="t" bIns="45700" lIns="91400" spcFirstLastPara="1" rIns="91400" wrap="square" tIns="45700">
            <a:noAutofit/>
          </a:bodyPr>
          <a:lstStyle/>
          <a:p>
            <a:pPr indent="-355600" lvl="0" marL="457200" marR="0" rtl="0" algn="just">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It </a:t>
            </a:r>
            <a:r>
              <a:rPr b="1" lang="en-US" sz="2000">
                <a:solidFill>
                  <a:srgbClr val="F20253"/>
                </a:solidFill>
                <a:latin typeface="Lato"/>
                <a:ea typeface="Lato"/>
                <a:cs typeface="Lato"/>
                <a:sym typeface="Lato"/>
              </a:rPr>
              <a:t>returns the control to the beginning </a:t>
            </a:r>
            <a:r>
              <a:rPr lang="en-US" sz="2000">
                <a:solidFill>
                  <a:srgbClr val="222A34"/>
                </a:solidFill>
                <a:latin typeface="Lato"/>
                <a:ea typeface="Lato"/>
                <a:cs typeface="Lato"/>
                <a:sym typeface="Lato"/>
              </a:rPr>
              <a:t>of the while loop.</a:t>
            </a:r>
            <a:endParaRPr sz="2000">
              <a:solidFill>
                <a:srgbClr val="222A34"/>
              </a:solidFill>
              <a:latin typeface="Lato"/>
              <a:ea typeface="Lato"/>
              <a:cs typeface="Lato"/>
              <a:sym typeface="Lato"/>
            </a:endParaRPr>
          </a:p>
          <a:p>
            <a:pPr indent="0" lvl="0" marL="0" marR="0" rtl="0" algn="just">
              <a:lnSpc>
                <a:spcPct val="150000"/>
              </a:lnSpc>
              <a:spcBef>
                <a:spcPts val="0"/>
              </a:spcBef>
              <a:spcAft>
                <a:spcPts val="0"/>
              </a:spcAft>
              <a:buNone/>
            </a:pPr>
            <a:r>
              <a:t/>
            </a:r>
            <a:endParaRPr sz="2000">
              <a:solidFill>
                <a:srgbClr val="222A34"/>
              </a:solidFill>
              <a:latin typeface="Lato"/>
              <a:ea typeface="Lato"/>
              <a:cs typeface="Lato"/>
              <a:sym typeface="Lato"/>
            </a:endParaRPr>
          </a:p>
          <a:p>
            <a:pPr indent="-355600" lvl="0" marL="457200" marR="0" rtl="0" algn="just">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Rejects all the remaining statements in the current iteration of the loop and moves the control back to the top of the loop.</a:t>
            </a:r>
            <a:endParaRPr sz="2000">
              <a:solidFill>
                <a:srgbClr val="222A34"/>
              </a:solidFill>
              <a:latin typeface="Lato"/>
              <a:ea typeface="Lato"/>
              <a:cs typeface="Lato"/>
              <a:sym typeface="Lato"/>
            </a:endParaRPr>
          </a:p>
          <a:p>
            <a:pPr indent="0" lvl="0" marL="0" marR="0" rtl="0" algn="just">
              <a:lnSpc>
                <a:spcPct val="150000"/>
              </a:lnSpc>
              <a:spcBef>
                <a:spcPts val="0"/>
              </a:spcBef>
              <a:spcAft>
                <a:spcPts val="0"/>
              </a:spcAft>
              <a:buNone/>
            </a:pPr>
            <a:r>
              <a:t/>
            </a:r>
            <a:endParaRPr sz="2000">
              <a:solidFill>
                <a:srgbClr val="222A34"/>
              </a:solidFill>
              <a:latin typeface="Lato"/>
              <a:ea typeface="Lato"/>
              <a:cs typeface="Lato"/>
              <a:sym typeface="Lato"/>
            </a:endParaRPr>
          </a:p>
          <a:p>
            <a:pPr indent="-355600" lvl="0" marL="457200" marR="0" rtl="0" algn="just">
              <a:lnSpc>
                <a:spcPct val="150000"/>
              </a:lnSpc>
              <a:spcBef>
                <a:spcPts val="0"/>
              </a:spcBef>
              <a:spcAft>
                <a:spcPts val="0"/>
              </a:spcAft>
              <a:buClr>
                <a:srgbClr val="222A34"/>
              </a:buClr>
              <a:buSzPts val="2000"/>
              <a:buFont typeface="Lato"/>
              <a:buChar char="●"/>
            </a:pPr>
            <a:r>
              <a:rPr b="1" lang="en-US" sz="2000">
                <a:solidFill>
                  <a:srgbClr val="F20253"/>
                </a:solidFill>
                <a:latin typeface="Lato"/>
                <a:ea typeface="Lato"/>
                <a:cs typeface="Lato"/>
                <a:sym typeface="Lato"/>
              </a:rPr>
              <a:t>Can be used in both while and for loops</a:t>
            </a:r>
            <a:r>
              <a:rPr lang="en-US" sz="2000">
                <a:solidFill>
                  <a:srgbClr val="222A34"/>
                </a:solidFill>
                <a:latin typeface="Lato"/>
                <a:ea typeface="Lato"/>
                <a:cs typeface="Lato"/>
                <a:sym typeface="Lato"/>
              </a:rPr>
              <a:t>.</a:t>
            </a:r>
            <a:endParaRPr sz="2000">
              <a:solidFill>
                <a:srgbClr val="222A34"/>
              </a:solidFill>
              <a:latin typeface="Lato"/>
              <a:ea typeface="Lato"/>
              <a:cs typeface="Lato"/>
              <a:sym typeface="Lato"/>
            </a:endParaRPr>
          </a:p>
          <a:p>
            <a:pPr indent="0" lvl="0" marL="0" marR="0" rtl="0" algn="just">
              <a:lnSpc>
                <a:spcPct val="150000"/>
              </a:lnSpc>
              <a:spcBef>
                <a:spcPts val="0"/>
              </a:spcBef>
              <a:spcAft>
                <a:spcPts val="0"/>
              </a:spcAft>
              <a:buNone/>
            </a:pPr>
            <a:r>
              <a:t/>
            </a:r>
            <a:endParaRPr sz="2000">
              <a:solidFill>
                <a:srgbClr val="222A34"/>
              </a:solidFill>
              <a:latin typeface="Lato"/>
              <a:ea typeface="Lato"/>
              <a:cs typeface="Lato"/>
              <a:sym typeface="Lato"/>
            </a:endParaRPr>
          </a:p>
        </p:txBody>
      </p:sp>
      <p:sp>
        <p:nvSpPr>
          <p:cNvPr id="970" name="Shape 970"/>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971" name="Shape 971"/>
          <p:cNvGrpSpPr/>
          <p:nvPr/>
        </p:nvGrpSpPr>
        <p:grpSpPr>
          <a:xfrm>
            <a:off x="858043" y="241509"/>
            <a:ext cx="10470300" cy="730079"/>
            <a:chOff x="1692324" y="483017"/>
            <a:chExt cx="20940600" cy="1460159"/>
          </a:xfrm>
        </p:grpSpPr>
        <p:sp>
          <p:nvSpPr>
            <p:cNvPr id="972" name="Shape 972"/>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Loop Control: Continue</a:t>
              </a:r>
              <a:endParaRPr b="1" i="0" sz="4400" u="none" cap="none" strike="noStrike">
                <a:solidFill>
                  <a:srgbClr val="17959F"/>
                </a:solidFill>
                <a:latin typeface="Lato"/>
                <a:ea typeface="Lato"/>
                <a:cs typeface="Lato"/>
                <a:sym typeface="Lato"/>
              </a:endParaRPr>
            </a:p>
          </p:txBody>
        </p:sp>
        <p:sp>
          <p:nvSpPr>
            <p:cNvPr id="973" name="Shape 973"/>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974" name="Shape 974"/>
          <p:cNvPicPr preferRelativeResize="0"/>
          <p:nvPr/>
        </p:nvPicPr>
        <p:blipFill>
          <a:blip r:embed="rId3">
            <a:alphaModFix/>
          </a:blip>
          <a:stretch>
            <a:fillRect/>
          </a:stretch>
        </p:blipFill>
        <p:spPr>
          <a:xfrm>
            <a:off x="7538149" y="1223150"/>
            <a:ext cx="4546600" cy="52804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Shape 980"/>
          <p:cNvSpPr txBox="1"/>
          <p:nvPr/>
        </p:nvSpPr>
        <p:spPr>
          <a:xfrm>
            <a:off x="551450" y="1409500"/>
            <a:ext cx="11081700" cy="3698700"/>
          </a:xfrm>
          <a:prstGeom prst="rect">
            <a:avLst/>
          </a:prstGeom>
          <a:noFill/>
          <a:ln>
            <a:noFill/>
          </a:ln>
        </p:spPr>
        <p:txBody>
          <a:bodyPr anchorCtr="0" anchor="t" bIns="45700" lIns="91400" spcFirstLastPara="1" rIns="91400" wrap="square" tIns="45700">
            <a:noAutofit/>
          </a:bodyPr>
          <a:lstStyle/>
          <a:p>
            <a:pPr indent="457200" lvl="0" marL="0" marR="0" rtl="0">
              <a:lnSpc>
                <a:spcPct val="100000"/>
              </a:lnSpc>
              <a:spcBef>
                <a:spcPts val="0"/>
              </a:spcBef>
              <a:spcAft>
                <a:spcPts val="0"/>
              </a:spcAft>
              <a:buNone/>
            </a:pPr>
            <a:r>
              <a:rPr lang="en-US" sz="2000">
                <a:latin typeface="Lato"/>
                <a:ea typeface="Lato"/>
                <a:cs typeface="Lato"/>
                <a:sym typeface="Lato"/>
              </a:rPr>
              <a:t>For example, in the given example, we can observe that values except 5 are printed.</a:t>
            </a:r>
            <a:endParaRPr sz="2000">
              <a:latin typeface="Lato"/>
              <a:ea typeface="Lato"/>
              <a:cs typeface="Lato"/>
              <a:sym typeface="Lato"/>
            </a:endParaRPr>
          </a:p>
          <a:p>
            <a:pPr indent="457200" lvl="0" marL="0" marR="0" rtl="0">
              <a:lnSpc>
                <a:spcPct val="100000"/>
              </a:lnSpc>
              <a:spcBef>
                <a:spcPts val="0"/>
              </a:spcBef>
              <a:spcAft>
                <a:spcPts val="0"/>
              </a:spcAft>
              <a:buNone/>
            </a:pPr>
            <a:r>
              <a:t/>
            </a:r>
            <a:endParaRPr sz="2000">
              <a:latin typeface="Lato"/>
              <a:ea typeface="Lato"/>
              <a:cs typeface="Lato"/>
              <a:sym typeface="Lato"/>
            </a:endParaRPr>
          </a:p>
          <a:p>
            <a:pPr indent="457200" lvl="0" marL="0" marR="0" rtl="0">
              <a:lnSpc>
                <a:spcPct val="100000"/>
              </a:lnSpc>
              <a:spcBef>
                <a:spcPts val="0"/>
              </a:spcBef>
              <a:spcAft>
                <a:spcPts val="0"/>
              </a:spcAft>
              <a:buNone/>
            </a:pPr>
            <a:r>
              <a:rPr lang="en-US" sz="2000">
                <a:latin typeface="Lato"/>
                <a:ea typeface="Lato"/>
                <a:cs typeface="Lato"/>
                <a:sym typeface="Lato"/>
              </a:rPr>
              <a:t>			Code:</a:t>
            </a:r>
            <a:endParaRPr sz="2000">
              <a:latin typeface="Lato"/>
              <a:ea typeface="Lato"/>
              <a:cs typeface="Lato"/>
              <a:sym typeface="Lato"/>
            </a:endParaRPr>
          </a:p>
          <a:p>
            <a:pPr indent="457200" lvl="0" marL="0" marR="0" rtl="0">
              <a:lnSpc>
                <a:spcPct val="100000"/>
              </a:lnSpc>
              <a:spcBef>
                <a:spcPts val="0"/>
              </a:spcBef>
              <a:spcAft>
                <a:spcPts val="0"/>
              </a:spcAft>
              <a:buNone/>
            </a:pPr>
            <a:r>
              <a:t/>
            </a:r>
            <a:endParaRPr sz="2000">
              <a:latin typeface="Lato"/>
              <a:ea typeface="Lato"/>
              <a:cs typeface="Lato"/>
              <a:sym typeface="Lato"/>
            </a:endParaRPr>
          </a:p>
          <a:p>
            <a:pPr indent="457200" lvl="0" marL="0" marR="0" rtl="0">
              <a:lnSpc>
                <a:spcPct val="100000"/>
              </a:lnSpc>
              <a:spcBef>
                <a:spcPts val="0"/>
              </a:spcBef>
              <a:spcAft>
                <a:spcPts val="0"/>
              </a:spcAft>
              <a:buNone/>
            </a:pPr>
            <a:r>
              <a:t/>
            </a:r>
            <a:endParaRPr sz="2000">
              <a:latin typeface="Lato"/>
              <a:ea typeface="Lato"/>
              <a:cs typeface="Lato"/>
              <a:sym typeface="Lato"/>
            </a:endParaRPr>
          </a:p>
          <a:p>
            <a:pPr indent="457200" lvl="0" marL="0" marR="0" rtl="0">
              <a:lnSpc>
                <a:spcPct val="100000"/>
              </a:lnSpc>
              <a:spcBef>
                <a:spcPts val="0"/>
              </a:spcBef>
              <a:spcAft>
                <a:spcPts val="0"/>
              </a:spcAft>
              <a:buNone/>
            </a:pPr>
            <a:r>
              <a:t/>
            </a:r>
            <a:endParaRPr sz="2000">
              <a:latin typeface="Lato"/>
              <a:ea typeface="Lato"/>
              <a:cs typeface="Lato"/>
              <a:sym typeface="Lato"/>
            </a:endParaRPr>
          </a:p>
          <a:p>
            <a:pPr indent="457200" lvl="0" marL="0" marR="0" rtl="0">
              <a:lnSpc>
                <a:spcPct val="100000"/>
              </a:lnSpc>
              <a:spcBef>
                <a:spcPts val="0"/>
              </a:spcBef>
              <a:spcAft>
                <a:spcPts val="0"/>
              </a:spcAft>
              <a:buNone/>
            </a:pPr>
            <a:r>
              <a:t/>
            </a:r>
            <a:endParaRPr sz="2000">
              <a:latin typeface="Lato"/>
              <a:ea typeface="Lato"/>
              <a:cs typeface="Lato"/>
              <a:sym typeface="Lato"/>
            </a:endParaRPr>
          </a:p>
          <a:p>
            <a:pPr indent="457200" lvl="0" marL="0" marR="0" rtl="0">
              <a:lnSpc>
                <a:spcPct val="100000"/>
              </a:lnSpc>
              <a:spcBef>
                <a:spcPts val="0"/>
              </a:spcBef>
              <a:spcAft>
                <a:spcPts val="0"/>
              </a:spcAft>
              <a:buNone/>
            </a:pPr>
            <a:r>
              <a:t/>
            </a:r>
            <a:endParaRPr sz="2000">
              <a:latin typeface="Lato"/>
              <a:ea typeface="Lato"/>
              <a:cs typeface="Lato"/>
              <a:sym typeface="Lato"/>
            </a:endParaRPr>
          </a:p>
          <a:p>
            <a:pPr indent="457200" lvl="0" marL="0" marR="0" rtl="0">
              <a:lnSpc>
                <a:spcPct val="100000"/>
              </a:lnSpc>
              <a:spcBef>
                <a:spcPts val="0"/>
              </a:spcBef>
              <a:spcAft>
                <a:spcPts val="0"/>
              </a:spcAft>
              <a:buNone/>
            </a:pPr>
            <a:r>
              <a:t/>
            </a:r>
            <a:endParaRPr sz="2000">
              <a:latin typeface="Lato"/>
              <a:ea typeface="Lato"/>
              <a:cs typeface="Lato"/>
              <a:sym typeface="Lato"/>
            </a:endParaRPr>
          </a:p>
          <a:p>
            <a:pPr indent="457200" lvl="0" marL="0" marR="0" rtl="0">
              <a:lnSpc>
                <a:spcPct val="100000"/>
              </a:lnSpc>
              <a:spcBef>
                <a:spcPts val="0"/>
              </a:spcBef>
              <a:spcAft>
                <a:spcPts val="0"/>
              </a:spcAft>
              <a:buNone/>
            </a:pPr>
            <a:r>
              <a:rPr lang="en-US" sz="2000">
                <a:latin typeface="Lato"/>
                <a:ea typeface="Lato"/>
                <a:cs typeface="Lato"/>
                <a:sym typeface="Lato"/>
              </a:rPr>
              <a:t>			Output:</a:t>
            </a:r>
            <a:endParaRPr sz="2000">
              <a:latin typeface="Lato"/>
              <a:ea typeface="Lato"/>
              <a:cs typeface="Lato"/>
              <a:sym typeface="Lato"/>
            </a:endParaRPr>
          </a:p>
          <a:p>
            <a:pPr indent="0" lvl="0" marL="50800" marR="50800" rtl="0">
              <a:lnSpc>
                <a:spcPct val="109090"/>
              </a:lnSpc>
              <a:spcBef>
                <a:spcPts val="1100"/>
              </a:spcBef>
              <a:spcAft>
                <a:spcPts val="0"/>
              </a:spcAft>
              <a:buNone/>
            </a:pPr>
            <a:r>
              <a:t/>
            </a:r>
            <a:endParaRPr b="1" sz="2000">
              <a:solidFill>
                <a:srgbClr val="000088"/>
              </a:solidFill>
              <a:latin typeface="Courier New"/>
              <a:ea typeface="Courier New"/>
              <a:cs typeface="Courier New"/>
              <a:sym typeface="Courier New"/>
            </a:endParaRPr>
          </a:p>
          <a:p>
            <a:pPr indent="0" lvl="0" marL="0" marR="0" rtl="0">
              <a:lnSpc>
                <a:spcPct val="100000"/>
              </a:lnSpc>
              <a:spcBef>
                <a:spcPts val="800"/>
              </a:spcBef>
              <a:spcAft>
                <a:spcPts val="0"/>
              </a:spcAft>
              <a:buNone/>
            </a:pPr>
            <a:r>
              <a:t/>
            </a:r>
            <a:endParaRPr b="1" sz="2000">
              <a:latin typeface="Courier New"/>
              <a:ea typeface="Courier New"/>
              <a:cs typeface="Courier New"/>
              <a:sym typeface="Courier New"/>
            </a:endParaRPr>
          </a:p>
        </p:txBody>
      </p:sp>
      <p:sp>
        <p:nvSpPr>
          <p:cNvPr id="981" name="Shape 981"/>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982" name="Shape 982"/>
          <p:cNvGrpSpPr/>
          <p:nvPr/>
        </p:nvGrpSpPr>
        <p:grpSpPr>
          <a:xfrm>
            <a:off x="858043" y="241509"/>
            <a:ext cx="10470300" cy="730079"/>
            <a:chOff x="1692324" y="483017"/>
            <a:chExt cx="20940600" cy="1460159"/>
          </a:xfrm>
        </p:grpSpPr>
        <p:sp>
          <p:nvSpPr>
            <p:cNvPr id="983" name="Shape 983"/>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Loop Control: Continue</a:t>
              </a:r>
              <a:endParaRPr b="1" sz="4400">
                <a:solidFill>
                  <a:srgbClr val="17959F"/>
                </a:solidFill>
                <a:latin typeface="Lato"/>
                <a:ea typeface="Lato"/>
                <a:cs typeface="Lato"/>
                <a:sym typeface="Lato"/>
              </a:endParaRPr>
            </a:p>
          </p:txBody>
        </p:sp>
        <p:sp>
          <p:nvSpPr>
            <p:cNvPr id="984" name="Shape 984"/>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985" name="Shape 985"/>
          <p:cNvPicPr preferRelativeResize="0"/>
          <p:nvPr/>
        </p:nvPicPr>
        <p:blipFill>
          <a:blip r:embed="rId3">
            <a:alphaModFix/>
          </a:blip>
          <a:stretch>
            <a:fillRect/>
          </a:stretch>
        </p:blipFill>
        <p:spPr>
          <a:xfrm>
            <a:off x="3765500" y="1990100"/>
            <a:ext cx="5224375" cy="45979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0" name="Shape 990"/>
        <p:cNvGrpSpPr/>
        <p:nvPr/>
      </p:nvGrpSpPr>
      <p:grpSpPr>
        <a:xfrm>
          <a:off x="0" y="0"/>
          <a:ext cx="0" cy="0"/>
          <a:chOff x="0" y="0"/>
          <a:chExt cx="0" cy="0"/>
        </a:xfrm>
      </p:grpSpPr>
      <p:sp>
        <p:nvSpPr>
          <p:cNvPr id="991" name="Shape 991"/>
          <p:cNvSpPr txBox="1"/>
          <p:nvPr/>
        </p:nvSpPr>
        <p:spPr>
          <a:xfrm>
            <a:off x="1056900" y="1845200"/>
            <a:ext cx="10011900" cy="4658400"/>
          </a:xfrm>
          <a:prstGeom prst="rect">
            <a:avLst/>
          </a:prstGeom>
          <a:noFill/>
          <a:ln>
            <a:noFill/>
          </a:ln>
        </p:spPr>
        <p:txBody>
          <a:bodyPr anchorCtr="0" anchor="t" bIns="45700" lIns="91400" spcFirstLastPara="1" rIns="91400" wrap="square" tIns="45700">
            <a:noAutofit/>
          </a:bodyPr>
          <a:lstStyle/>
          <a:p>
            <a:pPr indent="-355600" lvl="0" marL="457200" marR="0" rtl="0" algn="just">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The pass statement is a </a:t>
            </a:r>
            <a:r>
              <a:rPr b="1" lang="en-US" sz="2000">
                <a:solidFill>
                  <a:srgbClr val="F20253"/>
                </a:solidFill>
                <a:latin typeface="Lato"/>
                <a:ea typeface="Lato"/>
                <a:cs typeface="Lato"/>
                <a:sym typeface="Lato"/>
              </a:rPr>
              <a:t>null operation</a:t>
            </a:r>
            <a:r>
              <a:rPr lang="en-US" sz="2000">
                <a:solidFill>
                  <a:srgbClr val="222A34"/>
                </a:solidFill>
                <a:latin typeface="Lato"/>
                <a:ea typeface="Lato"/>
                <a:cs typeface="Lato"/>
                <a:sym typeface="Lato"/>
              </a:rPr>
              <a:t>; nothing happens when it executes. </a:t>
            </a:r>
            <a:endParaRPr sz="2000">
              <a:solidFill>
                <a:srgbClr val="222A34"/>
              </a:solidFill>
              <a:latin typeface="Lato"/>
              <a:ea typeface="Lato"/>
              <a:cs typeface="Lato"/>
              <a:sym typeface="Lato"/>
            </a:endParaRPr>
          </a:p>
          <a:p>
            <a:pPr indent="0" lvl="0" marL="0" marR="0" rtl="0" algn="just">
              <a:lnSpc>
                <a:spcPct val="150000"/>
              </a:lnSpc>
              <a:spcBef>
                <a:spcPts val="0"/>
              </a:spcBef>
              <a:spcAft>
                <a:spcPts val="0"/>
              </a:spcAft>
              <a:buNone/>
            </a:pPr>
            <a:r>
              <a:t/>
            </a:r>
            <a:endParaRPr sz="2000">
              <a:solidFill>
                <a:srgbClr val="222A34"/>
              </a:solidFill>
              <a:latin typeface="Lato"/>
              <a:ea typeface="Lato"/>
              <a:cs typeface="Lato"/>
              <a:sym typeface="Lato"/>
            </a:endParaRPr>
          </a:p>
          <a:p>
            <a:pPr indent="-355600" lvl="0" marL="457200" marR="0" rtl="0" algn="just">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The difference between a comment and pass statement in Python is that, while the </a:t>
            </a:r>
            <a:r>
              <a:rPr b="1" lang="en-US" sz="2000">
                <a:solidFill>
                  <a:srgbClr val="F20253"/>
                </a:solidFill>
                <a:latin typeface="Lato"/>
                <a:ea typeface="Lato"/>
                <a:cs typeface="Lato"/>
                <a:sym typeface="Lato"/>
              </a:rPr>
              <a:t>interpreter ignores a comment entirely, pass is not ignored</a:t>
            </a:r>
            <a:r>
              <a:rPr lang="en-US" sz="2000">
                <a:solidFill>
                  <a:srgbClr val="222A34"/>
                </a:solidFill>
                <a:latin typeface="Lato"/>
                <a:ea typeface="Lato"/>
                <a:cs typeface="Lato"/>
                <a:sym typeface="Lato"/>
              </a:rPr>
              <a:t>.</a:t>
            </a:r>
            <a:endParaRPr sz="2000">
              <a:solidFill>
                <a:srgbClr val="222A34"/>
              </a:solidFill>
              <a:latin typeface="Lato"/>
              <a:ea typeface="Lato"/>
              <a:cs typeface="Lato"/>
              <a:sym typeface="Lato"/>
            </a:endParaRPr>
          </a:p>
        </p:txBody>
      </p:sp>
      <p:sp>
        <p:nvSpPr>
          <p:cNvPr id="992" name="Shape 99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993" name="Shape 993"/>
          <p:cNvGrpSpPr/>
          <p:nvPr/>
        </p:nvGrpSpPr>
        <p:grpSpPr>
          <a:xfrm>
            <a:off x="858043" y="241509"/>
            <a:ext cx="10470300" cy="730079"/>
            <a:chOff x="1692324" y="483017"/>
            <a:chExt cx="20940600" cy="1460159"/>
          </a:xfrm>
        </p:grpSpPr>
        <p:sp>
          <p:nvSpPr>
            <p:cNvPr id="994" name="Shape 99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Loop Control: Pass</a:t>
              </a:r>
              <a:endParaRPr b="1" i="0" sz="4400" u="none" cap="none" strike="noStrike">
                <a:solidFill>
                  <a:srgbClr val="17959F"/>
                </a:solidFill>
                <a:latin typeface="Lato"/>
                <a:ea typeface="Lato"/>
                <a:cs typeface="Lato"/>
                <a:sym typeface="Lato"/>
              </a:endParaRPr>
            </a:p>
          </p:txBody>
        </p:sp>
        <p:sp>
          <p:nvSpPr>
            <p:cNvPr id="995" name="Shape 99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Shape 1001"/>
          <p:cNvSpPr txBox="1"/>
          <p:nvPr/>
        </p:nvSpPr>
        <p:spPr>
          <a:xfrm>
            <a:off x="324875" y="1860625"/>
            <a:ext cx="11131800" cy="4658400"/>
          </a:xfrm>
          <a:prstGeom prst="rect">
            <a:avLst/>
          </a:prstGeom>
          <a:noFill/>
          <a:ln>
            <a:noFill/>
          </a:ln>
        </p:spPr>
        <p:txBody>
          <a:bodyPr anchorCtr="0" anchor="t" bIns="45700" lIns="91400" spcFirstLastPara="1" rIns="91400" wrap="square" tIns="45700">
            <a:noAutofit/>
          </a:bodyPr>
          <a:lstStyle/>
          <a:p>
            <a:pPr indent="-355600" lvl="0" marL="457200" marR="0" rtl="0" algn="just">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Suppose we have a loop or a function that is not implemented yet, but we want to implement it in the future. </a:t>
            </a:r>
            <a:endParaRPr sz="2000">
              <a:solidFill>
                <a:srgbClr val="222A34"/>
              </a:solidFill>
              <a:latin typeface="Lato"/>
              <a:ea typeface="Lato"/>
              <a:cs typeface="Lato"/>
              <a:sym typeface="Lato"/>
            </a:endParaRPr>
          </a:p>
          <a:p>
            <a:pPr indent="0" lvl="0" marL="0" marR="0" rtl="0" algn="just">
              <a:lnSpc>
                <a:spcPct val="150000"/>
              </a:lnSpc>
              <a:spcBef>
                <a:spcPts val="0"/>
              </a:spcBef>
              <a:spcAft>
                <a:spcPts val="0"/>
              </a:spcAft>
              <a:buNone/>
            </a:pPr>
            <a:r>
              <a:t/>
            </a:r>
            <a:endParaRPr sz="2000">
              <a:solidFill>
                <a:srgbClr val="222A34"/>
              </a:solidFill>
              <a:latin typeface="Lato"/>
              <a:ea typeface="Lato"/>
              <a:cs typeface="Lato"/>
              <a:sym typeface="Lato"/>
            </a:endParaRPr>
          </a:p>
          <a:p>
            <a:pPr indent="-355600" lvl="0" marL="457200" marR="0" rtl="0" algn="just">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They cannot have an empty body. The interpreter would complain. </a:t>
            </a:r>
            <a:endParaRPr sz="2000">
              <a:solidFill>
                <a:srgbClr val="222A34"/>
              </a:solidFill>
              <a:latin typeface="Lato"/>
              <a:ea typeface="Lato"/>
              <a:cs typeface="Lato"/>
              <a:sym typeface="Lato"/>
            </a:endParaRPr>
          </a:p>
          <a:p>
            <a:pPr indent="0" lvl="0" marL="0" marR="0" rtl="0" algn="just">
              <a:lnSpc>
                <a:spcPct val="150000"/>
              </a:lnSpc>
              <a:spcBef>
                <a:spcPts val="0"/>
              </a:spcBef>
              <a:spcAft>
                <a:spcPts val="0"/>
              </a:spcAft>
              <a:buNone/>
            </a:pPr>
            <a:r>
              <a:t/>
            </a:r>
            <a:endParaRPr sz="2000">
              <a:solidFill>
                <a:srgbClr val="222A34"/>
              </a:solidFill>
              <a:latin typeface="Lato"/>
              <a:ea typeface="Lato"/>
              <a:cs typeface="Lato"/>
              <a:sym typeface="Lato"/>
            </a:endParaRPr>
          </a:p>
          <a:p>
            <a:pPr indent="-355600" lvl="0" marL="457200" marR="0" rtl="0" algn="just">
              <a:lnSpc>
                <a:spcPct val="150000"/>
              </a:lnSpc>
              <a:spcBef>
                <a:spcPts val="0"/>
              </a:spcBef>
              <a:spcAft>
                <a:spcPts val="0"/>
              </a:spcAft>
              <a:buClr>
                <a:srgbClr val="222A34"/>
              </a:buClr>
              <a:buSzPts val="2000"/>
              <a:buFont typeface="Lato"/>
              <a:buChar char="●"/>
            </a:pPr>
            <a:r>
              <a:rPr lang="en-US" sz="2000">
                <a:solidFill>
                  <a:srgbClr val="222A34"/>
                </a:solidFill>
                <a:latin typeface="Lato"/>
                <a:ea typeface="Lato"/>
                <a:cs typeface="Lato"/>
                <a:sym typeface="Lato"/>
              </a:rPr>
              <a:t>So, we use the pass statement to construct a body that does nothing.</a:t>
            </a:r>
            <a:endParaRPr sz="2000">
              <a:solidFill>
                <a:srgbClr val="222A34"/>
              </a:solidFill>
              <a:latin typeface="Lato"/>
              <a:ea typeface="Lato"/>
              <a:cs typeface="Lato"/>
              <a:sym typeface="Lato"/>
            </a:endParaRPr>
          </a:p>
        </p:txBody>
      </p:sp>
      <p:sp>
        <p:nvSpPr>
          <p:cNvPr id="1002" name="Shape 100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003" name="Shape 1003"/>
          <p:cNvGrpSpPr/>
          <p:nvPr/>
        </p:nvGrpSpPr>
        <p:grpSpPr>
          <a:xfrm>
            <a:off x="858043" y="241509"/>
            <a:ext cx="10470300" cy="730079"/>
            <a:chOff x="1692324" y="483017"/>
            <a:chExt cx="20940600" cy="1460159"/>
          </a:xfrm>
        </p:grpSpPr>
        <p:sp>
          <p:nvSpPr>
            <p:cNvPr id="1004" name="Shape 100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Why Pass statement?</a:t>
              </a:r>
              <a:endParaRPr b="1" i="0" sz="4400" u="none" cap="none" strike="noStrike">
                <a:solidFill>
                  <a:srgbClr val="17959F"/>
                </a:solidFill>
                <a:latin typeface="Lato"/>
                <a:ea typeface="Lato"/>
                <a:cs typeface="Lato"/>
                <a:sym typeface="Lato"/>
              </a:endParaRPr>
            </a:p>
          </p:txBody>
        </p:sp>
        <p:sp>
          <p:nvSpPr>
            <p:cNvPr id="1005" name="Shape 100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0" name="Shape 1010"/>
        <p:cNvGrpSpPr/>
        <p:nvPr/>
      </p:nvGrpSpPr>
      <p:grpSpPr>
        <a:xfrm>
          <a:off x="0" y="0"/>
          <a:ext cx="0" cy="0"/>
          <a:chOff x="0" y="0"/>
          <a:chExt cx="0" cy="0"/>
        </a:xfrm>
      </p:grpSpPr>
      <p:sp>
        <p:nvSpPr>
          <p:cNvPr id="1011" name="Shape 1011"/>
          <p:cNvSpPr txBox="1"/>
          <p:nvPr/>
        </p:nvSpPr>
        <p:spPr>
          <a:xfrm>
            <a:off x="647225" y="1329950"/>
            <a:ext cx="11081700" cy="3954900"/>
          </a:xfrm>
          <a:prstGeom prst="rect">
            <a:avLst/>
          </a:prstGeom>
          <a:noFill/>
          <a:ln>
            <a:noFill/>
          </a:ln>
        </p:spPr>
        <p:txBody>
          <a:bodyPr anchorCtr="0" anchor="t" bIns="45700" lIns="91400" spcFirstLastPara="1" rIns="91400" wrap="square" tIns="45700">
            <a:noAutofit/>
          </a:bodyPr>
          <a:lstStyle/>
          <a:p>
            <a:pPr indent="0" lvl="0" marL="457200" marR="0" rtl="0">
              <a:lnSpc>
                <a:spcPct val="100000"/>
              </a:lnSpc>
              <a:spcBef>
                <a:spcPts val="0"/>
              </a:spcBef>
              <a:spcAft>
                <a:spcPts val="0"/>
              </a:spcAft>
              <a:buNone/>
            </a:pPr>
            <a:r>
              <a:rPr lang="en-US" sz="2000">
                <a:latin typeface="Lato"/>
                <a:ea typeface="Lato"/>
                <a:cs typeface="Lato"/>
                <a:sym typeface="Lato"/>
              </a:rPr>
              <a:t>For example:</a:t>
            </a:r>
            <a:endParaRPr sz="2000">
              <a:latin typeface="Lato"/>
              <a:ea typeface="Lato"/>
              <a:cs typeface="Lato"/>
              <a:sym typeface="Lato"/>
            </a:endParaRPr>
          </a:p>
          <a:p>
            <a:pPr indent="0" lvl="0" marL="457200" marR="0" rtl="0">
              <a:lnSpc>
                <a:spcPct val="100000"/>
              </a:lnSpc>
              <a:spcBef>
                <a:spcPts val="0"/>
              </a:spcBef>
              <a:spcAft>
                <a:spcPts val="0"/>
              </a:spcAft>
              <a:buNone/>
            </a:pPr>
            <a:r>
              <a:t/>
            </a:r>
            <a:endParaRPr sz="2000">
              <a:latin typeface="Lato"/>
              <a:ea typeface="Lato"/>
              <a:cs typeface="Lato"/>
              <a:sym typeface="Lato"/>
            </a:endParaRPr>
          </a:p>
          <a:p>
            <a:pPr indent="0" lvl="0" marL="457200" marR="0" rtl="0">
              <a:lnSpc>
                <a:spcPct val="100000"/>
              </a:lnSpc>
              <a:spcBef>
                <a:spcPts val="0"/>
              </a:spcBef>
              <a:spcAft>
                <a:spcPts val="0"/>
              </a:spcAft>
              <a:buNone/>
            </a:pPr>
            <a:r>
              <a:rPr lang="en-US" sz="2000">
                <a:latin typeface="Lato"/>
                <a:ea typeface="Lato"/>
                <a:cs typeface="Lato"/>
                <a:sym typeface="Lato"/>
              </a:rPr>
              <a:t>	Code:</a:t>
            </a:r>
            <a:endParaRPr sz="2000">
              <a:latin typeface="Lato"/>
              <a:ea typeface="Lato"/>
              <a:cs typeface="Lato"/>
              <a:sym typeface="Lato"/>
            </a:endParaRPr>
          </a:p>
          <a:p>
            <a:pPr indent="0" lvl="0" marL="457200" marR="0" rtl="0">
              <a:lnSpc>
                <a:spcPct val="100000"/>
              </a:lnSpc>
              <a:spcBef>
                <a:spcPts val="0"/>
              </a:spcBef>
              <a:spcAft>
                <a:spcPts val="0"/>
              </a:spcAft>
              <a:buNone/>
            </a:pPr>
            <a:r>
              <a:t/>
            </a:r>
            <a:endParaRPr sz="2000">
              <a:latin typeface="Lato"/>
              <a:ea typeface="Lato"/>
              <a:cs typeface="Lato"/>
              <a:sym typeface="Lato"/>
            </a:endParaRPr>
          </a:p>
          <a:p>
            <a:pPr indent="0" lvl="0" marL="457200" marR="0" rtl="0">
              <a:lnSpc>
                <a:spcPct val="100000"/>
              </a:lnSpc>
              <a:spcBef>
                <a:spcPts val="0"/>
              </a:spcBef>
              <a:spcAft>
                <a:spcPts val="0"/>
              </a:spcAft>
              <a:buNone/>
            </a:pPr>
            <a:r>
              <a:t/>
            </a:r>
            <a:endParaRPr sz="2000">
              <a:latin typeface="Lato"/>
              <a:ea typeface="Lato"/>
              <a:cs typeface="Lato"/>
              <a:sym typeface="Lato"/>
            </a:endParaRPr>
          </a:p>
          <a:p>
            <a:pPr indent="0" lvl="0" marL="457200" marR="0" rtl="0">
              <a:lnSpc>
                <a:spcPct val="100000"/>
              </a:lnSpc>
              <a:spcBef>
                <a:spcPts val="0"/>
              </a:spcBef>
              <a:spcAft>
                <a:spcPts val="0"/>
              </a:spcAft>
              <a:buNone/>
            </a:pPr>
            <a:r>
              <a:t/>
            </a:r>
            <a:endParaRPr sz="2000">
              <a:latin typeface="Lato"/>
              <a:ea typeface="Lato"/>
              <a:cs typeface="Lato"/>
              <a:sym typeface="Lato"/>
            </a:endParaRPr>
          </a:p>
          <a:p>
            <a:pPr indent="0" lvl="0" marL="457200" marR="0" rtl="0">
              <a:lnSpc>
                <a:spcPct val="100000"/>
              </a:lnSpc>
              <a:spcBef>
                <a:spcPts val="0"/>
              </a:spcBef>
              <a:spcAft>
                <a:spcPts val="0"/>
              </a:spcAft>
              <a:buNone/>
            </a:pPr>
            <a:r>
              <a:t/>
            </a:r>
            <a:endParaRPr sz="2000">
              <a:latin typeface="Lato"/>
              <a:ea typeface="Lato"/>
              <a:cs typeface="Lato"/>
              <a:sym typeface="Lato"/>
            </a:endParaRPr>
          </a:p>
          <a:p>
            <a:pPr indent="0" lvl="0" marL="457200" marR="0" rtl="0">
              <a:lnSpc>
                <a:spcPct val="100000"/>
              </a:lnSpc>
              <a:spcBef>
                <a:spcPts val="0"/>
              </a:spcBef>
              <a:spcAft>
                <a:spcPts val="0"/>
              </a:spcAft>
              <a:buNone/>
            </a:pPr>
            <a:r>
              <a:t/>
            </a:r>
            <a:endParaRPr sz="2000">
              <a:latin typeface="Lato"/>
              <a:ea typeface="Lato"/>
              <a:cs typeface="Lato"/>
              <a:sym typeface="Lato"/>
            </a:endParaRPr>
          </a:p>
          <a:p>
            <a:pPr indent="0" lvl="0" marL="457200" marR="0" rtl="0">
              <a:lnSpc>
                <a:spcPct val="100000"/>
              </a:lnSpc>
              <a:spcBef>
                <a:spcPts val="0"/>
              </a:spcBef>
              <a:spcAft>
                <a:spcPts val="0"/>
              </a:spcAft>
              <a:buNone/>
            </a:pPr>
            <a:r>
              <a:t/>
            </a:r>
            <a:endParaRPr sz="2000">
              <a:latin typeface="Lato"/>
              <a:ea typeface="Lato"/>
              <a:cs typeface="Lato"/>
              <a:sym typeface="Lato"/>
            </a:endParaRPr>
          </a:p>
          <a:p>
            <a:pPr indent="0" lvl="0" marL="457200" marR="0" rtl="0">
              <a:lnSpc>
                <a:spcPct val="100000"/>
              </a:lnSpc>
              <a:spcBef>
                <a:spcPts val="0"/>
              </a:spcBef>
              <a:spcAft>
                <a:spcPts val="0"/>
              </a:spcAft>
              <a:buNone/>
            </a:pPr>
            <a:r>
              <a:rPr lang="en-US" sz="2000">
                <a:latin typeface="Lato"/>
                <a:ea typeface="Lato"/>
                <a:cs typeface="Lato"/>
                <a:sym typeface="Lato"/>
              </a:rPr>
              <a:t>	Output:</a:t>
            </a:r>
            <a:endParaRPr sz="2000">
              <a:latin typeface="Lato"/>
              <a:ea typeface="Lato"/>
              <a:cs typeface="Lato"/>
              <a:sym typeface="Lato"/>
            </a:endParaRPr>
          </a:p>
        </p:txBody>
      </p:sp>
      <p:sp>
        <p:nvSpPr>
          <p:cNvPr id="1012" name="Shape 101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013" name="Shape 1013"/>
          <p:cNvGrpSpPr/>
          <p:nvPr/>
        </p:nvGrpSpPr>
        <p:grpSpPr>
          <a:xfrm>
            <a:off x="858043" y="241509"/>
            <a:ext cx="10470300" cy="730079"/>
            <a:chOff x="1692324" y="483017"/>
            <a:chExt cx="20940600" cy="1460159"/>
          </a:xfrm>
        </p:grpSpPr>
        <p:sp>
          <p:nvSpPr>
            <p:cNvPr id="1014" name="Shape 101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rtl="0" algn="ctr">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Loop Control: Continue</a:t>
              </a:r>
              <a:endParaRPr b="1" sz="4400">
                <a:solidFill>
                  <a:srgbClr val="17959F"/>
                </a:solidFill>
                <a:latin typeface="Lato"/>
                <a:ea typeface="Lato"/>
                <a:cs typeface="Lato"/>
                <a:sym typeface="Lato"/>
              </a:endParaRPr>
            </a:p>
          </p:txBody>
        </p:sp>
        <p:sp>
          <p:nvSpPr>
            <p:cNvPr id="1015" name="Shape 101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016" name="Shape 1016"/>
          <p:cNvPicPr preferRelativeResize="0"/>
          <p:nvPr/>
        </p:nvPicPr>
        <p:blipFill>
          <a:blip r:embed="rId3">
            <a:alphaModFix/>
          </a:blip>
          <a:stretch>
            <a:fillRect/>
          </a:stretch>
        </p:blipFill>
        <p:spPr>
          <a:xfrm>
            <a:off x="2974250" y="1735300"/>
            <a:ext cx="5628300" cy="4875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Shape 376"/>
          <p:cNvSpPr txBox="1"/>
          <p:nvPr/>
        </p:nvSpPr>
        <p:spPr>
          <a:xfrm>
            <a:off x="481619" y="1755460"/>
            <a:ext cx="11223300" cy="10155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The string format() method formats the given string into a nicer output in Python.</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45720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For example:</a:t>
            </a:r>
            <a:endParaRPr sz="2000">
              <a:latin typeface="Lato"/>
              <a:ea typeface="Lato"/>
              <a:cs typeface="Lato"/>
              <a:sym typeface="Lato"/>
            </a:endParaRPr>
          </a:p>
        </p:txBody>
      </p:sp>
      <p:sp>
        <p:nvSpPr>
          <p:cNvPr id="377" name="Shape 377"/>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378" name="Shape 378"/>
          <p:cNvGrpSpPr/>
          <p:nvPr/>
        </p:nvGrpSpPr>
        <p:grpSpPr>
          <a:xfrm>
            <a:off x="858043" y="241509"/>
            <a:ext cx="10470300" cy="730079"/>
            <a:chOff x="1692324" y="483017"/>
            <a:chExt cx="20940600" cy="1460159"/>
          </a:xfrm>
        </p:grpSpPr>
        <p:sp>
          <p:nvSpPr>
            <p:cNvPr id="379" name="Shape 379"/>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format operator</a:t>
              </a:r>
              <a:endParaRPr b="1" i="0" sz="4400" u="none" cap="none" strike="noStrike">
                <a:solidFill>
                  <a:srgbClr val="17959F"/>
                </a:solidFill>
                <a:latin typeface="Lato"/>
                <a:ea typeface="Lato"/>
                <a:cs typeface="Lato"/>
                <a:sym typeface="Lato"/>
              </a:endParaRPr>
            </a:p>
          </p:txBody>
        </p:sp>
        <p:sp>
          <p:nvSpPr>
            <p:cNvPr id="380" name="Shape 380"/>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381" name="Shape 381"/>
          <p:cNvPicPr preferRelativeResize="0"/>
          <p:nvPr/>
        </p:nvPicPr>
        <p:blipFill>
          <a:blip r:embed="rId3">
            <a:alphaModFix/>
          </a:blip>
          <a:stretch>
            <a:fillRect/>
          </a:stretch>
        </p:blipFill>
        <p:spPr>
          <a:xfrm>
            <a:off x="2230163" y="4141119"/>
            <a:ext cx="7726075" cy="1771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cxnSp>
        <p:nvCxnSpPr>
          <p:cNvPr id="1022" name="Shape 1022"/>
          <p:cNvCxnSpPr/>
          <p:nvPr/>
        </p:nvCxnSpPr>
        <p:spPr>
          <a:xfrm>
            <a:off x="5805926" y="4129382"/>
            <a:ext cx="596400" cy="0"/>
          </a:xfrm>
          <a:prstGeom prst="straightConnector1">
            <a:avLst/>
          </a:prstGeom>
          <a:noFill/>
          <a:ln cap="flat" cmpd="sng" w="57150">
            <a:solidFill>
              <a:schemeClr val="accent1"/>
            </a:solidFill>
            <a:prstDash val="solid"/>
            <a:miter lim="800000"/>
            <a:headEnd len="sm" w="sm" type="none"/>
            <a:tailEnd len="sm" w="sm" type="none"/>
          </a:ln>
        </p:spPr>
      </p:cxnSp>
      <p:sp>
        <p:nvSpPr>
          <p:cNvPr id="1023" name="Shape 1023"/>
          <p:cNvSpPr txBox="1"/>
          <p:nvPr/>
        </p:nvSpPr>
        <p:spPr>
          <a:xfrm>
            <a:off x="2256900" y="3074200"/>
            <a:ext cx="7678200" cy="73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45469"/>
              </a:buClr>
              <a:buSzPts val="4200"/>
              <a:buFont typeface="Lato Black"/>
              <a:buNone/>
            </a:pPr>
            <a:r>
              <a:rPr b="1" lang="en-US" sz="4200">
                <a:solidFill>
                  <a:srgbClr val="445469"/>
                </a:solidFill>
                <a:latin typeface="Lato Black"/>
                <a:ea typeface="Lato Black"/>
                <a:cs typeface="Lato Black"/>
                <a:sym typeface="Lato Black"/>
              </a:rPr>
              <a:t>Non-Primitive Data Structures</a:t>
            </a:r>
            <a:endParaRPr/>
          </a:p>
        </p:txBody>
      </p:sp>
      <p:grpSp>
        <p:nvGrpSpPr>
          <p:cNvPr id="1024" name="Shape 1024"/>
          <p:cNvGrpSpPr/>
          <p:nvPr/>
        </p:nvGrpSpPr>
        <p:grpSpPr>
          <a:xfrm>
            <a:off x="5521358" y="1570219"/>
            <a:ext cx="1187400" cy="1187400"/>
            <a:chOff x="5521358" y="1570219"/>
            <a:chExt cx="1187400" cy="1187400"/>
          </a:xfrm>
        </p:grpSpPr>
        <p:sp>
          <p:nvSpPr>
            <p:cNvPr id="1025" name="Shape 1025"/>
            <p:cNvSpPr/>
            <p:nvPr/>
          </p:nvSpPr>
          <p:spPr>
            <a:xfrm>
              <a:off x="5521358" y="1570219"/>
              <a:ext cx="1187400" cy="1187400"/>
            </a:xfrm>
            <a:prstGeom prst="diamond">
              <a:avLst/>
            </a:prstGeom>
            <a:noFill/>
            <a:ln cap="flat" cmpd="sng" w="381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Lato Light"/>
                <a:buNone/>
              </a:pPr>
              <a:r>
                <a:t/>
              </a:r>
              <a:endParaRPr b="0" i="0" sz="900" u="none" cap="none" strike="noStrike">
                <a:solidFill>
                  <a:schemeClr val="lt1"/>
                </a:solidFill>
                <a:latin typeface="Lato Light"/>
                <a:ea typeface="Lato Light"/>
                <a:cs typeface="Lato Light"/>
                <a:sym typeface="Lato Light"/>
              </a:endParaRPr>
            </a:p>
          </p:txBody>
        </p:sp>
        <p:sp>
          <p:nvSpPr>
            <p:cNvPr id="1026" name="Shape 1026"/>
            <p:cNvSpPr/>
            <p:nvPr/>
          </p:nvSpPr>
          <p:spPr>
            <a:xfrm>
              <a:off x="5850128" y="1903525"/>
              <a:ext cx="520500" cy="520800"/>
            </a:xfrm>
            <a:custGeom>
              <a:pathLst>
                <a:path extrusionOk="0" h="120000" w="120000">
                  <a:moveTo>
                    <a:pt x="65457" y="57272"/>
                  </a:moveTo>
                  <a:cubicBezTo>
                    <a:pt x="66965" y="57272"/>
                    <a:pt x="68183" y="56055"/>
                    <a:pt x="68183" y="54544"/>
                  </a:cubicBezTo>
                  <a:cubicBezTo>
                    <a:pt x="68183" y="53038"/>
                    <a:pt x="66965" y="51816"/>
                    <a:pt x="65457" y="51816"/>
                  </a:cubicBezTo>
                  <a:cubicBezTo>
                    <a:pt x="63949" y="51816"/>
                    <a:pt x="62725" y="53038"/>
                    <a:pt x="62725" y="54544"/>
                  </a:cubicBezTo>
                  <a:cubicBezTo>
                    <a:pt x="62725" y="56055"/>
                    <a:pt x="63949" y="57272"/>
                    <a:pt x="65457" y="57272"/>
                  </a:cubicBezTo>
                  <a:moveTo>
                    <a:pt x="90019" y="27272"/>
                  </a:moveTo>
                  <a:cubicBezTo>
                    <a:pt x="91528" y="27272"/>
                    <a:pt x="92745" y="28494"/>
                    <a:pt x="92745" y="30000"/>
                  </a:cubicBezTo>
                  <a:cubicBezTo>
                    <a:pt x="92745" y="31511"/>
                    <a:pt x="91528" y="32727"/>
                    <a:pt x="90019" y="32727"/>
                  </a:cubicBezTo>
                  <a:cubicBezTo>
                    <a:pt x="88511" y="32727"/>
                    <a:pt x="87288" y="31511"/>
                    <a:pt x="87288" y="30000"/>
                  </a:cubicBezTo>
                  <a:cubicBezTo>
                    <a:pt x="87288" y="28494"/>
                    <a:pt x="88511" y="27272"/>
                    <a:pt x="90019" y="27272"/>
                  </a:cubicBezTo>
                  <a:moveTo>
                    <a:pt x="90019" y="38183"/>
                  </a:moveTo>
                  <a:cubicBezTo>
                    <a:pt x="94538" y="38183"/>
                    <a:pt x="98203" y="34516"/>
                    <a:pt x="98203" y="30000"/>
                  </a:cubicBezTo>
                  <a:cubicBezTo>
                    <a:pt x="98203" y="25483"/>
                    <a:pt x="94538" y="21822"/>
                    <a:pt x="90019" y="21822"/>
                  </a:cubicBezTo>
                  <a:cubicBezTo>
                    <a:pt x="85495" y="21822"/>
                    <a:pt x="81830" y="25483"/>
                    <a:pt x="81830" y="30000"/>
                  </a:cubicBezTo>
                  <a:cubicBezTo>
                    <a:pt x="81830" y="34516"/>
                    <a:pt x="85495" y="38183"/>
                    <a:pt x="90019" y="38183"/>
                  </a:cubicBezTo>
                  <a:moveTo>
                    <a:pt x="73646" y="65455"/>
                  </a:moveTo>
                  <a:cubicBezTo>
                    <a:pt x="75155" y="65455"/>
                    <a:pt x="76372" y="64233"/>
                    <a:pt x="76372" y="62727"/>
                  </a:cubicBezTo>
                  <a:cubicBezTo>
                    <a:pt x="76372" y="61222"/>
                    <a:pt x="75155" y="60000"/>
                    <a:pt x="73646" y="60000"/>
                  </a:cubicBezTo>
                  <a:cubicBezTo>
                    <a:pt x="72133" y="60000"/>
                    <a:pt x="70915" y="61222"/>
                    <a:pt x="70915" y="62727"/>
                  </a:cubicBezTo>
                  <a:cubicBezTo>
                    <a:pt x="70915" y="64233"/>
                    <a:pt x="72133" y="65455"/>
                    <a:pt x="73646" y="65455"/>
                  </a:cubicBezTo>
                  <a:moveTo>
                    <a:pt x="57268" y="43638"/>
                  </a:moveTo>
                  <a:cubicBezTo>
                    <a:pt x="55760" y="43638"/>
                    <a:pt x="54542" y="44855"/>
                    <a:pt x="54542" y="46366"/>
                  </a:cubicBezTo>
                  <a:cubicBezTo>
                    <a:pt x="54542" y="47872"/>
                    <a:pt x="55760" y="49088"/>
                    <a:pt x="57268" y="49088"/>
                  </a:cubicBezTo>
                  <a:cubicBezTo>
                    <a:pt x="58776" y="49088"/>
                    <a:pt x="59999" y="47872"/>
                    <a:pt x="59999" y="46366"/>
                  </a:cubicBezTo>
                  <a:cubicBezTo>
                    <a:pt x="59999" y="44855"/>
                    <a:pt x="58776" y="43638"/>
                    <a:pt x="57268" y="43638"/>
                  </a:cubicBezTo>
                  <a:moveTo>
                    <a:pt x="9777" y="110233"/>
                  </a:moveTo>
                  <a:lnTo>
                    <a:pt x="19639" y="85511"/>
                  </a:lnTo>
                  <a:cubicBezTo>
                    <a:pt x="20965" y="87966"/>
                    <a:pt x="22610" y="90294"/>
                    <a:pt x="24539" y="92455"/>
                  </a:cubicBezTo>
                  <a:cubicBezTo>
                    <a:pt x="27453" y="95722"/>
                    <a:pt x="30833" y="98394"/>
                    <a:pt x="34493" y="100377"/>
                  </a:cubicBezTo>
                  <a:cubicBezTo>
                    <a:pt x="34493" y="100377"/>
                    <a:pt x="9777" y="110233"/>
                    <a:pt x="9777" y="110233"/>
                  </a:cubicBezTo>
                  <a:close/>
                  <a:moveTo>
                    <a:pt x="21153" y="67000"/>
                  </a:moveTo>
                  <a:lnTo>
                    <a:pt x="0" y="120000"/>
                  </a:lnTo>
                  <a:lnTo>
                    <a:pt x="53034" y="98861"/>
                  </a:lnTo>
                  <a:cubicBezTo>
                    <a:pt x="52089" y="98972"/>
                    <a:pt x="51144" y="99022"/>
                    <a:pt x="50205" y="99022"/>
                  </a:cubicBezTo>
                  <a:cubicBezTo>
                    <a:pt x="33980" y="99022"/>
                    <a:pt x="19286" y="83344"/>
                    <a:pt x="21153" y="67000"/>
                  </a:cubicBezTo>
                  <a:moveTo>
                    <a:pt x="91710" y="59205"/>
                  </a:moveTo>
                  <a:cubicBezTo>
                    <a:pt x="90628" y="60283"/>
                    <a:pt x="88932" y="62061"/>
                    <a:pt x="86958" y="64122"/>
                  </a:cubicBezTo>
                  <a:cubicBezTo>
                    <a:pt x="83441" y="67800"/>
                    <a:pt x="78034" y="73450"/>
                    <a:pt x="74819" y="76405"/>
                  </a:cubicBezTo>
                  <a:lnTo>
                    <a:pt x="43621" y="45227"/>
                  </a:lnTo>
                  <a:cubicBezTo>
                    <a:pt x="46580" y="42016"/>
                    <a:pt x="52237" y="36611"/>
                    <a:pt x="55913" y="33100"/>
                  </a:cubicBezTo>
                  <a:cubicBezTo>
                    <a:pt x="57979" y="31127"/>
                    <a:pt x="59755" y="29433"/>
                    <a:pt x="60836" y="28350"/>
                  </a:cubicBezTo>
                  <a:cubicBezTo>
                    <a:pt x="75598" y="13594"/>
                    <a:pt x="103979" y="5516"/>
                    <a:pt x="114593" y="5455"/>
                  </a:cubicBezTo>
                  <a:cubicBezTo>
                    <a:pt x="114570" y="14288"/>
                    <a:pt x="107127" y="43800"/>
                    <a:pt x="91710" y="59205"/>
                  </a:cubicBezTo>
                  <a:moveTo>
                    <a:pt x="71006" y="80905"/>
                  </a:moveTo>
                  <a:cubicBezTo>
                    <a:pt x="69014" y="88183"/>
                    <a:pt x="66385" y="94844"/>
                    <a:pt x="63477" y="100194"/>
                  </a:cubicBezTo>
                  <a:cubicBezTo>
                    <a:pt x="62276" y="96966"/>
                    <a:pt x="60563" y="93322"/>
                    <a:pt x="58127" y="89500"/>
                  </a:cubicBezTo>
                  <a:cubicBezTo>
                    <a:pt x="57108" y="87905"/>
                    <a:pt x="55361" y="86977"/>
                    <a:pt x="53523" y="86977"/>
                  </a:cubicBezTo>
                  <a:cubicBezTo>
                    <a:pt x="53091" y="86977"/>
                    <a:pt x="52652" y="87027"/>
                    <a:pt x="52220" y="87133"/>
                  </a:cubicBezTo>
                  <a:cubicBezTo>
                    <a:pt x="51161" y="87394"/>
                    <a:pt x="50074" y="87527"/>
                    <a:pt x="48999" y="87527"/>
                  </a:cubicBezTo>
                  <a:cubicBezTo>
                    <a:pt x="44987" y="87527"/>
                    <a:pt x="41071" y="85733"/>
                    <a:pt x="37679" y="82344"/>
                  </a:cubicBezTo>
                  <a:cubicBezTo>
                    <a:pt x="33354" y="78022"/>
                    <a:pt x="31647" y="72855"/>
                    <a:pt x="32888" y="67811"/>
                  </a:cubicBezTo>
                  <a:cubicBezTo>
                    <a:pt x="33445" y="65538"/>
                    <a:pt x="32489" y="63166"/>
                    <a:pt x="30520" y="61911"/>
                  </a:cubicBezTo>
                  <a:cubicBezTo>
                    <a:pt x="26690" y="59477"/>
                    <a:pt x="23048" y="57766"/>
                    <a:pt x="19815" y="56572"/>
                  </a:cubicBezTo>
                  <a:cubicBezTo>
                    <a:pt x="25171" y="53655"/>
                    <a:pt x="31835" y="51033"/>
                    <a:pt x="39119" y="49038"/>
                  </a:cubicBezTo>
                  <a:cubicBezTo>
                    <a:pt x="39267" y="49000"/>
                    <a:pt x="39387" y="48905"/>
                    <a:pt x="39529" y="48850"/>
                  </a:cubicBezTo>
                  <a:lnTo>
                    <a:pt x="71194" y="80500"/>
                  </a:lnTo>
                  <a:cubicBezTo>
                    <a:pt x="71142" y="80638"/>
                    <a:pt x="71046" y="80755"/>
                    <a:pt x="71006" y="80905"/>
                  </a:cubicBezTo>
                  <a:moveTo>
                    <a:pt x="119066" y="927"/>
                  </a:moveTo>
                  <a:cubicBezTo>
                    <a:pt x="118446" y="305"/>
                    <a:pt x="116921" y="0"/>
                    <a:pt x="114713" y="0"/>
                  </a:cubicBezTo>
                  <a:cubicBezTo>
                    <a:pt x="103183" y="0"/>
                    <a:pt x="73083" y="8394"/>
                    <a:pt x="56978" y="24494"/>
                  </a:cubicBezTo>
                  <a:cubicBezTo>
                    <a:pt x="53182" y="28288"/>
                    <a:pt x="40599" y="39861"/>
                    <a:pt x="37679" y="43777"/>
                  </a:cubicBezTo>
                  <a:cubicBezTo>
                    <a:pt x="28232" y="46366"/>
                    <a:pt x="14477" y="51538"/>
                    <a:pt x="6806" y="59205"/>
                  </a:cubicBezTo>
                  <a:cubicBezTo>
                    <a:pt x="6806" y="59205"/>
                    <a:pt x="16168" y="59238"/>
                    <a:pt x="27589" y="66511"/>
                  </a:cubicBezTo>
                  <a:cubicBezTo>
                    <a:pt x="25928" y="73277"/>
                    <a:pt x="28033" y="80416"/>
                    <a:pt x="33821" y="86200"/>
                  </a:cubicBezTo>
                  <a:cubicBezTo>
                    <a:pt x="38328" y="90705"/>
                    <a:pt x="43661" y="92983"/>
                    <a:pt x="48999" y="92983"/>
                  </a:cubicBezTo>
                  <a:cubicBezTo>
                    <a:pt x="50513" y="92983"/>
                    <a:pt x="52026" y="92800"/>
                    <a:pt x="53523" y="92427"/>
                  </a:cubicBezTo>
                  <a:cubicBezTo>
                    <a:pt x="60796" y="103844"/>
                    <a:pt x="60836" y="113200"/>
                    <a:pt x="60836" y="113200"/>
                  </a:cubicBezTo>
                  <a:cubicBezTo>
                    <a:pt x="68508" y="105533"/>
                    <a:pt x="73686" y="91783"/>
                    <a:pt x="76270" y="82344"/>
                  </a:cubicBezTo>
                  <a:cubicBezTo>
                    <a:pt x="80191" y="79427"/>
                    <a:pt x="91772" y="66855"/>
                    <a:pt x="95568" y="63061"/>
                  </a:cubicBezTo>
                  <a:cubicBezTo>
                    <a:pt x="114752" y="43888"/>
                    <a:pt x="122925" y="4783"/>
                    <a:pt x="119066" y="927"/>
                  </a:cubicBezTo>
                </a:path>
              </a:pathLst>
            </a:custGeom>
            <a:solidFill>
              <a:schemeClr val="accent1"/>
            </a:solidFill>
            <a:ln>
              <a:noFill/>
            </a:ln>
          </p:spPr>
          <p:txBody>
            <a:bodyPr anchorCtr="0" anchor="ctr" bIns="19025" lIns="19025" spcFirstLastPara="1" rIns="19025" wrap="square" tIns="19025">
              <a:noAutofit/>
            </a:bodyPr>
            <a:lstStyle/>
            <a:p>
              <a:pPr indent="0" lvl="0" marL="0" marR="0" rtl="0" algn="l">
                <a:spcBef>
                  <a:spcPts val="0"/>
                </a:spcBef>
                <a:spcAft>
                  <a:spcPts val="0"/>
                </a:spcAft>
                <a:buClr>
                  <a:schemeClr val="dk1"/>
                </a:buClr>
                <a:buSzPts val="1499"/>
                <a:buFont typeface="Lato Light"/>
                <a:buNone/>
              </a:pPr>
              <a:r>
                <a:t/>
              </a:r>
              <a:endParaRPr b="0" i="0" sz="1499" u="none" cap="none" strike="noStrike">
                <a:solidFill>
                  <a:schemeClr val="dk1"/>
                </a:solidFill>
                <a:latin typeface="Lato Light"/>
                <a:ea typeface="Lato Light"/>
                <a:cs typeface="Lato Light"/>
                <a:sym typeface="Lato Light"/>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cxnSp>
        <p:nvCxnSpPr>
          <p:cNvPr id="1032" name="Shape 1032"/>
          <p:cNvCxnSpPr/>
          <p:nvPr/>
        </p:nvCxnSpPr>
        <p:spPr>
          <a:xfrm>
            <a:off x="5805926" y="4129382"/>
            <a:ext cx="596400" cy="0"/>
          </a:xfrm>
          <a:prstGeom prst="straightConnector1">
            <a:avLst/>
          </a:prstGeom>
          <a:noFill/>
          <a:ln cap="flat" cmpd="sng" w="57150">
            <a:solidFill>
              <a:schemeClr val="accent1"/>
            </a:solidFill>
            <a:prstDash val="solid"/>
            <a:miter lim="800000"/>
            <a:headEnd len="sm" w="sm" type="none"/>
            <a:tailEnd len="sm" w="sm" type="none"/>
          </a:ln>
        </p:spPr>
      </p:cxnSp>
      <p:sp>
        <p:nvSpPr>
          <p:cNvPr id="1033" name="Shape 1033"/>
          <p:cNvSpPr txBox="1"/>
          <p:nvPr/>
        </p:nvSpPr>
        <p:spPr>
          <a:xfrm>
            <a:off x="2256900" y="3074200"/>
            <a:ext cx="7678200" cy="73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45469"/>
              </a:buClr>
              <a:buSzPts val="4200"/>
              <a:buFont typeface="Lato Black"/>
              <a:buNone/>
            </a:pPr>
            <a:r>
              <a:rPr b="1" lang="en-US" sz="4200">
                <a:solidFill>
                  <a:srgbClr val="445469"/>
                </a:solidFill>
                <a:latin typeface="Lato Black"/>
                <a:ea typeface="Lato Black"/>
                <a:cs typeface="Lato Black"/>
                <a:sym typeface="Lato Black"/>
              </a:rPr>
              <a:t>Lists</a:t>
            </a:r>
            <a:endParaRPr/>
          </a:p>
        </p:txBody>
      </p:sp>
      <p:grpSp>
        <p:nvGrpSpPr>
          <p:cNvPr id="1034" name="Shape 1034"/>
          <p:cNvGrpSpPr/>
          <p:nvPr/>
        </p:nvGrpSpPr>
        <p:grpSpPr>
          <a:xfrm>
            <a:off x="5521358" y="1570219"/>
            <a:ext cx="1187400" cy="1187400"/>
            <a:chOff x="5521358" y="1570219"/>
            <a:chExt cx="1187400" cy="1187400"/>
          </a:xfrm>
        </p:grpSpPr>
        <p:sp>
          <p:nvSpPr>
            <p:cNvPr id="1035" name="Shape 1035"/>
            <p:cNvSpPr/>
            <p:nvPr/>
          </p:nvSpPr>
          <p:spPr>
            <a:xfrm>
              <a:off x="5521358" y="1570219"/>
              <a:ext cx="1187400" cy="1187400"/>
            </a:xfrm>
            <a:prstGeom prst="diamond">
              <a:avLst/>
            </a:prstGeom>
            <a:noFill/>
            <a:ln cap="flat" cmpd="sng" w="381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Lato Light"/>
                <a:buNone/>
              </a:pPr>
              <a:r>
                <a:t/>
              </a:r>
              <a:endParaRPr b="0" i="0" sz="900" u="none" cap="none" strike="noStrike">
                <a:solidFill>
                  <a:schemeClr val="lt1"/>
                </a:solidFill>
                <a:latin typeface="Lato Light"/>
                <a:ea typeface="Lato Light"/>
                <a:cs typeface="Lato Light"/>
                <a:sym typeface="Lato Light"/>
              </a:endParaRPr>
            </a:p>
          </p:txBody>
        </p:sp>
        <p:sp>
          <p:nvSpPr>
            <p:cNvPr id="1036" name="Shape 1036"/>
            <p:cNvSpPr/>
            <p:nvPr/>
          </p:nvSpPr>
          <p:spPr>
            <a:xfrm>
              <a:off x="5850128" y="1903525"/>
              <a:ext cx="520500" cy="520800"/>
            </a:xfrm>
            <a:custGeom>
              <a:pathLst>
                <a:path extrusionOk="0" h="120000" w="120000">
                  <a:moveTo>
                    <a:pt x="65457" y="57272"/>
                  </a:moveTo>
                  <a:cubicBezTo>
                    <a:pt x="66965" y="57272"/>
                    <a:pt x="68183" y="56055"/>
                    <a:pt x="68183" y="54544"/>
                  </a:cubicBezTo>
                  <a:cubicBezTo>
                    <a:pt x="68183" y="53038"/>
                    <a:pt x="66965" y="51816"/>
                    <a:pt x="65457" y="51816"/>
                  </a:cubicBezTo>
                  <a:cubicBezTo>
                    <a:pt x="63949" y="51816"/>
                    <a:pt x="62725" y="53038"/>
                    <a:pt x="62725" y="54544"/>
                  </a:cubicBezTo>
                  <a:cubicBezTo>
                    <a:pt x="62725" y="56055"/>
                    <a:pt x="63949" y="57272"/>
                    <a:pt x="65457" y="57272"/>
                  </a:cubicBezTo>
                  <a:moveTo>
                    <a:pt x="90019" y="27272"/>
                  </a:moveTo>
                  <a:cubicBezTo>
                    <a:pt x="91528" y="27272"/>
                    <a:pt x="92745" y="28494"/>
                    <a:pt x="92745" y="30000"/>
                  </a:cubicBezTo>
                  <a:cubicBezTo>
                    <a:pt x="92745" y="31511"/>
                    <a:pt x="91528" y="32727"/>
                    <a:pt x="90019" y="32727"/>
                  </a:cubicBezTo>
                  <a:cubicBezTo>
                    <a:pt x="88511" y="32727"/>
                    <a:pt x="87288" y="31511"/>
                    <a:pt x="87288" y="30000"/>
                  </a:cubicBezTo>
                  <a:cubicBezTo>
                    <a:pt x="87288" y="28494"/>
                    <a:pt x="88511" y="27272"/>
                    <a:pt x="90019" y="27272"/>
                  </a:cubicBezTo>
                  <a:moveTo>
                    <a:pt x="90019" y="38183"/>
                  </a:moveTo>
                  <a:cubicBezTo>
                    <a:pt x="94538" y="38183"/>
                    <a:pt x="98203" y="34516"/>
                    <a:pt x="98203" y="30000"/>
                  </a:cubicBezTo>
                  <a:cubicBezTo>
                    <a:pt x="98203" y="25483"/>
                    <a:pt x="94538" y="21822"/>
                    <a:pt x="90019" y="21822"/>
                  </a:cubicBezTo>
                  <a:cubicBezTo>
                    <a:pt x="85495" y="21822"/>
                    <a:pt x="81830" y="25483"/>
                    <a:pt x="81830" y="30000"/>
                  </a:cubicBezTo>
                  <a:cubicBezTo>
                    <a:pt x="81830" y="34516"/>
                    <a:pt x="85495" y="38183"/>
                    <a:pt x="90019" y="38183"/>
                  </a:cubicBezTo>
                  <a:moveTo>
                    <a:pt x="73646" y="65455"/>
                  </a:moveTo>
                  <a:cubicBezTo>
                    <a:pt x="75155" y="65455"/>
                    <a:pt x="76372" y="64233"/>
                    <a:pt x="76372" y="62727"/>
                  </a:cubicBezTo>
                  <a:cubicBezTo>
                    <a:pt x="76372" y="61222"/>
                    <a:pt x="75155" y="60000"/>
                    <a:pt x="73646" y="60000"/>
                  </a:cubicBezTo>
                  <a:cubicBezTo>
                    <a:pt x="72133" y="60000"/>
                    <a:pt x="70915" y="61222"/>
                    <a:pt x="70915" y="62727"/>
                  </a:cubicBezTo>
                  <a:cubicBezTo>
                    <a:pt x="70915" y="64233"/>
                    <a:pt x="72133" y="65455"/>
                    <a:pt x="73646" y="65455"/>
                  </a:cubicBezTo>
                  <a:moveTo>
                    <a:pt x="57268" y="43638"/>
                  </a:moveTo>
                  <a:cubicBezTo>
                    <a:pt x="55760" y="43638"/>
                    <a:pt x="54542" y="44855"/>
                    <a:pt x="54542" y="46366"/>
                  </a:cubicBezTo>
                  <a:cubicBezTo>
                    <a:pt x="54542" y="47872"/>
                    <a:pt x="55760" y="49088"/>
                    <a:pt x="57268" y="49088"/>
                  </a:cubicBezTo>
                  <a:cubicBezTo>
                    <a:pt x="58776" y="49088"/>
                    <a:pt x="59999" y="47872"/>
                    <a:pt x="59999" y="46366"/>
                  </a:cubicBezTo>
                  <a:cubicBezTo>
                    <a:pt x="59999" y="44855"/>
                    <a:pt x="58776" y="43638"/>
                    <a:pt x="57268" y="43638"/>
                  </a:cubicBezTo>
                  <a:moveTo>
                    <a:pt x="9777" y="110233"/>
                  </a:moveTo>
                  <a:lnTo>
                    <a:pt x="19639" y="85511"/>
                  </a:lnTo>
                  <a:cubicBezTo>
                    <a:pt x="20965" y="87966"/>
                    <a:pt x="22610" y="90294"/>
                    <a:pt x="24539" y="92455"/>
                  </a:cubicBezTo>
                  <a:cubicBezTo>
                    <a:pt x="27453" y="95722"/>
                    <a:pt x="30833" y="98394"/>
                    <a:pt x="34493" y="100377"/>
                  </a:cubicBezTo>
                  <a:cubicBezTo>
                    <a:pt x="34493" y="100377"/>
                    <a:pt x="9777" y="110233"/>
                    <a:pt x="9777" y="110233"/>
                  </a:cubicBezTo>
                  <a:close/>
                  <a:moveTo>
                    <a:pt x="21153" y="67000"/>
                  </a:moveTo>
                  <a:lnTo>
                    <a:pt x="0" y="120000"/>
                  </a:lnTo>
                  <a:lnTo>
                    <a:pt x="53034" y="98861"/>
                  </a:lnTo>
                  <a:cubicBezTo>
                    <a:pt x="52089" y="98972"/>
                    <a:pt x="51144" y="99022"/>
                    <a:pt x="50205" y="99022"/>
                  </a:cubicBezTo>
                  <a:cubicBezTo>
                    <a:pt x="33980" y="99022"/>
                    <a:pt x="19286" y="83344"/>
                    <a:pt x="21153" y="67000"/>
                  </a:cubicBezTo>
                  <a:moveTo>
                    <a:pt x="91710" y="59205"/>
                  </a:moveTo>
                  <a:cubicBezTo>
                    <a:pt x="90628" y="60283"/>
                    <a:pt x="88932" y="62061"/>
                    <a:pt x="86958" y="64122"/>
                  </a:cubicBezTo>
                  <a:cubicBezTo>
                    <a:pt x="83441" y="67800"/>
                    <a:pt x="78034" y="73450"/>
                    <a:pt x="74819" y="76405"/>
                  </a:cubicBezTo>
                  <a:lnTo>
                    <a:pt x="43621" y="45227"/>
                  </a:lnTo>
                  <a:cubicBezTo>
                    <a:pt x="46580" y="42016"/>
                    <a:pt x="52237" y="36611"/>
                    <a:pt x="55913" y="33100"/>
                  </a:cubicBezTo>
                  <a:cubicBezTo>
                    <a:pt x="57979" y="31127"/>
                    <a:pt x="59755" y="29433"/>
                    <a:pt x="60836" y="28350"/>
                  </a:cubicBezTo>
                  <a:cubicBezTo>
                    <a:pt x="75598" y="13594"/>
                    <a:pt x="103979" y="5516"/>
                    <a:pt x="114593" y="5455"/>
                  </a:cubicBezTo>
                  <a:cubicBezTo>
                    <a:pt x="114570" y="14288"/>
                    <a:pt x="107127" y="43800"/>
                    <a:pt x="91710" y="59205"/>
                  </a:cubicBezTo>
                  <a:moveTo>
                    <a:pt x="71006" y="80905"/>
                  </a:moveTo>
                  <a:cubicBezTo>
                    <a:pt x="69014" y="88183"/>
                    <a:pt x="66385" y="94844"/>
                    <a:pt x="63477" y="100194"/>
                  </a:cubicBezTo>
                  <a:cubicBezTo>
                    <a:pt x="62276" y="96966"/>
                    <a:pt x="60563" y="93322"/>
                    <a:pt x="58127" y="89500"/>
                  </a:cubicBezTo>
                  <a:cubicBezTo>
                    <a:pt x="57108" y="87905"/>
                    <a:pt x="55361" y="86977"/>
                    <a:pt x="53523" y="86977"/>
                  </a:cubicBezTo>
                  <a:cubicBezTo>
                    <a:pt x="53091" y="86977"/>
                    <a:pt x="52652" y="87027"/>
                    <a:pt x="52220" y="87133"/>
                  </a:cubicBezTo>
                  <a:cubicBezTo>
                    <a:pt x="51161" y="87394"/>
                    <a:pt x="50074" y="87527"/>
                    <a:pt x="48999" y="87527"/>
                  </a:cubicBezTo>
                  <a:cubicBezTo>
                    <a:pt x="44987" y="87527"/>
                    <a:pt x="41071" y="85733"/>
                    <a:pt x="37679" y="82344"/>
                  </a:cubicBezTo>
                  <a:cubicBezTo>
                    <a:pt x="33354" y="78022"/>
                    <a:pt x="31647" y="72855"/>
                    <a:pt x="32888" y="67811"/>
                  </a:cubicBezTo>
                  <a:cubicBezTo>
                    <a:pt x="33445" y="65538"/>
                    <a:pt x="32489" y="63166"/>
                    <a:pt x="30520" y="61911"/>
                  </a:cubicBezTo>
                  <a:cubicBezTo>
                    <a:pt x="26690" y="59477"/>
                    <a:pt x="23048" y="57766"/>
                    <a:pt x="19815" y="56572"/>
                  </a:cubicBezTo>
                  <a:cubicBezTo>
                    <a:pt x="25171" y="53655"/>
                    <a:pt x="31835" y="51033"/>
                    <a:pt x="39119" y="49038"/>
                  </a:cubicBezTo>
                  <a:cubicBezTo>
                    <a:pt x="39267" y="49000"/>
                    <a:pt x="39387" y="48905"/>
                    <a:pt x="39529" y="48850"/>
                  </a:cubicBezTo>
                  <a:lnTo>
                    <a:pt x="71194" y="80500"/>
                  </a:lnTo>
                  <a:cubicBezTo>
                    <a:pt x="71142" y="80638"/>
                    <a:pt x="71046" y="80755"/>
                    <a:pt x="71006" y="80905"/>
                  </a:cubicBezTo>
                  <a:moveTo>
                    <a:pt x="119066" y="927"/>
                  </a:moveTo>
                  <a:cubicBezTo>
                    <a:pt x="118446" y="305"/>
                    <a:pt x="116921" y="0"/>
                    <a:pt x="114713" y="0"/>
                  </a:cubicBezTo>
                  <a:cubicBezTo>
                    <a:pt x="103183" y="0"/>
                    <a:pt x="73083" y="8394"/>
                    <a:pt x="56978" y="24494"/>
                  </a:cubicBezTo>
                  <a:cubicBezTo>
                    <a:pt x="53182" y="28288"/>
                    <a:pt x="40599" y="39861"/>
                    <a:pt x="37679" y="43777"/>
                  </a:cubicBezTo>
                  <a:cubicBezTo>
                    <a:pt x="28232" y="46366"/>
                    <a:pt x="14477" y="51538"/>
                    <a:pt x="6806" y="59205"/>
                  </a:cubicBezTo>
                  <a:cubicBezTo>
                    <a:pt x="6806" y="59205"/>
                    <a:pt x="16168" y="59238"/>
                    <a:pt x="27589" y="66511"/>
                  </a:cubicBezTo>
                  <a:cubicBezTo>
                    <a:pt x="25928" y="73277"/>
                    <a:pt x="28033" y="80416"/>
                    <a:pt x="33821" y="86200"/>
                  </a:cubicBezTo>
                  <a:cubicBezTo>
                    <a:pt x="38328" y="90705"/>
                    <a:pt x="43661" y="92983"/>
                    <a:pt x="48999" y="92983"/>
                  </a:cubicBezTo>
                  <a:cubicBezTo>
                    <a:pt x="50513" y="92983"/>
                    <a:pt x="52026" y="92800"/>
                    <a:pt x="53523" y="92427"/>
                  </a:cubicBezTo>
                  <a:cubicBezTo>
                    <a:pt x="60796" y="103844"/>
                    <a:pt x="60836" y="113200"/>
                    <a:pt x="60836" y="113200"/>
                  </a:cubicBezTo>
                  <a:cubicBezTo>
                    <a:pt x="68508" y="105533"/>
                    <a:pt x="73686" y="91783"/>
                    <a:pt x="76270" y="82344"/>
                  </a:cubicBezTo>
                  <a:cubicBezTo>
                    <a:pt x="80191" y="79427"/>
                    <a:pt x="91772" y="66855"/>
                    <a:pt x="95568" y="63061"/>
                  </a:cubicBezTo>
                  <a:cubicBezTo>
                    <a:pt x="114752" y="43888"/>
                    <a:pt x="122925" y="4783"/>
                    <a:pt x="119066" y="927"/>
                  </a:cubicBezTo>
                </a:path>
              </a:pathLst>
            </a:custGeom>
            <a:solidFill>
              <a:schemeClr val="accent1"/>
            </a:solidFill>
            <a:ln>
              <a:noFill/>
            </a:ln>
          </p:spPr>
          <p:txBody>
            <a:bodyPr anchorCtr="0" anchor="ctr" bIns="19025" lIns="19025" spcFirstLastPara="1" rIns="19025" wrap="square" tIns="19025">
              <a:noAutofit/>
            </a:bodyPr>
            <a:lstStyle/>
            <a:p>
              <a:pPr indent="0" lvl="0" marL="0" marR="0" rtl="0" algn="l">
                <a:spcBef>
                  <a:spcPts val="0"/>
                </a:spcBef>
                <a:spcAft>
                  <a:spcPts val="0"/>
                </a:spcAft>
                <a:buClr>
                  <a:schemeClr val="dk1"/>
                </a:buClr>
                <a:buSzPts val="1499"/>
                <a:buFont typeface="Lato Light"/>
                <a:buNone/>
              </a:pPr>
              <a:r>
                <a:t/>
              </a:r>
              <a:endParaRPr b="0" i="0" sz="1499" u="none" cap="none" strike="noStrike">
                <a:solidFill>
                  <a:schemeClr val="dk1"/>
                </a:solidFill>
                <a:latin typeface="Lato Light"/>
                <a:ea typeface="Lato Light"/>
                <a:cs typeface="Lato Light"/>
                <a:sym typeface="Lato Light"/>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0" name="Shape 1040"/>
        <p:cNvGrpSpPr/>
        <p:nvPr/>
      </p:nvGrpSpPr>
      <p:grpSpPr>
        <a:xfrm>
          <a:off x="0" y="0"/>
          <a:ext cx="0" cy="0"/>
          <a:chOff x="0" y="0"/>
          <a:chExt cx="0" cy="0"/>
        </a:xfrm>
      </p:grpSpPr>
      <p:sp>
        <p:nvSpPr>
          <p:cNvPr id="1041" name="Shape 1041"/>
          <p:cNvSpPr txBox="1"/>
          <p:nvPr/>
        </p:nvSpPr>
        <p:spPr>
          <a:xfrm>
            <a:off x="481581" y="2619380"/>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2000"/>
              <a:buFont typeface="Lato"/>
              <a:buNone/>
            </a:pPr>
            <a:r>
              <a:rPr lang="en-US" sz="2000">
                <a:latin typeface="Lato"/>
                <a:ea typeface="Lato"/>
                <a:cs typeface="Lato"/>
                <a:sym typeface="Lato"/>
              </a:rPr>
              <a:t>Lists are the most versatile of Python's compound data types. </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2000"/>
              <a:buFont typeface="Lato"/>
              <a:buNone/>
            </a:pPr>
            <a:r>
              <a:rPr lang="en-US" sz="2000">
                <a:latin typeface="Lato"/>
                <a:ea typeface="Lato"/>
                <a:cs typeface="Lato"/>
                <a:sym typeface="Lato"/>
              </a:rPr>
              <a:t>A list contains items </a:t>
            </a:r>
            <a:r>
              <a:rPr b="1" lang="en-US" sz="2000">
                <a:solidFill>
                  <a:srgbClr val="008080"/>
                </a:solidFill>
                <a:latin typeface="Lato"/>
                <a:ea typeface="Lato"/>
                <a:cs typeface="Lato"/>
                <a:sym typeface="Lato"/>
              </a:rPr>
              <a:t>separated by commas</a:t>
            </a:r>
            <a:r>
              <a:rPr lang="en-US" sz="2000">
                <a:latin typeface="Lato"/>
                <a:ea typeface="Lato"/>
                <a:cs typeface="Lato"/>
                <a:sym typeface="Lato"/>
              </a:rPr>
              <a:t> and enclosed within </a:t>
            </a:r>
            <a:r>
              <a:rPr b="1" lang="en-US" sz="2000">
                <a:solidFill>
                  <a:srgbClr val="008080"/>
                </a:solidFill>
                <a:latin typeface="Lato"/>
                <a:ea typeface="Lato"/>
                <a:cs typeface="Lato"/>
                <a:sym typeface="Lato"/>
              </a:rPr>
              <a:t>square brackets (</a:t>
            </a:r>
            <a:r>
              <a:rPr b="1" lang="en-US" sz="2000">
                <a:solidFill>
                  <a:srgbClr val="008080"/>
                </a:solidFill>
                <a:latin typeface="Courier New"/>
                <a:ea typeface="Courier New"/>
                <a:cs typeface="Courier New"/>
                <a:sym typeface="Courier New"/>
              </a:rPr>
              <a:t>[]</a:t>
            </a:r>
            <a:r>
              <a:rPr b="1" lang="en-US" sz="2000">
                <a:solidFill>
                  <a:srgbClr val="008080"/>
                </a:solidFill>
                <a:latin typeface="Lato"/>
                <a:ea typeface="Lato"/>
                <a:cs typeface="Lato"/>
                <a:sym typeface="Lato"/>
              </a:rPr>
              <a:t>)</a:t>
            </a:r>
            <a:r>
              <a:rPr lang="en-US" sz="2000">
                <a:latin typeface="Lato"/>
                <a:ea typeface="Lato"/>
                <a:cs typeface="Lato"/>
                <a:sym typeface="Lato"/>
              </a:rPr>
              <a:t>.</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2000"/>
              <a:buFont typeface="Lato"/>
              <a:buNone/>
            </a:pPr>
            <a:r>
              <a:rPr lang="en-US" sz="2000">
                <a:latin typeface="Lato"/>
                <a:ea typeface="Lato"/>
                <a:cs typeface="Lato"/>
                <a:sym typeface="Lato"/>
              </a:rPr>
              <a:t>One difference between lists and arrays is that </a:t>
            </a:r>
            <a:r>
              <a:rPr b="1" lang="en-US" sz="2000">
                <a:solidFill>
                  <a:srgbClr val="F20253"/>
                </a:solidFill>
                <a:latin typeface="Lato"/>
                <a:ea typeface="Lato"/>
                <a:cs typeface="Lato"/>
                <a:sym typeface="Lato"/>
              </a:rPr>
              <a:t>all the items belonging to a list can be of different data type</a:t>
            </a:r>
            <a:r>
              <a:rPr lang="en-US" sz="2000">
                <a:latin typeface="Lato"/>
                <a:ea typeface="Lato"/>
                <a:cs typeface="Lato"/>
                <a:sym typeface="Lato"/>
              </a:rPr>
              <a:t>.</a:t>
            </a:r>
            <a:endParaRPr sz="2000">
              <a:latin typeface="Lato"/>
              <a:ea typeface="Lato"/>
              <a:cs typeface="Lato"/>
              <a:sym typeface="Lato"/>
            </a:endParaRPr>
          </a:p>
        </p:txBody>
      </p:sp>
      <p:sp>
        <p:nvSpPr>
          <p:cNvPr id="1042" name="Shape 104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043" name="Shape 1043"/>
          <p:cNvGrpSpPr/>
          <p:nvPr/>
        </p:nvGrpSpPr>
        <p:grpSpPr>
          <a:xfrm>
            <a:off x="858043" y="241509"/>
            <a:ext cx="10470300" cy="730079"/>
            <a:chOff x="1692324" y="483017"/>
            <a:chExt cx="20940600" cy="1460159"/>
          </a:xfrm>
        </p:grpSpPr>
        <p:sp>
          <p:nvSpPr>
            <p:cNvPr id="1044" name="Shape 104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Lists</a:t>
              </a:r>
              <a:endParaRPr/>
            </a:p>
          </p:txBody>
        </p:sp>
        <p:sp>
          <p:nvSpPr>
            <p:cNvPr id="1045" name="Shape 104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9" name="Shape 1049"/>
        <p:cNvGrpSpPr/>
        <p:nvPr/>
      </p:nvGrpSpPr>
      <p:grpSpPr>
        <a:xfrm>
          <a:off x="0" y="0"/>
          <a:ext cx="0" cy="0"/>
          <a:chOff x="0" y="0"/>
          <a:chExt cx="0" cy="0"/>
        </a:xfrm>
      </p:grpSpPr>
      <p:sp>
        <p:nvSpPr>
          <p:cNvPr id="1050" name="Shape 1050"/>
          <p:cNvSpPr txBox="1"/>
          <p:nvPr/>
        </p:nvSpPr>
        <p:spPr>
          <a:xfrm>
            <a:off x="481581" y="1704980"/>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2000"/>
              <a:buFont typeface="Lato"/>
              <a:buNone/>
            </a:pPr>
            <a:r>
              <a:rPr lang="en-US" sz="2000">
                <a:latin typeface="Lato"/>
                <a:ea typeface="Lato"/>
                <a:cs typeface="Lato"/>
                <a:sym typeface="Lato"/>
              </a:rPr>
              <a:t>Creating a list is as simple as putting different </a:t>
            </a:r>
            <a:r>
              <a:rPr b="1" lang="en-US" sz="2000">
                <a:solidFill>
                  <a:srgbClr val="F20253"/>
                </a:solidFill>
                <a:latin typeface="Lato"/>
                <a:ea typeface="Lato"/>
                <a:cs typeface="Lato"/>
                <a:sym typeface="Lato"/>
              </a:rPr>
              <a:t>comma-separated values between square brackets</a:t>
            </a:r>
            <a:r>
              <a:rPr lang="en-US" sz="2000">
                <a:latin typeface="Lato"/>
                <a:ea typeface="Lato"/>
                <a:cs typeface="Lato"/>
                <a:sym typeface="Lato"/>
              </a:rPr>
              <a:t>.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2000"/>
              <a:buFont typeface="Lato"/>
              <a:buNone/>
            </a:pPr>
            <a:r>
              <a:rPr lang="en-US" sz="2000">
                <a:latin typeface="Lato"/>
                <a:ea typeface="Lato"/>
                <a:cs typeface="Lato"/>
                <a:sym typeface="Lato"/>
              </a:rPr>
              <a:t>For example:</a:t>
            </a:r>
            <a:endParaRPr sz="2000">
              <a:latin typeface="Lato"/>
              <a:ea typeface="Lato"/>
              <a:cs typeface="Lato"/>
              <a:sym typeface="Lato"/>
            </a:endParaRPr>
          </a:p>
        </p:txBody>
      </p:sp>
      <p:sp>
        <p:nvSpPr>
          <p:cNvPr id="1051" name="Shape 1051"/>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052" name="Shape 1052"/>
          <p:cNvGrpSpPr/>
          <p:nvPr/>
        </p:nvGrpSpPr>
        <p:grpSpPr>
          <a:xfrm>
            <a:off x="858043" y="241509"/>
            <a:ext cx="10470300" cy="730079"/>
            <a:chOff x="1692324" y="483017"/>
            <a:chExt cx="20940600" cy="1460159"/>
          </a:xfrm>
        </p:grpSpPr>
        <p:sp>
          <p:nvSpPr>
            <p:cNvPr id="1053" name="Shape 1053"/>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Creating a list</a:t>
              </a:r>
              <a:endParaRPr/>
            </a:p>
          </p:txBody>
        </p:sp>
        <p:sp>
          <p:nvSpPr>
            <p:cNvPr id="1054" name="Shape 1054"/>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055" name="Shape 1055"/>
          <p:cNvPicPr preferRelativeResize="0"/>
          <p:nvPr/>
        </p:nvPicPr>
        <p:blipFill>
          <a:blip r:embed="rId3">
            <a:alphaModFix/>
          </a:blip>
          <a:stretch>
            <a:fillRect/>
          </a:stretch>
        </p:blipFill>
        <p:spPr>
          <a:xfrm>
            <a:off x="1074438" y="3546844"/>
            <a:ext cx="10043126" cy="15912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sp>
        <p:nvSpPr>
          <p:cNvPr id="1060" name="Shape 1060"/>
          <p:cNvSpPr txBox="1"/>
          <p:nvPr/>
        </p:nvSpPr>
        <p:spPr>
          <a:xfrm>
            <a:off x="481581" y="1704980"/>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2000"/>
              <a:buFont typeface="Lato"/>
              <a:buNone/>
            </a:pPr>
            <a:r>
              <a:rPr lang="en-US" sz="2000">
                <a:latin typeface="Lato"/>
                <a:ea typeface="Lato"/>
                <a:cs typeface="Lato"/>
                <a:sym typeface="Lato"/>
              </a:rPr>
              <a:t>To access values in lists, use the </a:t>
            </a:r>
            <a:r>
              <a:rPr b="1" lang="en-US" sz="2000">
                <a:solidFill>
                  <a:srgbClr val="F20253"/>
                </a:solidFill>
                <a:latin typeface="Lato"/>
                <a:ea typeface="Lato"/>
                <a:cs typeface="Lato"/>
                <a:sym typeface="Lato"/>
              </a:rPr>
              <a:t>square brackets for slicing along with the index or indices</a:t>
            </a:r>
            <a:r>
              <a:rPr lang="en-US" sz="2000">
                <a:latin typeface="Lato"/>
                <a:ea typeface="Lato"/>
                <a:cs typeface="Lato"/>
                <a:sym typeface="Lato"/>
              </a:rPr>
              <a:t> to obtain value available at that index.</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2000"/>
              <a:buFont typeface="Lato"/>
              <a:buNone/>
            </a:pPr>
            <a:r>
              <a:rPr lang="en-US" sz="2000">
                <a:latin typeface="Lato"/>
                <a:ea typeface="Lato"/>
                <a:cs typeface="Lato"/>
                <a:sym typeface="Lato"/>
              </a:rPr>
              <a:t>For Example:</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2000"/>
              <a:buFont typeface="Lato"/>
              <a:buNone/>
            </a:pPr>
            <a:r>
              <a:rPr lang="en-US" sz="2000">
                <a:latin typeface="Lato"/>
                <a:ea typeface="Lato"/>
                <a:cs typeface="Lato"/>
                <a:sym typeface="Lato"/>
              </a:rPr>
              <a:t>Output:</a:t>
            </a:r>
            <a:endParaRPr sz="2000">
              <a:latin typeface="Lato"/>
              <a:ea typeface="Lato"/>
              <a:cs typeface="Lato"/>
              <a:sym typeface="Lato"/>
            </a:endParaRPr>
          </a:p>
        </p:txBody>
      </p:sp>
      <p:sp>
        <p:nvSpPr>
          <p:cNvPr id="1061" name="Shape 1061"/>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062" name="Shape 1062"/>
          <p:cNvGrpSpPr/>
          <p:nvPr/>
        </p:nvGrpSpPr>
        <p:grpSpPr>
          <a:xfrm>
            <a:off x="858043" y="241509"/>
            <a:ext cx="10470300" cy="730079"/>
            <a:chOff x="1692324" y="483017"/>
            <a:chExt cx="20940600" cy="1460159"/>
          </a:xfrm>
        </p:grpSpPr>
        <p:sp>
          <p:nvSpPr>
            <p:cNvPr id="1063" name="Shape 1063"/>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Accessing Values</a:t>
              </a:r>
              <a:endParaRPr/>
            </a:p>
          </p:txBody>
        </p:sp>
        <p:sp>
          <p:nvSpPr>
            <p:cNvPr id="1064" name="Shape 1064"/>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065" name="Shape 1065"/>
          <p:cNvPicPr preferRelativeResize="0"/>
          <p:nvPr/>
        </p:nvPicPr>
        <p:blipFill rotWithShape="1">
          <a:blip r:embed="rId3">
            <a:alphaModFix/>
          </a:blip>
          <a:srcRect b="35860" l="0" r="0" t="0"/>
          <a:stretch/>
        </p:blipFill>
        <p:spPr>
          <a:xfrm>
            <a:off x="2447550" y="2953575"/>
            <a:ext cx="7317392" cy="1477200"/>
          </a:xfrm>
          <a:prstGeom prst="rect">
            <a:avLst/>
          </a:prstGeom>
          <a:noFill/>
          <a:ln>
            <a:noFill/>
          </a:ln>
        </p:spPr>
      </p:pic>
      <p:pic>
        <p:nvPicPr>
          <p:cNvPr id="1066" name="Shape 1066"/>
          <p:cNvPicPr preferRelativeResize="0"/>
          <p:nvPr/>
        </p:nvPicPr>
        <p:blipFill rotWithShape="1">
          <a:blip r:embed="rId3">
            <a:alphaModFix/>
          </a:blip>
          <a:srcRect b="0" l="0" r="0" t="59438"/>
          <a:stretch/>
        </p:blipFill>
        <p:spPr>
          <a:xfrm>
            <a:off x="1736225" y="5034650"/>
            <a:ext cx="8740050" cy="11157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0" name="Shape 1070"/>
        <p:cNvGrpSpPr/>
        <p:nvPr/>
      </p:nvGrpSpPr>
      <p:grpSpPr>
        <a:xfrm>
          <a:off x="0" y="0"/>
          <a:ext cx="0" cy="0"/>
          <a:chOff x="0" y="0"/>
          <a:chExt cx="0" cy="0"/>
        </a:xfrm>
      </p:grpSpPr>
      <p:sp>
        <p:nvSpPr>
          <p:cNvPr id="1071" name="Shape 1071"/>
          <p:cNvSpPr txBox="1"/>
          <p:nvPr/>
        </p:nvSpPr>
        <p:spPr>
          <a:xfrm>
            <a:off x="481581" y="1704980"/>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2000"/>
              <a:buFont typeface="Lato"/>
              <a:buNone/>
            </a:pPr>
            <a:r>
              <a:rPr lang="en-US" sz="2000">
                <a:latin typeface="Lato"/>
                <a:ea typeface="Lato"/>
                <a:cs typeface="Lato"/>
                <a:sym typeface="Lato"/>
              </a:rPr>
              <a:t>You can update single or multiple elements of lists by giving the slice on the left-hand side of the assignment operator, and you can add to elements in a list with the </a:t>
            </a:r>
            <a:r>
              <a:rPr b="1" lang="en-US" sz="2000">
                <a:solidFill>
                  <a:srgbClr val="F20253"/>
                </a:solidFill>
                <a:latin typeface="Courier New"/>
                <a:ea typeface="Courier New"/>
                <a:cs typeface="Courier New"/>
                <a:sym typeface="Courier New"/>
              </a:rPr>
              <a:t>append()</a:t>
            </a:r>
            <a:r>
              <a:rPr lang="en-US" sz="2000">
                <a:latin typeface="Lato"/>
                <a:ea typeface="Lato"/>
                <a:cs typeface="Lato"/>
                <a:sym typeface="Lato"/>
              </a:rPr>
              <a:t> method.</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2000"/>
              <a:buFont typeface="Lato"/>
              <a:buNone/>
            </a:pPr>
            <a:r>
              <a:rPr lang="en-US" sz="2000">
                <a:latin typeface="Lato"/>
                <a:ea typeface="Lato"/>
                <a:cs typeface="Lato"/>
                <a:sym typeface="Lato"/>
              </a:rPr>
              <a:t>For Example:</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2000"/>
              <a:buFont typeface="Lato"/>
              <a:buNone/>
            </a:pPr>
            <a:r>
              <a:rPr lang="en-US" sz="2000">
                <a:latin typeface="Lato"/>
                <a:ea typeface="Lato"/>
                <a:cs typeface="Lato"/>
                <a:sym typeface="Lato"/>
              </a:rPr>
              <a:t>Output:</a:t>
            </a:r>
            <a:endParaRPr sz="2000">
              <a:latin typeface="Lato"/>
              <a:ea typeface="Lato"/>
              <a:cs typeface="Lato"/>
              <a:sym typeface="Lato"/>
            </a:endParaRPr>
          </a:p>
        </p:txBody>
      </p:sp>
      <p:sp>
        <p:nvSpPr>
          <p:cNvPr id="1072" name="Shape 107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073" name="Shape 1073"/>
          <p:cNvGrpSpPr/>
          <p:nvPr/>
        </p:nvGrpSpPr>
        <p:grpSpPr>
          <a:xfrm>
            <a:off x="858043" y="241509"/>
            <a:ext cx="10470300" cy="730079"/>
            <a:chOff x="1692324" y="483017"/>
            <a:chExt cx="20940600" cy="1460159"/>
          </a:xfrm>
        </p:grpSpPr>
        <p:sp>
          <p:nvSpPr>
            <p:cNvPr id="1074" name="Shape 107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Updating Lists</a:t>
              </a:r>
              <a:endParaRPr/>
            </a:p>
          </p:txBody>
        </p:sp>
        <p:sp>
          <p:nvSpPr>
            <p:cNvPr id="1075" name="Shape 107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076" name="Shape 1076"/>
          <p:cNvPicPr preferRelativeResize="0"/>
          <p:nvPr/>
        </p:nvPicPr>
        <p:blipFill rotWithShape="1">
          <a:blip r:embed="rId3">
            <a:alphaModFix/>
          </a:blip>
          <a:srcRect b="44447" l="0" r="0" t="0"/>
          <a:stretch/>
        </p:blipFill>
        <p:spPr>
          <a:xfrm>
            <a:off x="2394100" y="2860661"/>
            <a:ext cx="7424300" cy="1917775"/>
          </a:xfrm>
          <a:prstGeom prst="rect">
            <a:avLst/>
          </a:prstGeom>
          <a:noFill/>
          <a:ln>
            <a:noFill/>
          </a:ln>
        </p:spPr>
      </p:pic>
      <p:pic>
        <p:nvPicPr>
          <p:cNvPr id="1077" name="Shape 1077"/>
          <p:cNvPicPr preferRelativeResize="0"/>
          <p:nvPr/>
        </p:nvPicPr>
        <p:blipFill rotWithShape="1">
          <a:blip r:embed="rId3">
            <a:alphaModFix/>
          </a:blip>
          <a:srcRect b="0" l="0" r="0" t="58421"/>
          <a:stretch/>
        </p:blipFill>
        <p:spPr>
          <a:xfrm>
            <a:off x="2727875" y="5197925"/>
            <a:ext cx="6756750" cy="13063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Shape 1082"/>
          <p:cNvSpPr txBox="1"/>
          <p:nvPr/>
        </p:nvSpPr>
        <p:spPr>
          <a:xfrm>
            <a:off x="481581" y="1704980"/>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2000"/>
              <a:buFont typeface="Lato"/>
              <a:buNone/>
            </a:pPr>
            <a:r>
              <a:rPr lang="en-US" sz="2000">
                <a:latin typeface="Lato"/>
                <a:ea typeface="Lato"/>
                <a:cs typeface="Lato"/>
                <a:sym typeface="Lato"/>
              </a:rPr>
              <a:t>To remove a list element, you can use either the del statement if you know exactly which element(s) you are deleting or the </a:t>
            </a:r>
            <a:r>
              <a:rPr b="1" lang="en-US" sz="2000">
                <a:solidFill>
                  <a:srgbClr val="F20253"/>
                </a:solidFill>
                <a:latin typeface="Courier New"/>
                <a:ea typeface="Courier New"/>
                <a:cs typeface="Courier New"/>
                <a:sym typeface="Courier New"/>
              </a:rPr>
              <a:t>remove()</a:t>
            </a:r>
            <a:r>
              <a:rPr lang="en-US" sz="2000">
                <a:latin typeface="Lato"/>
                <a:ea typeface="Lato"/>
                <a:cs typeface="Lato"/>
                <a:sym typeface="Lato"/>
              </a:rPr>
              <a:t> method if you do not know.</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2000"/>
              <a:buFont typeface="Lato"/>
              <a:buNone/>
            </a:pPr>
            <a:r>
              <a:rPr lang="en-US" sz="2000">
                <a:latin typeface="Lato"/>
                <a:ea typeface="Lato"/>
                <a:cs typeface="Lato"/>
                <a:sym typeface="Lato"/>
              </a:rPr>
              <a:t>For Example:</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2000"/>
              <a:buFont typeface="Lato"/>
              <a:buNone/>
            </a:pPr>
            <a:r>
              <a:rPr lang="en-US" sz="2000">
                <a:latin typeface="Lato"/>
                <a:ea typeface="Lato"/>
                <a:cs typeface="Lato"/>
                <a:sym typeface="Lato"/>
              </a:rPr>
              <a:t>Output:</a:t>
            </a:r>
            <a:endParaRPr sz="2000">
              <a:latin typeface="Lato"/>
              <a:ea typeface="Lato"/>
              <a:cs typeface="Lato"/>
              <a:sym typeface="Lato"/>
            </a:endParaRPr>
          </a:p>
        </p:txBody>
      </p:sp>
      <p:sp>
        <p:nvSpPr>
          <p:cNvPr id="1083" name="Shape 1083"/>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084" name="Shape 1084"/>
          <p:cNvGrpSpPr/>
          <p:nvPr/>
        </p:nvGrpSpPr>
        <p:grpSpPr>
          <a:xfrm>
            <a:off x="858043" y="241509"/>
            <a:ext cx="10470300" cy="730079"/>
            <a:chOff x="1692324" y="483017"/>
            <a:chExt cx="20940600" cy="1460159"/>
          </a:xfrm>
        </p:grpSpPr>
        <p:sp>
          <p:nvSpPr>
            <p:cNvPr id="1085" name="Shape 1085"/>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Delete List Elements</a:t>
              </a:r>
              <a:endParaRPr/>
            </a:p>
          </p:txBody>
        </p:sp>
        <p:sp>
          <p:nvSpPr>
            <p:cNvPr id="1086" name="Shape 1086"/>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087" name="Shape 1087"/>
          <p:cNvPicPr preferRelativeResize="0"/>
          <p:nvPr/>
        </p:nvPicPr>
        <p:blipFill rotWithShape="1">
          <a:blip r:embed="rId3">
            <a:alphaModFix/>
          </a:blip>
          <a:srcRect b="39239" l="0" r="0" t="0"/>
          <a:stretch/>
        </p:blipFill>
        <p:spPr>
          <a:xfrm>
            <a:off x="2422163" y="2899149"/>
            <a:ext cx="7775276" cy="1857375"/>
          </a:xfrm>
          <a:prstGeom prst="rect">
            <a:avLst/>
          </a:prstGeom>
          <a:noFill/>
          <a:ln>
            <a:noFill/>
          </a:ln>
        </p:spPr>
      </p:pic>
      <p:pic>
        <p:nvPicPr>
          <p:cNvPr id="1088" name="Shape 1088"/>
          <p:cNvPicPr preferRelativeResize="0"/>
          <p:nvPr/>
        </p:nvPicPr>
        <p:blipFill rotWithShape="1">
          <a:blip r:embed="rId3">
            <a:alphaModFix/>
          </a:blip>
          <a:srcRect b="0" l="0" r="0" t="60691"/>
          <a:stretch/>
        </p:blipFill>
        <p:spPr>
          <a:xfrm>
            <a:off x="2131975" y="5321798"/>
            <a:ext cx="8355676" cy="12912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Shape 1093"/>
          <p:cNvSpPr txBox="1"/>
          <p:nvPr/>
        </p:nvSpPr>
        <p:spPr>
          <a:xfrm>
            <a:off x="481581" y="1704980"/>
            <a:ext cx="112233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p:txBody>
      </p:sp>
      <p:sp>
        <p:nvSpPr>
          <p:cNvPr id="1094" name="Shape 1094"/>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095" name="Shape 1095"/>
          <p:cNvGrpSpPr/>
          <p:nvPr/>
        </p:nvGrpSpPr>
        <p:grpSpPr>
          <a:xfrm>
            <a:off x="858043" y="241509"/>
            <a:ext cx="10470300" cy="730079"/>
            <a:chOff x="1692324" y="483017"/>
            <a:chExt cx="20940600" cy="1460159"/>
          </a:xfrm>
        </p:grpSpPr>
        <p:sp>
          <p:nvSpPr>
            <p:cNvPr id="1096" name="Shape 1096"/>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Basic List Operations</a:t>
              </a:r>
              <a:endParaRPr/>
            </a:p>
          </p:txBody>
        </p:sp>
        <p:sp>
          <p:nvSpPr>
            <p:cNvPr id="1097" name="Shape 1097"/>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098" name="Shape 1098"/>
          <p:cNvPicPr preferRelativeResize="0"/>
          <p:nvPr/>
        </p:nvPicPr>
        <p:blipFill>
          <a:blip r:embed="rId3">
            <a:alphaModFix/>
          </a:blip>
          <a:stretch>
            <a:fillRect/>
          </a:stretch>
        </p:blipFill>
        <p:spPr>
          <a:xfrm>
            <a:off x="755175" y="1544171"/>
            <a:ext cx="10702151" cy="3944750"/>
          </a:xfrm>
          <a:prstGeom prst="rect">
            <a:avLst/>
          </a:prstGeom>
          <a:noFill/>
          <a:ln>
            <a:noFill/>
          </a:ln>
        </p:spPr>
      </p:pic>
      <p:sp>
        <p:nvSpPr>
          <p:cNvPr id="1099" name="Shape 1099"/>
          <p:cNvSpPr txBox="1"/>
          <p:nvPr/>
        </p:nvSpPr>
        <p:spPr>
          <a:xfrm>
            <a:off x="481575" y="5767977"/>
            <a:ext cx="11223300" cy="8433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2000"/>
              <a:buFont typeface="Lato"/>
              <a:buNone/>
            </a:pPr>
            <a:r>
              <a:rPr lang="en-US" sz="2000">
                <a:latin typeface="Lato"/>
                <a:ea typeface="Lato"/>
                <a:cs typeface="Lato"/>
                <a:sym typeface="Lato"/>
              </a:rPr>
              <a:t>The operation type is specified in “Description” category.</a:t>
            </a:r>
            <a:endParaRPr sz="2000">
              <a:latin typeface="Lato"/>
              <a:ea typeface="Lato"/>
              <a:cs typeface="Lato"/>
              <a:sym typeface="La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Shape 1104"/>
          <p:cNvSpPr txBox="1"/>
          <p:nvPr/>
        </p:nvSpPr>
        <p:spPr>
          <a:xfrm>
            <a:off x="481581" y="1704980"/>
            <a:ext cx="112233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p:txBody>
      </p:sp>
      <p:sp>
        <p:nvSpPr>
          <p:cNvPr id="1105" name="Shape 1105"/>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106" name="Shape 1106"/>
          <p:cNvGrpSpPr/>
          <p:nvPr/>
        </p:nvGrpSpPr>
        <p:grpSpPr>
          <a:xfrm>
            <a:off x="858043" y="241509"/>
            <a:ext cx="10470300" cy="730079"/>
            <a:chOff x="1692324" y="483017"/>
            <a:chExt cx="20940600" cy="1460159"/>
          </a:xfrm>
        </p:grpSpPr>
        <p:sp>
          <p:nvSpPr>
            <p:cNvPr id="1107" name="Shape 1107"/>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Basic List Operations - Example</a:t>
              </a:r>
              <a:endParaRPr/>
            </a:p>
          </p:txBody>
        </p:sp>
        <p:sp>
          <p:nvSpPr>
            <p:cNvPr id="1108" name="Shape 1108"/>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
        <p:nvSpPr>
          <p:cNvPr id="1109" name="Shape 1109"/>
          <p:cNvSpPr txBox="1"/>
          <p:nvPr/>
        </p:nvSpPr>
        <p:spPr>
          <a:xfrm>
            <a:off x="1091175" y="1457325"/>
            <a:ext cx="2349300" cy="8433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2000"/>
              <a:buFont typeface="Lato"/>
              <a:buNone/>
            </a:pPr>
            <a:r>
              <a:rPr b="1" lang="en-US" sz="2000">
                <a:latin typeface="Lato"/>
                <a:ea typeface="Lato"/>
                <a:cs typeface="Lato"/>
                <a:sym typeface="Lato"/>
              </a:rPr>
              <a:t>Code:								</a:t>
            </a:r>
            <a:endParaRPr b="1" sz="2000">
              <a:latin typeface="Lato"/>
              <a:ea typeface="Lato"/>
              <a:cs typeface="Lato"/>
              <a:sym typeface="Lato"/>
            </a:endParaRPr>
          </a:p>
          <a:p>
            <a:pPr indent="0" lvl="0" marL="0" marR="0" rtl="0" algn="l">
              <a:lnSpc>
                <a:spcPct val="150000"/>
              </a:lnSpc>
              <a:spcBef>
                <a:spcPts val="0"/>
              </a:spcBef>
              <a:spcAft>
                <a:spcPts val="0"/>
              </a:spcAft>
              <a:buClr>
                <a:srgbClr val="000000"/>
              </a:buClr>
              <a:buSzPts val="2000"/>
              <a:buFont typeface="Lato"/>
              <a:buNone/>
            </a:pPr>
            <a:r>
              <a:t/>
            </a:r>
            <a:endParaRPr b="1" sz="2000">
              <a:latin typeface="Lato"/>
              <a:ea typeface="Lato"/>
              <a:cs typeface="Lato"/>
              <a:sym typeface="Lato"/>
            </a:endParaRPr>
          </a:p>
          <a:p>
            <a:pPr indent="0" lvl="0" marL="0" marR="0" rtl="0" algn="l">
              <a:lnSpc>
                <a:spcPct val="150000"/>
              </a:lnSpc>
              <a:spcBef>
                <a:spcPts val="0"/>
              </a:spcBef>
              <a:spcAft>
                <a:spcPts val="0"/>
              </a:spcAft>
              <a:buClr>
                <a:srgbClr val="000000"/>
              </a:buClr>
              <a:buSzPts val="2000"/>
              <a:buFont typeface="Lato"/>
              <a:buNone/>
            </a:pPr>
            <a:r>
              <a:t/>
            </a:r>
            <a:endParaRPr b="1" sz="2000">
              <a:latin typeface="Lato"/>
              <a:ea typeface="Lato"/>
              <a:cs typeface="Lato"/>
              <a:sym typeface="Lato"/>
            </a:endParaRPr>
          </a:p>
          <a:p>
            <a:pPr indent="0" lvl="0" marL="0" marR="0" rtl="0" algn="l">
              <a:lnSpc>
                <a:spcPct val="150000"/>
              </a:lnSpc>
              <a:spcBef>
                <a:spcPts val="0"/>
              </a:spcBef>
              <a:spcAft>
                <a:spcPts val="0"/>
              </a:spcAft>
              <a:buClr>
                <a:srgbClr val="000000"/>
              </a:buClr>
              <a:buSzPts val="2000"/>
              <a:buFont typeface="Lato"/>
              <a:buNone/>
            </a:pPr>
            <a:r>
              <a:t/>
            </a:r>
            <a:endParaRPr b="1" sz="2000">
              <a:latin typeface="Lato"/>
              <a:ea typeface="Lato"/>
              <a:cs typeface="Lato"/>
              <a:sym typeface="Lato"/>
            </a:endParaRPr>
          </a:p>
          <a:p>
            <a:pPr indent="0" lvl="0" marL="0" marR="0" rtl="0" algn="l">
              <a:lnSpc>
                <a:spcPct val="150000"/>
              </a:lnSpc>
              <a:spcBef>
                <a:spcPts val="0"/>
              </a:spcBef>
              <a:spcAft>
                <a:spcPts val="0"/>
              </a:spcAft>
              <a:buClr>
                <a:srgbClr val="000000"/>
              </a:buClr>
              <a:buSzPts val="2000"/>
              <a:buFont typeface="Lato"/>
              <a:buNone/>
            </a:pPr>
            <a:r>
              <a:rPr b="1" lang="en-US" sz="2000">
                <a:latin typeface="Lato"/>
                <a:ea typeface="Lato"/>
                <a:cs typeface="Lato"/>
                <a:sym typeface="Lato"/>
              </a:rPr>
              <a:t>Output:</a:t>
            </a:r>
            <a:endParaRPr b="1" sz="2000">
              <a:latin typeface="Lato"/>
              <a:ea typeface="Lato"/>
              <a:cs typeface="Lato"/>
              <a:sym typeface="Lato"/>
            </a:endParaRPr>
          </a:p>
        </p:txBody>
      </p:sp>
      <p:pic>
        <p:nvPicPr>
          <p:cNvPr id="1110" name="Shape 1110"/>
          <p:cNvPicPr preferRelativeResize="0"/>
          <p:nvPr/>
        </p:nvPicPr>
        <p:blipFill rotWithShape="1">
          <a:blip r:embed="rId3">
            <a:alphaModFix/>
          </a:blip>
          <a:srcRect b="0" l="0" r="0" t="56178"/>
          <a:stretch/>
        </p:blipFill>
        <p:spPr>
          <a:xfrm>
            <a:off x="2985175" y="4196450"/>
            <a:ext cx="6401575" cy="2449275"/>
          </a:xfrm>
          <a:prstGeom prst="rect">
            <a:avLst/>
          </a:prstGeom>
          <a:noFill/>
          <a:ln>
            <a:noFill/>
          </a:ln>
        </p:spPr>
      </p:pic>
      <p:pic>
        <p:nvPicPr>
          <p:cNvPr id="1111" name="Shape 1111"/>
          <p:cNvPicPr preferRelativeResize="0"/>
          <p:nvPr/>
        </p:nvPicPr>
        <p:blipFill rotWithShape="1">
          <a:blip r:embed="rId3">
            <a:alphaModFix/>
          </a:blip>
          <a:srcRect b="46822" l="0" r="0" t="0"/>
          <a:stretch/>
        </p:blipFill>
        <p:spPr>
          <a:xfrm>
            <a:off x="3061375" y="1457324"/>
            <a:ext cx="6063650" cy="28153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sp>
        <p:nvSpPr>
          <p:cNvPr id="1116" name="Shape 1116"/>
          <p:cNvSpPr txBox="1"/>
          <p:nvPr/>
        </p:nvSpPr>
        <p:spPr>
          <a:xfrm>
            <a:off x="481581" y="1704980"/>
            <a:ext cx="112233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Clr>
                <a:srgbClr val="000000"/>
              </a:buClr>
              <a:buSzPts val="2000"/>
              <a:buFont typeface="Lato"/>
              <a:buNone/>
            </a:pPr>
            <a:r>
              <a:rPr lang="en-US" sz="2000">
                <a:latin typeface="Lato"/>
                <a:ea typeface="Lato"/>
                <a:cs typeface="Lato"/>
                <a:sym typeface="Lato"/>
              </a:rPr>
              <a:t>Code</a:t>
            </a:r>
            <a:r>
              <a:rPr lang="en-US" sz="2000">
                <a:latin typeface="Lato"/>
                <a:ea typeface="Lato"/>
                <a:cs typeface="Lato"/>
                <a:sym typeface="Lato"/>
              </a:rPr>
              <a:t>:</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2000"/>
              <a:buFont typeface="Lato"/>
              <a:buNone/>
            </a:pPr>
            <a:r>
              <a:rPr lang="en-US" sz="2000">
                <a:latin typeface="Lato"/>
                <a:ea typeface="Lato"/>
                <a:cs typeface="Lato"/>
                <a:sym typeface="Lato"/>
              </a:rPr>
              <a:t>Output:</a:t>
            </a:r>
            <a:endParaRPr sz="2000">
              <a:latin typeface="Lato"/>
              <a:ea typeface="Lato"/>
              <a:cs typeface="Lato"/>
              <a:sym typeface="Lato"/>
            </a:endParaRPr>
          </a:p>
        </p:txBody>
      </p:sp>
      <p:sp>
        <p:nvSpPr>
          <p:cNvPr id="1117" name="Shape 1117"/>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118" name="Shape 1118"/>
          <p:cNvGrpSpPr/>
          <p:nvPr/>
        </p:nvGrpSpPr>
        <p:grpSpPr>
          <a:xfrm>
            <a:off x="858043" y="241509"/>
            <a:ext cx="10470300" cy="730079"/>
            <a:chOff x="1692324" y="483017"/>
            <a:chExt cx="20940600" cy="1460159"/>
          </a:xfrm>
        </p:grpSpPr>
        <p:sp>
          <p:nvSpPr>
            <p:cNvPr id="1119" name="Shape 1119"/>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Indexing, Slicing, and Matrixes</a:t>
              </a:r>
              <a:endParaRPr/>
            </a:p>
          </p:txBody>
        </p:sp>
        <p:sp>
          <p:nvSpPr>
            <p:cNvPr id="1120" name="Shape 1120"/>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121" name="Shape 1121"/>
          <p:cNvPicPr preferRelativeResize="0"/>
          <p:nvPr/>
        </p:nvPicPr>
        <p:blipFill rotWithShape="1">
          <a:blip r:embed="rId3">
            <a:alphaModFix/>
          </a:blip>
          <a:srcRect b="0" l="0" r="0" t="55175"/>
          <a:stretch/>
        </p:blipFill>
        <p:spPr>
          <a:xfrm>
            <a:off x="2932625" y="4543472"/>
            <a:ext cx="6321145" cy="1477200"/>
          </a:xfrm>
          <a:prstGeom prst="rect">
            <a:avLst/>
          </a:prstGeom>
          <a:noFill/>
          <a:ln>
            <a:noFill/>
          </a:ln>
        </p:spPr>
      </p:pic>
      <p:pic>
        <p:nvPicPr>
          <p:cNvPr id="1122" name="Shape 1122"/>
          <p:cNvPicPr preferRelativeResize="0"/>
          <p:nvPr/>
        </p:nvPicPr>
        <p:blipFill rotWithShape="1">
          <a:blip r:embed="rId3">
            <a:alphaModFix/>
          </a:blip>
          <a:srcRect b="43406" l="0" r="0" t="0"/>
          <a:stretch/>
        </p:blipFill>
        <p:spPr>
          <a:xfrm>
            <a:off x="3332900" y="1704973"/>
            <a:ext cx="5520607" cy="1628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cxnSp>
        <p:nvCxnSpPr>
          <p:cNvPr id="387" name="Shape 387"/>
          <p:cNvCxnSpPr/>
          <p:nvPr/>
        </p:nvCxnSpPr>
        <p:spPr>
          <a:xfrm>
            <a:off x="5805926" y="4129382"/>
            <a:ext cx="596400" cy="0"/>
          </a:xfrm>
          <a:prstGeom prst="straightConnector1">
            <a:avLst/>
          </a:prstGeom>
          <a:noFill/>
          <a:ln cap="flat" cmpd="sng" w="57150">
            <a:solidFill>
              <a:schemeClr val="accent1"/>
            </a:solidFill>
            <a:prstDash val="solid"/>
            <a:miter lim="800000"/>
            <a:headEnd len="sm" w="sm" type="none"/>
            <a:tailEnd len="sm" w="sm" type="none"/>
          </a:ln>
        </p:spPr>
      </p:cxnSp>
      <p:sp>
        <p:nvSpPr>
          <p:cNvPr id="388" name="Shape 388"/>
          <p:cNvSpPr txBox="1"/>
          <p:nvPr/>
        </p:nvSpPr>
        <p:spPr>
          <a:xfrm>
            <a:off x="2358151" y="3059700"/>
            <a:ext cx="7475700" cy="73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45469"/>
              </a:buClr>
              <a:buSzPts val="4200"/>
              <a:buFont typeface="Lato Black"/>
              <a:buNone/>
            </a:pPr>
            <a:r>
              <a:rPr b="1" lang="en-US" sz="4200">
                <a:solidFill>
                  <a:srgbClr val="445469"/>
                </a:solidFill>
                <a:latin typeface="Lato Black"/>
                <a:ea typeface="Lato Black"/>
                <a:cs typeface="Lato Black"/>
                <a:sym typeface="Lato Black"/>
              </a:rPr>
              <a:t>Primitive Data Structures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6" name="Shape 1126"/>
        <p:cNvGrpSpPr/>
        <p:nvPr/>
      </p:nvGrpSpPr>
      <p:grpSpPr>
        <a:xfrm>
          <a:off x="0" y="0"/>
          <a:ext cx="0" cy="0"/>
          <a:chOff x="0" y="0"/>
          <a:chExt cx="0" cy="0"/>
        </a:xfrm>
      </p:grpSpPr>
      <p:sp>
        <p:nvSpPr>
          <p:cNvPr id="1127" name="Shape 1127"/>
          <p:cNvSpPr txBox="1"/>
          <p:nvPr/>
        </p:nvSpPr>
        <p:spPr>
          <a:xfrm>
            <a:off x="481581" y="1704980"/>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2000"/>
              <a:buFont typeface="Lato"/>
              <a:buNone/>
            </a:pPr>
            <a:r>
              <a:rPr lang="en-US" sz="2000">
                <a:latin typeface="Lato"/>
                <a:ea typeface="Lato"/>
                <a:cs typeface="Lato"/>
                <a:sym typeface="Lato"/>
              </a:rPr>
              <a:t>Python includes the following list functions</a:t>
            </a:r>
            <a:endParaRPr sz="2000">
              <a:latin typeface="Lato"/>
              <a:ea typeface="Lato"/>
              <a:cs typeface="Lato"/>
              <a:sym typeface="Lato"/>
            </a:endParaRPr>
          </a:p>
        </p:txBody>
      </p:sp>
      <p:sp>
        <p:nvSpPr>
          <p:cNvPr id="1128" name="Shape 1128"/>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129" name="Shape 1129"/>
          <p:cNvGrpSpPr/>
          <p:nvPr/>
        </p:nvGrpSpPr>
        <p:grpSpPr>
          <a:xfrm>
            <a:off x="858043" y="241509"/>
            <a:ext cx="10470300" cy="730079"/>
            <a:chOff x="1692324" y="483017"/>
            <a:chExt cx="20940600" cy="1460159"/>
          </a:xfrm>
        </p:grpSpPr>
        <p:sp>
          <p:nvSpPr>
            <p:cNvPr id="1130" name="Shape 1130"/>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Built-in List Functions</a:t>
              </a:r>
              <a:endParaRPr/>
            </a:p>
          </p:txBody>
        </p:sp>
        <p:sp>
          <p:nvSpPr>
            <p:cNvPr id="1131" name="Shape 1131"/>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graphicFrame>
        <p:nvGraphicFramePr>
          <p:cNvPr id="1132" name="Shape 1132"/>
          <p:cNvGraphicFramePr/>
          <p:nvPr/>
        </p:nvGraphicFramePr>
        <p:xfrm>
          <a:off x="613350" y="2476500"/>
          <a:ext cx="3000000" cy="3000000"/>
        </p:xfrm>
        <a:graphic>
          <a:graphicData uri="http://schemas.openxmlformats.org/drawingml/2006/table">
            <a:tbl>
              <a:tblPr>
                <a:noFill/>
                <a:tableStyleId>{EBC52E8B-542E-49DE-A567-AB19588578BE}</a:tableStyleId>
              </a:tblPr>
              <a:tblGrid>
                <a:gridCol w="1968100"/>
                <a:gridCol w="2936975"/>
                <a:gridCol w="5949675"/>
              </a:tblGrid>
              <a:tr h="697400">
                <a:tc>
                  <a:txBody>
                    <a:bodyPr>
                      <a:noAutofit/>
                    </a:bodyPr>
                    <a:lstStyle/>
                    <a:p>
                      <a:pPr indent="0" lvl="0" marL="0" algn="ctr">
                        <a:spcBef>
                          <a:spcPts val="0"/>
                        </a:spcBef>
                        <a:spcAft>
                          <a:spcPts val="0"/>
                        </a:spcAft>
                        <a:buNone/>
                      </a:pPr>
                      <a:r>
                        <a:rPr b="1" lang="en-US" sz="2000">
                          <a:latin typeface="Lato"/>
                          <a:ea typeface="Lato"/>
                          <a:cs typeface="Lato"/>
                          <a:sym typeface="Lato"/>
                        </a:rPr>
                        <a:t>Compare</a:t>
                      </a:r>
                      <a:endParaRPr b="1" sz="2000">
                        <a:latin typeface="Lato"/>
                        <a:ea typeface="Lato"/>
                        <a:cs typeface="Lato"/>
                        <a:sym typeface="Lato"/>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algn="ctr">
                        <a:spcBef>
                          <a:spcPts val="0"/>
                        </a:spcBef>
                        <a:spcAft>
                          <a:spcPts val="0"/>
                        </a:spcAft>
                        <a:buNone/>
                      </a:pPr>
                      <a:r>
                        <a:rPr lang="en-US" sz="2000">
                          <a:latin typeface="Lato"/>
                          <a:ea typeface="Lato"/>
                          <a:cs typeface="Lato"/>
                          <a:sym typeface="Lato"/>
                        </a:rPr>
                        <a:t>cmp(list1, list2)</a:t>
                      </a:r>
                      <a:endParaRPr sz="2000">
                        <a:latin typeface="Lato"/>
                        <a:ea typeface="Lato"/>
                        <a:cs typeface="Lato"/>
                        <a:sym typeface="Lato"/>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algn="ctr">
                        <a:spcBef>
                          <a:spcPts val="0"/>
                        </a:spcBef>
                        <a:spcAft>
                          <a:spcPts val="0"/>
                        </a:spcAft>
                        <a:buNone/>
                      </a:pPr>
                      <a:r>
                        <a:rPr lang="en-US" sz="2000">
                          <a:latin typeface="Lato"/>
                          <a:ea typeface="Lato"/>
                          <a:cs typeface="Lato"/>
                          <a:sym typeface="Lato"/>
                        </a:rPr>
                        <a:t>Compares elements of both lists.</a:t>
                      </a:r>
                      <a:endParaRPr sz="2000">
                        <a:latin typeface="Lato"/>
                        <a:ea typeface="Lato"/>
                        <a:cs typeface="Lato"/>
                        <a:sym typeface="Lato"/>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97400">
                <a:tc>
                  <a:txBody>
                    <a:bodyPr>
                      <a:noAutofit/>
                    </a:bodyPr>
                    <a:lstStyle/>
                    <a:p>
                      <a:pPr indent="0" lvl="0" marL="0" algn="ctr">
                        <a:spcBef>
                          <a:spcPts val="0"/>
                        </a:spcBef>
                        <a:spcAft>
                          <a:spcPts val="0"/>
                        </a:spcAft>
                        <a:buNone/>
                      </a:pPr>
                      <a:r>
                        <a:rPr b="1" lang="en-US" sz="2000">
                          <a:latin typeface="Lato"/>
                          <a:ea typeface="Lato"/>
                          <a:cs typeface="Lato"/>
                          <a:sym typeface="Lato"/>
                        </a:rPr>
                        <a:t>Length</a:t>
                      </a:r>
                      <a:endParaRPr b="1" sz="2000">
                        <a:latin typeface="Lato"/>
                        <a:ea typeface="Lato"/>
                        <a:cs typeface="Lato"/>
                        <a:sym typeface="Lato"/>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algn="ctr">
                        <a:spcBef>
                          <a:spcPts val="0"/>
                        </a:spcBef>
                        <a:spcAft>
                          <a:spcPts val="0"/>
                        </a:spcAft>
                        <a:buNone/>
                      </a:pPr>
                      <a:r>
                        <a:rPr lang="en-US" sz="2000">
                          <a:latin typeface="Lato"/>
                          <a:ea typeface="Lato"/>
                          <a:cs typeface="Lato"/>
                          <a:sym typeface="Lato"/>
                        </a:rPr>
                        <a:t>len(list)</a:t>
                      </a:r>
                      <a:endParaRPr sz="2000">
                        <a:latin typeface="Lato"/>
                        <a:ea typeface="Lato"/>
                        <a:cs typeface="Lato"/>
                        <a:sym typeface="Lato"/>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algn="ctr">
                        <a:spcBef>
                          <a:spcPts val="0"/>
                        </a:spcBef>
                        <a:spcAft>
                          <a:spcPts val="0"/>
                        </a:spcAft>
                        <a:buNone/>
                      </a:pPr>
                      <a:r>
                        <a:rPr lang="en-US" sz="2000">
                          <a:latin typeface="Lato"/>
                          <a:ea typeface="Lato"/>
                          <a:cs typeface="Lato"/>
                          <a:sym typeface="Lato"/>
                        </a:rPr>
                        <a:t>Gives the total length of the list.</a:t>
                      </a:r>
                      <a:endParaRPr sz="2000">
                        <a:latin typeface="Lato"/>
                        <a:ea typeface="Lato"/>
                        <a:cs typeface="Lato"/>
                        <a:sym typeface="Lato"/>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97400">
                <a:tc>
                  <a:txBody>
                    <a:bodyPr>
                      <a:noAutofit/>
                    </a:bodyPr>
                    <a:lstStyle/>
                    <a:p>
                      <a:pPr indent="0" lvl="0" marL="0" algn="ctr">
                        <a:spcBef>
                          <a:spcPts val="0"/>
                        </a:spcBef>
                        <a:spcAft>
                          <a:spcPts val="0"/>
                        </a:spcAft>
                        <a:buNone/>
                      </a:pPr>
                      <a:r>
                        <a:rPr b="1" lang="en-US" sz="2000">
                          <a:latin typeface="Lato"/>
                          <a:ea typeface="Lato"/>
                          <a:cs typeface="Lato"/>
                          <a:sym typeface="Lato"/>
                        </a:rPr>
                        <a:t>Maximum</a:t>
                      </a:r>
                      <a:endParaRPr b="1" sz="2000">
                        <a:latin typeface="Lato"/>
                        <a:ea typeface="Lato"/>
                        <a:cs typeface="Lato"/>
                        <a:sym typeface="Lato"/>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algn="ctr">
                        <a:spcBef>
                          <a:spcPts val="0"/>
                        </a:spcBef>
                        <a:spcAft>
                          <a:spcPts val="0"/>
                        </a:spcAft>
                        <a:buNone/>
                      </a:pPr>
                      <a:r>
                        <a:rPr lang="en-US" sz="2000">
                          <a:latin typeface="Lato"/>
                          <a:ea typeface="Lato"/>
                          <a:cs typeface="Lato"/>
                          <a:sym typeface="Lato"/>
                        </a:rPr>
                        <a:t>max(list)</a:t>
                      </a:r>
                      <a:endParaRPr sz="2000">
                        <a:latin typeface="Lato"/>
                        <a:ea typeface="Lato"/>
                        <a:cs typeface="Lato"/>
                        <a:sym typeface="Lato"/>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algn="ctr">
                        <a:spcBef>
                          <a:spcPts val="0"/>
                        </a:spcBef>
                        <a:spcAft>
                          <a:spcPts val="0"/>
                        </a:spcAft>
                        <a:buNone/>
                      </a:pPr>
                      <a:r>
                        <a:rPr lang="en-US" sz="2000">
                          <a:latin typeface="Lato"/>
                          <a:ea typeface="Lato"/>
                          <a:cs typeface="Lato"/>
                          <a:sym typeface="Lato"/>
                        </a:rPr>
                        <a:t>Returns item from the list with max value.</a:t>
                      </a:r>
                      <a:endParaRPr sz="2000">
                        <a:latin typeface="Lato"/>
                        <a:ea typeface="Lato"/>
                        <a:cs typeface="Lato"/>
                        <a:sym typeface="Lato"/>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97400">
                <a:tc>
                  <a:txBody>
                    <a:bodyPr>
                      <a:noAutofit/>
                    </a:bodyPr>
                    <a:lstStyle/>
                    <a:p>
                      <a:pPr indent="0" lvl="0" marL="0" algn="ctr">
                        <a:spcBef>
                          <a:spcPts val="0"/>
                        </a:spcBef>
                        <a:spcAft>
                          <a:spcPts val="0"/>
                        </a:spcAft>
                        <a:buNone/>
                      </a:pPr>
                      <a:r>
                        <a:rPr b="1" lang="en-US" sz="2000">
                          <a:latin typeface="Lato"/>
                          <a:ea typeface="Lato"/>
                          <a:cs typeface="Lato"/>
                          <a:sym typeface="Lato"/>
                        </a:rPr>
                        <a:t>Minimum</a:t>
                      </a:r>
                      <a:endParaRPr b="1" sz="2000">
                        <a:latin typeface="Lato"/>
                        <a:ea typeface="Lato"/>
                        <a:cs typeface="Lato"/>
                        <a:sym typeface="Lato"/>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algn="ctr">
                        <a:spcBef>
                          <a:spcPts val="0"/>
                        </a:spcBef>
                        <a:spcAft>
                          <a:spcPts val="0"/>
                        </a:spcAft>
                        <a:buNone/>
                      </a:pPr>
                      <a:r>
                        <a:rPr lang="en-US" sz="2000">
                          <a:latin typeface="Lato"/>
                          <a:ea typeface="Lato"/>
                          <a:cs typeface="Lato"/>
                          <a:sym typeface="Lato"/>
                        </a:rPr>
                        <a:t>min(list)</a:t>
                      </a:r>
                      <a:endParaRPr sz="2000">
                        <a:latin typeface="Lato"/>
                        <a:ea typeface="Lato"/>
                        <a:cs typeface="Lato"/>
                        <a:sym typeface="Lato"/>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algn="ctr">
                        <a:spcBef>
                          <a:spcPts val="0"/>
                        </a:spcBef>
                        <a:spcAft>
                          <a:spcPts val="0"/>
                        </a:spcAft>
                        <a:buNone/>
                      </a:pPr>
                      <a:r>
                        <a:rPr lang="en-US" sz="2000">
                          <a:latin typeface="Lato"/>
                          <a:ea typeface="Lato"/>
                          <a:cs typeface="Lato"/>
                          <a:sym typeface="Lato"/>
                        </a:rPr>
                        <a:t>Returns item from the list with min value.</a:t>
                      </a:r>
                      <a:endParaRPr sz="2000">
                        <a:latin typeface="Lato"/>
                        <a:ea typeface="Lato"/>
                        <a:cs typeface="Lato"/>
                        <a:sym typeface="Lato"/>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97400">
                <a:tc>
                  <a:txBody>
                    <a:bodyPr>
                      <a:noAutofit/>
                    </a:bodyPr>
                    <a:lstStyle/>
                    <a:p>
                      <a:pPr indent="0" lvl="0" marL="0" algn="ctr">
                        <a:spcBef>
                          <a:spcPts val="0"/>
                        </a:spcBef>
                        <a:spcAft>
                          <a:spcPts val="0"/>
                        </a:spcAft>
                        <a:buNone/>
                      </a:pPr>
                      <a:r>
                        <a:rPr b="1" lang="en-US" sz="2000">
                          <a:latin typeface="Lato"/>
                          <a:ea typeface="Lato"/>
                          <a:cs typeface="Lato"/>
                          <a:sym typeface="Lato"/>
                        </a:rPr>
                        <a:t>List</a:t>
                      </a:r>
                      <a:endParaRPr b="1" sz="2000">
                        <a:latin typeface="Lato"/>
                        <a:ea typeface="Lato"/>
                        <a:cs typeface="Lato"/>
                        <a:sym typeface="Lato"/>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algn="ctr">
                        <a:spcBef>
                          <a:spcPts val="0"/>
                        </a:spcBef>
                        <a:spcAft>
                          <a:spcPts val="0"/>
                        </a:spcAft>
                        <a:buNone/>
                      </a:pPr>
                      <a:r>
                        <a:rPr lang="en-US" sz="2000">
                          <a:latin typeface="Lato"/>
                          <a:ea typeface="Lato"/>
                          <a:cs typeface="Lato"/>
                          <a:sym typeface="Lato"/>
                        </a:rPr>
                        <a:t>list(seq)</a:t>
                      </a:r>
                      <a:endParaRPr sz="2000">
                        <a:latin typeface="Lato"/>
                        <a:ea typeface="Lato"/>
                        <a:cs typeface="Lato"/>
                        <a:sym typeface="Lato"/>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algn="ctr">
                        <a:spcBef>
                          <a:spcPts val="0"/>
                        </a:spcBef>
                        <a:spcAft>
                          <a:spcPts val="0"/>
                        </a:spcAft>
                        <a:buNone/>
                      </a:pPr>
                      <a:r>
                        <a:rPr lang="en-US" sz="2000">
                          <a:latin typeface="Lato"/>
                          <a:ea typeface="Lato"/>
                          <a:cs typeface="Lato"/>
                          <a:sym typeface="Lato"/>
                        </a:rPr>
                        <a:t>Converts a tuple into list.</a:t>
                      </a:r>
                      <a:endParaRPr sz="2000">
                        <a:latin typeface="Lato"/>
                        <a:ea typeface="Lato"/>
                        <a:cs typeface="Lato"/>
                        <a:sym typeface="Lato"/>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6" name="Shape 1136"/>
        <p:cNvGrpSpPr/>
        <p:nvPr/>
      </p:nvGrpSpPr>
      <p:grpSpPr>
        <a:xfrm>
          <a:off x="0" y="0"/>
          <a:ext cx="0" cy="0"/>
          <a:chOff x="0" y="0"/>
          <a:chExt cx="0" cy="0"/>
        </a:xfrm>
      </p:grpSpPr>
      <p:sp>
        <p:nvSpPr>
          <p:cNvPr id="1137" name="Shape 1137"/>
          <p:cNvSpPr txBox="1"/>
          <p:nvPr/>
        </p:nvSpPr>
        <p:spPr>
          <a:xfrm>
            <a:off x="481581" y="1933580"/>
            <a:ext cx="112233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If </a:t>
            </a:r>
            <a:r>
              <a:rPr b="1" lang="en-US" sz="2000">
                <a:solidFill>
                  <a:srgbClr val="F20253"/>
                </a:solidFill>
                <a:latin typeface="Lato"/>
                <a:ea typeface="Lato"/>
                <a:cs typeface="Lato"/>
                <a:sym typeface="Lato"/>
              </a:rPr>
              <a:t>elements are of the same type, perform the compare</a:t>
            </a:r>
            <a:r>
              <a:rPr lang="en-US" sz="2000">
                <a:latin typeface="Lato"/>
                <a:ea typeface="Lato"/>
                <a:cs typeface="Lato"/>
                <a:sym typeface="Lato"/>
              </a:rPr>
              <a:t> and return the result. If elements are </a:t>
            </a:r>
            <a:r>
              <a:rPr b="1" lang="en-US" sz="2000">
                <a:solidFill>
                  <a:srgbClr val="008080"/>
                </a:solidFill>
                <a:latin typeface="Lato"/>
                <a:ea typeface="Lato"/>
                <a:cs typeface="Lato"/>
                <a:sym typeface="Lato"/>
              </a:rPr>
              <a:t>different types, check to see if they are numbers</a:t>
            </a:r>
            <a:r>
              <a:rPr lang="en-US" sz="2000">
                <a:latin typeface="Lato"/>
                <a:ea typeface="Lato"/>
                <a:cs typeface="Lato"/>
                <a:sym typeface="Lato"/>
              </a:rPr>
              <a:t>.</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355600" lvl="0" marL="914400" marR="0" rtl="0">
              <a:lnSpc>
                <a:spcPct val="150000"/>
              </a:lnSpc>
              <a:spcBef>
                <a:spcPts val="0"/>
              </a:spcBef>
              <a:spcAft>
                <a:spcPts val="0"/>
              </a:spcAft>
              <a:buSzPts val="2000"/>
              <a:buFont typeface="Lato"/>
              <a:buChar char="●"/>
            </a:pPr>
            <a:r>
              <a:rPr lang="en-US" sz="2000">
                <a:latin typeface="Lato"/>
                <a:ea typeface="Lato"/>
                <a:cs typeface="Lato"/>
                <a:sym typeface="Lato"/>
              </a:rPr>
              <a:t>If numbers, perform numeric coercion if necessary and compare.</a:t>
            </a:r>
            <a:endParaRPr sz="2000">
              <a:latin typeface="Lato"/>
              <a:ea typeface="Lato"/>
              <a:cs typeface="Lato"/>
              <a:sym typeface="Lato"/>
            </a:endParaRPr>
          </a:p>
          <a:p>
            <a:pPr indent="-355600" lvl="0" marL="914400" marR="0" rtl="0">
              <a:lnSpc>
                <a:spcPct val="150000"/>
              </a:lnSpc>
              <a:spcBef>
                <a:spcPts val="0"/>
              </a:spcBef>
              <a:spcAft>
                <a:spcPts val="0"/>
              </a:spcAft>
              <a:buSzPts val="2000"/>
              <a:buFont typeface="Lato"/>
              <a:buChar char="●"/>
            </a:pPr>
            <a:r>
              <a:rPr lang="en-US" sz="2000">
                <a:latin typeface="Lato"/>
                <a:ea typeface="Lato"/>
                <a:cs typeface="Lato"/>
                <a:sym typeface="Lato"/>
              </a:rPr>
              <a:t>If either element is a number, then the other element is "larger" (numbers are "smallest").</a:t>
            </a:r>
            <a:endParaRPr sz="2000">
              <a:latin typeface="Lato"/>
              <a:ea typeface="Lato"/>
              <a:cs typeface="Lato"/>
              <a:sym typeface="Lato"/>
            </a:endParaRPr>
          </a:p>
          <a:p>
            <a:pPr indent="-355600" lvl="0" marL="914400" marR="0" rtl="0">
              <a:lnSpc>
                <a:spcPct val="150000"/>
              </a:lnSpc>
              <a:spcBef>
                <a:spcPts val="0"/>
              </a:spcBef>
              <a:spcAft>
                <a:spcPts val="0"/>
              </a:spcAft>
              <a:buSzPts val="2000"/>
              <a:buFont typeface="Lato"/>
              <a:buChar char="●"/>
            </a:pPr>
            <a:r>
              <a:rPr lang="en-US" sz="2000">
                <a:latin typeface="Lato"/>
                <a:ea typeface="Lato"/>
                <a:cs typeface="Lato"/>
                <a:sym typeface="Lato"/>
              </a:rPr>
              <a:t>Otherwise, types are sorted alphabetically by name.</a:t>
            </a:r>
            <a:endParaRPr sz="2000">
              <a:latin typeface="Lato"/>
              <a:ea typeface="Lato"/>
              <a:cs typeface="Lato"/>
              <a:sym typeface="Lato"/>
            </a:endParaRPr>
          </a:p>
          <a:p>
            <a:pPr indent="0" lvl="0" marL="0" marR="0" rtl="0">
              <a:lnSpc>
                <a:spcPct val="150000"/>
              </a:lnSpc>
              <a:spcBef>
                <a:spcPts val="0"/>
              </a:spcBef>
              <a:spcAft>
                <a:spcPts val="0"/>
              </a:spcAft>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If we reached the end of one of the lists, the longer list is "larger." If we exhaust both lists and share the same data, the result is a tie, meaning that 0 is returned.</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p:txBody>
      </p:sp>
      <p:sp>
        <p:nvSpPr>
          <p:cNvPr id="1138" name="Shape 1138"/>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139" name="Shape 1139"/>
          <p:cNvGrpSpPr/>
          <p:nvPr/>
        </p:nvGrpSpPr>
        <p:grpSpPr>
          <a:xfrm>
            <a:off x="858043" y="241509"/>
            <a:ext cx="10470300" cy="730079"/>
            <a:chOff x="1692324" y="483017"/>
            <a:chExt cx="20940600" cy="1460159"/>
          </a:xfrm>
        </p:grpSpPr>
        <p:sp>
          <p:nvSpPr>
            <p:cNvPr id="1140" name="Shape 1140"/>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Compare Function - Algorithm</a:t>
              </a:r>
              <a:endParaRPr/>
            </a:p>
          </p:txBody>
        </p:sp>
        <p:sp>
          <p:nvSpPr>
            <p:cNvPr id="1141" name="Shape 1141"/>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5" name="Shape 1145"/>
        <p:cNvGrpSpPr/>
        <p:nvPr/>
      </p:nvGrpSpPr>
      <p:grpSpPr>
        <a:xfrm>
          <a:off x="0" y="0"/>
          <a:ext cx="0" cy="0"/>
          <a:chOff x="0" y="0"/>
          <a:chExt cx="0" cy="0"/>
        </a:xfrm>
      </p:grpSpPr>
      <p:sp>
        <p:nvSpPr>
          <p:cNvPr id="1146" name="Shape 1146"/>
          <p:cNvSpPr txBox="1"/>
          <p:nvPr/>
        </p:nvSpPr>
        <p:spPr>
          <a:xfrm>
            <a:off x="481581" y="1704980"/>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2000"/>
              <a:buFont typeface="Lato"/>
              <a:buNone/>
            </a:pPr>
            <a:r>
              <a:rPr lang="en-US" sz="2000">
                <a:latin typeface="Lato"/>
                <a:ea typeface="Lato"/>
                <a:cs typeface="Lato"/>
                <a:sym typeface="Lato"/>
              </a:rPr>
              <a:t>If list1 = [123, 'xyz'], list2 = [456, 'abc'], and tupl = (123, 'xyz', 'zara', 'abc'),</a:t>
            </a:r>
            <a:endParaRPr sz="2000">
              <a:latin typeface="Lato"/>
              <a:ea typeface="Lato"/>
              <a:cs typeface="Lato"/>
              <a:sym typeface="Lato"/>
            </a:endParaRPr>
          </a:p>
        </p:txBody>
      </p:sp>
      <p:sp>
        <p:nvSpPr>
          <p:cNvPr id="1147" name="Shape 1147"/>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148" name="Shape 1148"/>
          <p:cNvGrpSpPr/>
          <p:nvPr/>
        </p:nvGrpSpPr>
        <p:grpSpPr>
          <a:xfrm>
            <a:off x="858043" y="241509"/>
            <a:ext cx="10470300" cy="730079"/>
            <a:chOff x="1692324" y="483017"/>
            <a:chExt cx="20940600" cy="1460159"/>
          </a:xfrm>
        </p:grpSpPr>
        <p:sp>
          <p:nvSpPr>
            <p:cNvPr id="1149" name="Shape 1149"/>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Built-in List Functions</a:t>
              </a:r>
              <a:endParaRPr/>
            </a:p>
          </p:txBody>
        </p:sp>
        <p:sp>
          <p:nvSpPr>
            <p:cNvPr id="1150" name="Shape 1150"/>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graphicFrame>
        <p:nvGraphicFramePr>
          <p:cNvPr id="1151" name="Shape 1151"/>
          <p:cNvGraphicFramePr/>
          <p:nvPr/>
        </p:nvGraphicFramePr>
        <p:xfrm>
          <a:off x="460950" y="2476500"/>
          <a:ext cx="3000000" cy="3000000"/>
        </p:xfrm>
        <a:graphic>
          <a:graphicData uri="http://schemas.openxmlformats.org/drawingml/2006/table">
            <a:tbl>
              <a:tblPr>
                <a:noFill/>
                <a:tableStyleId>{EBC52E8B-542E-49DE-A567-AB19588578BE}</a:tableStyleId>
              </a:tblPr>
              <a:tblGrid>
                <a:gridCol w="1968100"/>
                <a:gridCol w="2936975"/>
              </a:tblGrid>
              <a:tr h="697400">
                <a:tc>
                  <a:txBody>
                    <a:bodyPr>
                      <a:noAutofit/>
                    </a:bodyPr>
                    <a:lstStyle/>
                    <a:p>
                      <a:pPr indent="0" lvl="0" marL="0" rtl="0">
                        <a:spcBef>
                          <a:spcPts val="0"/>
                        </a:spcBef>
                        <a:spcAft>
                          <a:spcPts val="0"/>
                        </a:spcAft>
                        <a:buNone/>
                      </a:pPr>
                      <a:r>
                        <a:rPr b="1" lang="en-US" sz="2000">
                          <a:latin typeface="Lato"/>
                          <a:ea typeface="Lato"/>
                          <a:cs typeface="Lato"/>
                          <a:sym typeface="Lato"/>
                        </a:rPr>
                        <a:t>Compare</a:t>
                      </a:r>
                      <a:endParaRPr b="1"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cmp(list2, list1)</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97400">
                <a:tc>
                  <a:txBody>
                    <a:bodyPr>
                      <a:noAutofit/>
                    </a:bodyPr>
                    <a:lstStyle/>
                    <a:p>
                      <a:pPr indent="0" lvl="0" marL="0" rtl="0">
                        <a:spcBef>
                          <a:spcPts val="0"/>
                        </a:spcBef>
                        <a:spcAft>
                          <a:spcPts val="0"/>
                        </a:spcAft>
                        <a:buNone/>
                      </a:pPr>
                      <a:r>
                        <a:rPr b="1" lang="en-US" sz="2000">
                          <a:latin typeface="Lato"/>
                          <a:ea typeface="Lato"/>
                          <a:cs typeface="Lato"/>
                          <a:sym typeface="Lato"/>
                        </a:rPr>
                        <a:t>Length</a:t>
                      </a:r>
                      <a:endParaRPr b="1"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len(list1)</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97400">
                <a:tc>
                  <a:txBody>
                    <a:bodyPr>
                      <a:noAutofit/>
                    </a:bodyPr>
                    <a:lstStyle/>
                    <a:p>
                      <a:pPr indent="0" lvl="0" marL="0" rtl="0">
                        <a:spcBef>
                          <a:spcPts val="0"/>
                        </a:spcBef>
                        <a:spcAft>
                          <a:spcPts val="0"/>
                        </a:spcAft>
                        <a:buNone/>
                      </a:pPr>
                      <a:r>
                        <a:rPr b="1" lang="en-US" sz="2000">
                          <a:latin typeface="Lato"/>
                          <a:ea typeface="Lato"/>
                          <a:cs typeface="Lato"/>
                          <a:sym typeface="Lato"/>
                        </a:rPr>
                        <a:t>Maximum</a:t>
                      </a:r>
                      <a:endParaRPr b="1"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max(list1)</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97400">
                <a:tc>
                  <a:txBody>
                    <a:bodyPr>
                      <a:noAutofit/>
                    </a:bodyPr>
                    <a:lstStyle/>
                    <a:p>
                      <a:pPr indent="0" lvl="0" marL="0" rtl="0">
                        <a:spcBef>
                          <a:spcPts val="0"/>
                        </a:spcBef>
                        <a:spcAft>
                          <a:spcPts val="0"/>
                        </a:spcAft>
                        <a:buNone/>
                      </a:pPr>
                      <a:r>
                        <a:rPr b="1" lang="en-US" sz="2000">
                          <a:latin typeface="Lato"/>
                          <a:ea typeface="Lato"/>
                          <a:cs typeface="Lato"/>
                          <a:sym typeface="Lato"/>
                        </a:rPr>
                        <a:t>Minimum</a:t>
                      </a:r>
                      <a:endParaRPr b="1"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min(list1)</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97400">
                <a:tc>
                  <a:txBody>
                    <a:bodyPr>
                      <a:noAutofit/>
                    </a:bodyPr>
                    <a:lstStyle/>
                    <a:p>
                      <a:pPr indent="0" lvl="0" marL="0" rtl="0">
                        <a:spcBef>
                          <a:spcPts val="0"/>
                        </a:spcBef>
                        <a:spcAft>
                          <a:spcPts val="0"/>
                        </a:spcAft>
                        <a:buNone/>
                      </a:pPr>
                      <a:r>
                        <a:rPr b="1" lang="en-US" sz="2000">
                          <a:latin typeface="Lato"/>
                          <a:ea typeface="Lato"/>
                          <a:cs typeface="Lato"/>
                          <a:sym typeface="Lato"/>
                        </a:rPr>
                        <a:t>List</a:t>
                      </a:r>
                      <a:endParaRPr b="1"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list(tupl)</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cxnSp>
        <p:nvCxnSpPr>
          <p:cNvPr id="1152" name="Shape 1152"/>
          <p:cNvCxnSpPr/>
          <p:nvPr/>
        </p:nvCxnSpPr>
        <p:spPr>
          <a:xfrm>
            <a:off x="5067200" y="2785600"/>
            <a:ext cx="545100" cy="0"/>
          </a:xfrm>
          <a:prstGeom prst="straightConnector1">
            <a:avLst/>
          </a:prstGeom>
          <a:noFill/>
          <a:ln cap="flat" cmpd="sng" w="38100">
            <a:solidFill>
              <a:srgbClr val="FF0000"/>
            </a:solidFill>
            <a:prstDash val="solid"/>
            <a:round/>
            <a:headEnd len="med" w="med" type="none"/>
            <a:tailEnd len="med" w="med" type="stealth"/>
          </a:ln>
        </p:spPr>
      </p:cxnSp>
      <p:cxnSp>
        <p:nvCxnSpPr>
          <p:cNvPr id="1153" name="Shape 1153"/>
          <p:cNvCxnSpPr/>
          <p:nvPr/>
        </p:nvCxnSpPr>
        <p:spPr>
          <a:xfrm>
            <a:off x="5067200" y="3471400"/>
            <a:ext cx="545100" cy="0"/>
          </a:xfrm>
          <a:prstGeom prst="straightConnector1">
            <a:avLst/>
          </a:prstGeom>
          <a:noFill/>
          <a:ln cap="flat" cmpd="sng" w="38100">
            <a:solidFill>
              <a:srgbClr val="FF0000"/>
            </a:solidFill>
            <a:prstDash val="solid"/>
            <a:round/>
            <a:headEnd len="med" w="med" type="none"/>
            <a:tailEnd len="med" w="med" type="stealth"/>
          </a:ln>
        </p:spPr>
      </p:cxnSp>
      <p:cxnSp>
        <p:nvCxnSpPr>
          <p:cNvPr id="1154" name="Shape 1154"/>
          <p:cNvCxnSpPr/>
          <p:nvPr/>
        </p:nvCxnSpPr>
        <p:spPr>
          <a:xfrm>
            <a:off x="5067200" y="4233400"/>
            <a:ext cx="545100" cy="0"/>
          </a:xfrm>
          <a:prstGeom prst="straightConnector1">
            <a:avLst/>
          </a:prstGeom>
          <a:noFill/>
          <a:ln cap="flat" cmpd="sng" w="38100">
            <a:solidFill>
              <a:srgbClr val="FF0000"/>
            </a:solidFill>
            <a:prstDash val="solid"/>
            <a:round/>
            <a:headEnd len="med" w="med" type="none"/>
            <a:tailEnd len="med" w="med" type="stealth"/>
          </a:ln>
        </p:spPr>
      </p:cxnSp>
      <p:cxnSp>
        <p:nvCxnSpPr>
          <p:cNvPr id="1155" name="Shape 1155"/>
          <p:cNvCxnSpPr/>
          <p:nvPr/>
        </p:nvCxnSpPr>
        <p:spPr>
          <a:xfrm>
            <a:off x="5067200" y="4863200"/>
            <a:ext cx="545100" cy="0"/>
          </a:xfrm>
          <a:prstGeom prst="straightConnector1">
            <a:avLst/>
          </a:prstGeom>
          <a:noFill/>
          <a:ln cap="flat" cmpd="sng" w="38100">
            <a:solidFill>
              <a:srgbClr val="FF0000"/>
            </a:solidFill>
            <a:prstDash val="solid"/>
            <a:round/>
            <a:headEnd len="med" w="med" type="none"/>
            <a:tailEnd len="med" w="med" type="stealth"/>
          </a:ln>
        </p:spPr>
      </p:cxnSp>
      <p:cxnSp>
        <p:nvCxnSpPr>
          <p:cNvPr id="1156" name="Shape 1156"/>
          <p:cNvCxnSpPr/>
          <p:nvPr/>
        </p:nvCxnSpPr>
        <p:spPr>
          <a:xfrm>
            <a:off x="5067200" y="5606000"/>
            <a:ext cx="545100" cy="0"/>
          </a:xfrm>
          <a:prstGeom prst="straightConnector1">
            <a:avLst/>
          </a:prstGeom>
          <a:noFill/>
          <a:ln cap="flat" cmpd="sng" w="38100">
            <a:solidFill>
              <a:srgbClr val="FF0000"/>
            </a:solidFill>
            <a:prstDash val="solid"/>
            <a:round/>
            <a:headEnd len="med" w="med" type="none"/>
            <a:tailEnd len="med" w="med" type="stealth"/>
          </a:ln>
        </p:spPr>
      </p:cxnSp>
      <p:pic>
        <p:nvPicPr>
          <p:cNvPr id="1157" name="Shape 1157"/>
          <p:cNvPicPr preferRelativeResize="0"/>
          <p:nvPr/>
        </p:nvPicPr>
        <p:blipFill rotWithShape="1">
          <a:blip r:embed="rId3">
            <a:alphaModFix/>
          </a:blip>
          <a:srcRect b="5562" l="0" r="0" t="0"/>
          <a:stretch/>
        </p:blipFill>
        <p:spPr>
          <a:xfrm>
            <a:off x="5612300" y="2476500"/>
            <a:ext cx="6250550" cy="34870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1" name="Shape 1161"/>
        <p:cNvGrpSpPr/>
        <p:nvPr/>
      </p:nvGrpSpPr>
      <p:grpSpPr>
        <a:xfrm>
          <a:off x="0" y="0"/>
          <a:ext cx="0" cy="0"/>
          <a:chOff x="0" y="0"/>
          <a:chExt cx="0" cy="0"/>
        </a:xfrm>
      </p:grpSpPr>
      <p:sp>
        <p:nvSpPr>
          <p:cNvPr id="1162" name="Shape 1162"/>
          <p:cNvSpPr txBox="1"/>
          <p:nvPr/>
        </p:nvSpPr>
        <p:spPr>
          <a:xfrm>
            <a:off x="481581" y="1552580"/>
            <a:ext cx="11223300" cy="1477200"/>
          </a:xfrm>
          <a:prstGeom prst="rect">
            <a:avLst/>
          </a:prstGeom>
          <a:noFill/>
          <a:ln>
            <a:noFill/>
          </a:ln>
        </p:spPr>
        <p:txBody>
          <a:bodyPr anchorCtr="0" anchor="t" bIns="45700" lIns="91400" spcFirstLastPara="1" rIns="91400" wrap="square" tIns="45700">
            <a:noAutofit/>
          </a:bodyPr>
          <a:lstStyle/>
          <a:p>
            <a:pPr indent="0" lvl="0" marL="0" marR="0" rtl="0">
              <a:lnSpc>
                <a:spcPct val="150000"/>
              </a:lnSpc>
              <a:spcBef>
                <a:spcPts val="0"/>
              </a:spcBef>
              <a:spcAft>
                <a:spcPts val="0"/>
              </a:spcAft>
              <a:buClr>
                <a:srgbClr val="000000"/>
              </a:buClr>
              <a:buSzPts val="2000"/>
              <a:buFont typeface="Lato"/>
              <a:buNone/>
            </a:pPr>
            <a:r>
              <a:rPr lang="en-US" sz="2000">
                <a:latin typeface="Lato"/>
                <a:ea typeface="Lato"/>
                <a:cs typeface="Lato"/>
                <a:sym typeface="Lato"/>
              </a:rPr>
              <a:t>Some of the built-in methods applies for lists are:</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p:txBody>
      </p:sp>
      <p:sp>
        <p:nvSpPr>
          <p:cNvPr id="1163" name="Shape 1163"/>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164" name="Shape 1164"/>
          <p:cNvGrpSpPr/>
          <p:nvPr/>
        </p:nvGrpSpPr>
        <p:grpSpPr>
          <a:xfrm>
            <a:off x="858043" y="241509"/>
            <a:ext cx="10470300" cy="730079"/>
            <a:chOff x="1692324" y="483017"/>
            <a:chExt cx="20940600" cy="1460159"/>
          </a:xfrm>
        </p:grpSpPr>
        <p:sp>
          <p:nvSpPr>
            <p:cNvPr id="1165" name="Shape 1165"/>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Built-in List Methods</a:t>
              </a:r>
              <a:endParaRPr/>
            </a:p>
          </p:txBody>
        </p:sp>
        <p:sp>
          <p:nvSpPr>
            <p:cNvPr id="1166" name="Shape 1166"/>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graphicFrame>
        <p:nvGraphicFramePr>
          <p:cNvPr id="1167" name="Shape 1167"/>
          <p:cNvGraphicFramePr/>
          <p:nvPr/>
        </p:nvGraphicFramePr>
        <p:xfrm>
          <a:off x="613350" y="2476500"/>
          <a:ext cx="3000000" cy="3000000"/>
        </p:xfrm>
        <a:graphic>
          <a:graphicData uri="http://schemas.openxmlformats.org/drawingml/2006/table">
            <a:tbl>
              <a:tblPr>
                <a:noFill/>
                <a:tableStyleId>{EBC52E8B-542E-49DE-A567-AB19588578BE}</a:tableStyleId>
              </a:tblPr>
              <a:tblGrid>
                <a:gridCol w="1786400"/>
                <a:gridCol w="3118675"/>
                <a:gridCol w="5949675"/>
              </a:tblGrid>
              <a:tr h="697400">
                <a:tc>
                  <a:txBody>
                    <a:bodyPr>
                      <a:noAutofit/>
                    </a:bodyPr>
                    <a:lstStyle/>
                    <a:p>
                      <a:pPr indent="0" lvl="0" marL="0" rtl="0">
                        <a:spcBef>
                          <a:spcPts val="0"/>
                        </a:spcBef>
                        <a:spcAft>
                          <a:spcPts val="0"/>
                        </a:spcAft>
                        <a:buNone/>
                      </a:pPr>
                      <a:r>
                        <a:rPr b="1" lang="en-US" sz="2000">
                          <a:latin typeface="Lato"/>
                          <a:ea typeface="Lato"/>
                          <a:cs typeface="Lato"/>
                          <a:sym typeface="Lato"/>
                        </a:rPr>
                        <a:t>Append</a:t>
                      </a:r>
                      <a:endParaRPr b="1"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list.append(obj)</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Appends object obj to list</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97400">
                <a:tc>
                  <a:txBody>
                    <a:bodyPr>
                      <a:noAutofit/>
                    </a:bodyPr>
                    <a:lstStyle/>
                    <a:p>
                      <a:pPr indent="0" lvl="0" marL="0" rtl="0">
                        <a:spcBef>
                          <a:spcPts val="0"/>
                        </a:spcBef>
                        <a:spcAft>
                          <a:spcPts val="0"/>
                        </a:spcAft>
                        <a:buNone/>
                      </a:pPr>
                      <a:r>
                        <a:rPr b="1" lang="en-US" sz="2000">
                          <a:latin typeface="Lato"/>
                          <a:ea typeface="Lato"/>
                          <a:cs typeface="Lato"/>
                          <a:sym typeface="Lato"/>
                        </a:rPr>
                        <a:t>Count</a:t>
                      </a:r>
                      <a:endParaRPr b="1"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list.count(obj)</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Count of how many times obj occurs in list</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97400">
                <a:tc>
                  <a:txBody>
                    <a:bodyPr>
                      <a:noAutofit/>
                    </a:bodyPr>
                    <a:lstStyle/>
                    <a:p>
                      <a:pPr indent="0" lvl="0" marL="0" rtl="0">
                        <a:spcBef>
                          <a:spcPts val="0"/>
                        </a:spcBef>
                        <a:spcAft>
                          <a:spcPts val="0"/>
                        </a:spcAft>
                        <a:buNone/>
                      </a:pPr>
                      <a:r>
                        <a:rPr b="1" lang="en-US" sz="2000">
                          <a:latin typeface="Lato"/>
                          <a:ea typeface="Lato"/>
                          <a:cs typeface="Lato"/>
                          <a:sym typeface="Lato"/>
                        </a:rPr>
                        <a:t>Extend</a:t>
                      </a:r>
                      <a:endParaRPr b="1"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list.extend(seq)</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Appends the contents of seq to list</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97400">
                <a:tc>
                  <a:txBody>
                    <a:bodyPr>
                      <a:noAutofit/>
                    </a:bodyPr>
                    <a:lstStyle/>
                    <a:p>
                      <a:pPr indent="0" lvl="0" marL="0" rtl="0">
                        <a:spcBef>
                          <a:spcPts val="0"/>
                        </a:spcBef>
                        <a:spcAft>
                          <a:spcPts val="0"/>
                        </a:spcAft>
                        <a:buNone/>
                      </a:pPr>
                      <a:r>
                        <a:rPr b="1" lang="en-US" sz="2000">
                          <a:latin typeface="Lato"/>
                          <a:ea typeface="Lato"/>
                          <a:cs typeface="Lato"/>
                          <a:sym typeface="Lato"/>
                        </a:rPr>
                        <a:t>Remove</a:t>
                      </a:r>
                      <a:endParaRPr b="1"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list.remove(obj)</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Removes object obj from list</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97400">
                <a:tc>
                  <a:txBody>
                    <a:bodyPr>
                      <a:noAutofit/>
                    </a:bodyPr>
                    <a:lstStyle/>
                    <a:p>
                      <a:pPr indent="0" lvl="0" marL="0" rtl="0">
                        <a:spcBef>
                          <a:spcPts val="0"/>
                        </a:spcBef>
                        <a:spcAft>
                          <a:spcPts val="0"/>
                        </a:spcAft>
                        <a:buNone/>
                      </a:pPr>
                      <a:r>
                        <a:rPr b="1" lang="en-US" sz="2000">
                          <a:latin typeface="Lato"/>
                          <a:ea typeface="Lato"/>
                          <a:cs typeface="Lato"/>
                          <a:sym typeface="Lato"/>
                        </a:rPr>
                        <a:t>Insert</a:t>
                      </a:r>
                      <a:endParaRPr b="1"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list.insert(index, obj)</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Inserts object obj into list at offset index</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1" name="Shape 1171"/>
        <p:cNvGrpSpPr/>
        <p:nvPr/>
      </p:nvGrpSpPr>
      <p:grpSpPr>
        <a:xfrm>
          <a:off x="0" y="0"/>
          <a:ext cx="0" cy="0"/>
          <a:chOff x="0" y="0"/>
          <a:chExt cx="0" cy="0"/>
        </a:xfrm>
      </p:grpSpPr>
      <p:sp>
        <p:nvSpPr>
          <p:cNvPr id="1172" name="Shape 1172"/>
          <p:cNvSpPr txBox="1"/>
          <p:nvPr/>
        </p:nvSpPr>
        <p:spPr>
          <a:xfrm>
            <a:off x="481581" y="2771780"/>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List comprehensions are a unique way of quickly creating a list with Python.</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Let’s see how we can divide a string into individual letters and store in a list.</a:t>
            </a:r>
            <a:endParaRPr sz="2000">
              <a:latin typeface="Lato"/>
              <a:ea typeface="Lato"/>
              <a:cs typeface="Lato"/>
              <a:sym typeface="Lato"/>
            </a:endParaRPr>
          </a:p>
        </p:txBody>
      </p:sp>
      <p:sp>
        <p:nvSpPr>
          <p:cNvPr id="1173" name="Shape 1173"/>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174" name="Shape 1174"/>
          <p:cNvGrpSpPr/>
          <p:nvPr/>
        </p:nvGrpSpPr>
        <p:grpSpPr>
          <a:xfrm>
            <a:off x="858043" y="241509"/>
            <a:ext cx="10470300" cy="730079"/>
            <a:chOff x="1692324" y="483017"/>
            <a:chExt cx="20940600" cy="1460159"/>
          </a:xfrm>
        </p:grpSpPr>
        <p:sp>
          <p:nvSpPr>
            <p:cNvPr id="1175" name="Shape 1175"/>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List Comprehensions</a:t>
              </a:r>
              <a:endParaRPr/>
            </a:p>
          </p:txBody>
        </p:sp>
        <p:sp>
          <p:nvSpPr>
            <p:cNvPr id="1176" name="Shape 1176"/>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0" name="Shape 1180"/>
        <p:cNvGrpSpPr/>
        <p:nvPr/>
      </p:nvGrpSpPr>
      <p:grpSpPr>
        <a:xfrm>
          <a:off x="0" y="0"/>
          <a:ext cx="0" cy="0"/>
          <a:chOff x="0" y="0"/>
          <a:chExt cx="0" cy="0"/>
        </a:xfrm>
      </p:grpSpPr>
      <p:sp>
        <p:nvSpPr>
          <p:cNvPr id="1181" name="Shape 1181"/>
          <p:cNvSpPr txBox="1"/>
          <p:nvPr/>
        </p:nvSpPr>
        <p:spPr>
          <a:xfrm>
            <a:off x="481581" y="1933580"/>
            <a:ext cx="11223300" cy="1477200"/>
          </a:xfrm>
          <a:prstGeom prst="rect">
            <a:avLst/>
          </a:prstGeom>
          <a:noFill/>
          <a:ln>
            <a:noFill/>
          </a:ln>
        </p:spPr>
        <p:txBody>
          <a:bodyPr anchorCtr="0" anchor="t" bIns="45700" lIns="91400" spcFirstLastPara="1" rIns="91400" wrap="square" tIns="45700">
            <a:noAutofit/>
          </a:bodyPr>
          <a:lstStyle/>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	</a:t>
            </a:r>
            <a:endParaRPr sz="2000">
              <a:latin typeface="Lato"/>
              <a:ea typeface="Lato"/>
              <a:cs typeface="Lato"/>
              <a:sym typeface="Lato"/>
            </a:endParaRPr>
          </a:p>
          <a:p>
            <a:pPr indent="45720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For example,</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		Output:</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By just a single line of code, we can form a list of letters in a string.</a:t>
            </a:r>
            <a:endParaRPr sz="2000">
              <a:latin typeface="Lato"/>
              <a:ea typeface="Lato"/>
              <a:cs typeface="Lato"/>
              <a:sym typeface="Lato"/>
            </a:endParaRPr>
          </a:p>
        </p:txBody>
      </p:sp>
      <p:sp>
        <p:nvSpPr>
          <p:cNvPr id="1182" name="Shape 118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183" name="Shape 1183"/>
          <p:cNvGrpSpPr/>
          <p:nvPr/>
        </p:nvGrpSpPr>
        <p:grpSpPr>
          <a:xfrm>
            <a:off x="858043" y="241509"/>
            <a:ext cx="10470300" cy="730079"/>
            <a:chOff x="1692324" y="483017"/>
            <a:chExt cx="20940600" cy="1460159"/>
          </a:xfrm>
        </p:grpSpPr>
        <p:sp>
          <p:nvSpPr>
            <p:cNvPr id="1184" name="Shape 118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List </a:t>
              </a:r>
              <a:r>
                <a:rPr b="1" lang="en-US" sz="4400">
                  <a:solidFill>
                    <a:srgbClr val="17959F"/>
                  </a:solidFill>
                  <a:latin typeface="Lato"/>
                  <a:ea typeface="Lato"/>
                  <a:cs typeface="Lato"/>
                  <a:sym typeface="Lato"/>
                </a:rPr>
                <a:t>Comprehensions - Example</a:t>
              </a:r>
              <a:endParaRPr/>
            </a:p>
          </p:txBody>
        </p:sp>
        <p:sp>
          <p:nvSpPr>
            <p:cNvPr id="1185" name="Shape 118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186" name="Shape 1186"/>
          <p:cNvPicPr preferRelativeResize="0"/>
          <p:nvPr/>
        </p:nvPicPr>
        <p:blipFill>
          <a:blip r:embed="rId3">
            <a:alphaModFix/>
          </a:blip>
          <a:stretch>
            <a:fillRect/>
          </a:stretch>
        </p:blipFill>
        <p:spPr>
          <a:xfrm>
            <a:off x="2798200" y="2356800"/>
            <a:ext cx="4384175" cy="22211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0" name="Shape 1190"/>
        <p:cNvGrpSpPr/>
        <p:nvPr/>
      </p:nvGrpSpPr>
      <p:grpSpPr>
        <a:xfrm>
          <a:off x="0" y="0"/>
          <a:ext cx="0" cy="0"/>
          <a:chOff x="0" y="0"/>
          <a:chExt cx="0" cy="0"/>
        </a:xfrm>
      </p:grpSpPr>
      <p:sp>
        <p:nvSpPr>
          <p:cNvPr id="1191" name="Shape 1191"/>
          <p:cNvSpPr txBox="1"/>
          <p:nvPr/>
        </p:nvSpPr>
        <p:spPr>
          <a:xfrm>
            <a:off x="481575" y="1933568"/>
            <a:ext cx="11223300" cy="3658500"/>
          </a:xfrm>
          <a:prstGeom prst="rect">
            <a:avLst/>
          </a:prstGeom>
          <a:noFill/>
          <a:ln>
            <a:noFill/>
          </a:ln>
        </p:spPr>
        <p:txBody>
          <a:bodyPr anchorCtr="0" anchor="t" bIns="45700" lIns="91400" spcFirstLastPara="1" rIns="91400" wrap="square" tIns="45700">
            <a:noAutofit/>
          </a:bodyPr>
          <a:lstStyle/>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To print the squares of the numbers from 0 to 10, we write the code as:</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		Code:</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		Output:</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We can simply use the code </a:t>
            </a:r>
            <a:r>
              <a:rPr b="1" lang="en-US" sz="2000">
                <a:solidFill>
                  <a:srgbClr val="F20253"/>
                </a:solidFill>
                <a:latin typeface="Courier New"/>
                <a:ea typeface="Courier New"/>
                <a:cs typeface="Courier New"/>
                <a:sym typeface="Courier New"/>
              </a:rPr>
              <a:t>mylist = [num for num in range(0,11)</a:t>
            </a:r>
            <a:r>
              <a:rPr lang="en-US" sz="2000">
                <a:latin typeface="Lato"/>
                <a:ea typeface="Lato"/>
                <a:cs typeface="Lato"/>
                <a:sym typeface="Lato"/>
              </a:rPr>
              <a:t> to print numbers from 0 to 10.</a:t>
            </a:r>
            <a:endParaRPr sz="2000">
              <a:latin typeface="Lato"/>
              <a:ea typeface="Lato"/>
              <a:cs typeface="Lato"/>
              <a:sym typeface="Lato"/>
            </a:endParaRPr>
          </a:p>
        </p:txBody>
      </p:sp>
      <p:sp>
        <p:nvSpPr>
          <p:cNvPr id="1192" name="Shape 119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193" name="Shape 1193"/>
          <p:cNvGrpSpPr/>
          <p:nvPr/>
        </p:nvGrpSpPr>
        <p:grpSpPr>
          <a:xfrm>
            <a:off x="858043" y="241509"/>
            <a:ext cx="10470300" cy="730079"/>
            <a:chOff x="1692324" y="483017"/>
            <a:chExt cx="20940600" cy="1460159"/>
          </a:xfrm>
        </p:grpSpPr>
        <p:sp>
          <p:nvSpPr>
            <p:cNvPr id="1194" name="Shape 119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List </a:t>
              </a:r>
              <a:r>
                <a:rPr b="1" lang="en-US" sz="4400">
                  <a:solidFill>
                    <a:srgbClr val="17959F"/>
                  </a:solidFill>
                  <a:latin typeface="Lato"/>
                  <a:ea typeface="Lato"/>
                  <a:cs typeface="Lato"/>
                  <a:sym typeface="Lato"/>
                </a:rPr>
                <a:t>Comprehensions</a:t>
              </a:r>
              <a:r>
                <a:rPr b="1" lang="en-US" sz="4400">
                  <a:solidFill>
                    <a:srgbClr val="17959F"/>
                  </a:solidFill>
                  <a:latin typeface="Lato"/>
                  <a:ea typeface="Lato"/>
                  <a:cs typeface="Lato"/>
                  <a:sym typeface="Lato"/>
                </a:rPr>
                <a:t> - Example</a:t>
              </a:r>
              <a:endParaRPr/>
            </a:p>
          </p:txBody>
        </p:sp>
        <p:sp>
          <p:nvSpPr>
            <p:cNvPr id="1195" name="Shape 119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196" name="Shape 1196"/>
          <p:cNvPicPr preferRelativeResize="0"/>
          <p:nvPr/>
        </p:nvPicPr>
        <p:blipFill>
          <a:blip r:embed="rId3">
            <a:alphaModFix/>
          </a:blip>
          <a:stretch>
            <a:fillRect/>
          </a:stretch>
        </p:blipFill>
        <p:spPr>
          <a:xfrm>
            <a:off x="2587950" y="2821300"/>
            <a:ext cx="6953298" cy="14772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0" name="Shape 1200"/>
        <p:cNvGrpSpPr/>
        <p:nvPr/>
      </p:nvGrpSpPr>
      <p:grpSpPr>
        <a:xfrm>
          <a:off x="0" y="0"/>
          <a:ext cx="0" cy="0"/>
          <a:chOff x="0" y="0"/>
          <a:chExt cx="0" cy="0"/>
        </a:xfrm>
      </p:grpSpPr>
      <p:sp>
        <p:nvSpPr>
          <p:cNvPr id="1201" name="Shape 1201"/>
          <p:cNvSpPr txBox="1"/>
          <p:nvPr/>
        </p:nvSpPr>
        <p:spPr>
          <a:xfrm>
            <a:off x="481575" y="1857368"/>
            <a:ext cx="11223300" cy="3658500"/>
          </a:xfrm>
          <a:prstGeom prst="rect">
            <a:avLst/>
          </a:prstGeom>
          <a:noFill/>
          <a:ln>
            <a:noFill/>
          </a:ln>
        </p:spPr>
        <p:txBody>
          <a:bodyPr anchorCtr="0" anchor="t" bIns="45700" lIns="91400" spcFirstLastPara="1" rIns="91400" wrap="square" tIns="45700">
            <a:noAutofit/>
          </a:bodyPr>
          <a:lstStyle/>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We can also add if condition to the line.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For example, t</a:t>
            </a:r>
            <a:r>
              <a:rPr lang="en-US" sz="2000">
                <a:latin typeface="Lato"/>
                <a:ea typeface="Lato"/>
                <a:cs typeface="Lato"/>
                <a:sym typeface="Lato"/>
              </a:rPr>
              <a:t>o p</a:t>
            </a:r>
            <a:r>
              <a:rPr lang="en-US" sz="2000">
                <a:latin typeface="Lato"/>
                <a:ea typeface="Lato"/>
                <a:cs typeface="Lato"/>
                <a:sym typeface="Lato"/>
              </a:rPr>
              <a:t>rint only even numbers from 0 to 10, we write the code as:</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		Code:</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		Output:</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Similarly, we can also add </a:t>
            </a:r>
            <a:r>
              <a:rPr b="1" lang="en-US" sz="2000">
                <a:solidFill>
                  <a:srgbClr val="F20253"/>
                </a:solidFill>
                <a:latin typeface="Courier New"/>
                <a:ea typeface="Courier New"/>
                <a:cs typeface="Courier New"/>
                <a:sym typeface="Courier New"/>
              </a:rPr>
              <a:t>else</a:t>
            </a:r>
            <a:r>
              <a:rPr lang="en-US" sz="2000">
                <a:latin typeface="Lato"/>
                <a:ea typeface="Lato"/>
                <a:cs typeface="Lato"/>
                <a:sym typeface="Lato"/>
              </a:rPr>
              <a:t> condition inside the logic.</a:t>
            </a:r>
            <a:endParaRPr sz="2000">
              <a:latin typeface="Lato"/>
              <a:ea typeface="Lato"/>
              <a:cs typeface="Lato"/>
              <a:sym typeface="Lato"/>
            </a:endParaRPr>
          </a:p>
        </p:txBody>
      </p:sp>
      <p:sp>
        <p:nvSpPr>
          <p:cNvPr id="1202" name="Shape 120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203" name="Shape 1203"/>
          <p:cNvGrpSpPr/>
          <p:nvPr/>
        </p:nvGrpSpPr>
        <p:grpSpPr>
          <a:xfrm>
            <a:off x="858043" y="241509"/>
            <a:ext cx="10470300" cy="730079"/>
            <a:chOff x="1692324" y="483017"/>
            <a:chExt cx="20940600" cy="1460159"/>
          </a:xfrm>
        </p:grpSpPr>
        <p:sp>
          <p:nvSpPr>
            <p:cNvPr id="1204" name="Shape 120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List </a:t>
              </a:r>
              <a:r>
                <a:rPr b="1" lang="en-US" sz="4400">
                  <a:solidFill>
                    <a:srgbClr val="17959F"/>
                  </a:solidFill>
                  <a:latin typeface="Lato"/>
                  <a:ea typeface="Lato"/>
                  <a:cs typeface="Lato"/>
                  <a:sym typeface="Lato"/>
                </a:rPr>
                <a:t>Comprehensions </a:t>
              </a:r>
              <a:r>
                <a:rPr b="1" lang="en-US" sz="4400">
                  <a:solidFill>
                    <a:srgbClr val="17959F"/>
                  </a:solidFill>
                  <a:latin typeface="Lato"/>
                  <a:ea typeface="Lato"/>
                  <a:cs typeface="Lato"/>
                  <a:sym typeface="Lato"/>
                </a:rPr>
                <a:t>- Example</a:t>
              </a:r>
              <a:endParaRPr/>
            </a:p>
          </p:txBody>
        </p:sp>
        <p:sp>
          <p:nvSpPr>
            <p:cNvPr id="1205" name="Shape 120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206" name="Shape 1206"/>
          <p:cNvPicPr preferRelativeResize="0"/>
          <p:nvPr/>
        </p:nvPicPr>
        <p:blipFill>
          <a:blip r:embed="rId3">
            <a:alphaModFix/>
          </a:blip>
          <a:stretch>
            <a:fillRect/>
          </a:stretch>
        </p:blipFill>
        <p:spPr>
          <a:xfrm>
            <a:off x="2475775" y="3172974"/>
            <a:ext cx="9322175" cy="16025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0" name="Shape 1210"/>
        <p:cNvGrpSpPr/>
        <p:nvPr/>
      </p:nvGrpSpPr>
      <p:grpSpPr>
        <a:xfrm>
          <a:off x="0" y="0"/>
          <a:ext cx="0" cy="0"/>
          <a:chOff x="0" y="0"/>
          <a:chExt cx="0" cy="0"/>
        </a:xfrm>
      </p:grpSpPr>
      <p:sp>
        <p:nvSpPr>
          <p:cNvPr id="1211" name="Shape 1211"/>
          <p:cNvSpPr txBox="1"/>
          <p:nvPr/>
        </p:nvSpPr>
        <p:spPr>
          <a:xfrm>
            <a:off x="481575" y="1857368"/>
            <a:ext cx="11223300" cy="3658500"/>
          </a:xfrm>
          <a:prstGeom prst="rect">
            <a:avLst/>
          </a:prstGeom>
          <a:noFill/>
          <a:ln>
            <a:noFill/>
          </a:ln>
        </p:spPr>
        <p:txBody>
          <a:bodyPr anchorCtr="0" anchor="t" bIns="45700" lIns="91400" spcFirstLastPara="1" rIns="91400" wrap="square" tIns="45700">
            <a:noAutofit/>
          </a:bodyPr>
          <a:lstStyle/>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Let’s practice list comprehensions by doing </a:t>
            </a:r>
            <a:r>
              <a:rPr lang="en-US" sz="2000">
                <a:latin typeface="Lato"/>
                <a:ea typeface="Lato"/>
                <a:cs typeface="Lato"/>
                <a:sym typeface="Lato"/>
              </a:rPr>
              <a:t>celsius</a:t>
            </a:r>
            <a:r>
              <a:rPr lang="en-US" sz="2000">
                <a:latin typeface="Lato"/>
                <a:ea typeface="Lato"/>
                <a:cs typeface="Lato"/>
                <a:sym typeface="Lato"/>
              </a:rPr>
              <a:t> to fahrenheit conversion program.</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Code:</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Output:</a:t>
            </a:r>
            <a:endParaRPr sz="2000">
              <a:latin typeface="Lato"/>
              <a:ea typeface="Lato"/>
              <a:cs typeface="Lato"/>
              <a:sym typeface="Lato"/>
            </a:endParaRPr>
          </a:p>
        </p:txBody>
      </p:sp>
      <p:sp>
        <p:nvSpPr>
          <p:cNvPr id="1212" name="Shape 121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213" name="Shape 1213"/>
          <p:cNvGrpSpPr/>
          <p:nvPr/>
        </p:nvGrpSpPr>
        <p:grpSpPr>
          <a:xfrm>
            <a:off x="858043" y="241509"/>
            <a:ext cx="10470300" cy="730079"/>
            <a:chOff x="1692324" y="483017"/>
            <a:chExt cx="20940600" cy="1460159"/>
          </a:xfrm>
        </p:grpSpPr>
        <p:sp>
          <p:nvSpPr>
            <p:cNvPr id="1214" name="Shape 121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List Comprehensions - Example</a:t>
              </a:r>
              <a:endParaRPr/>
            </a:p>
          </p:txBody>
        </p:sp>
        <p:sp>
          <p:nvSpPr>
            <p:cNvPr id="1215" name="Shape 121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216" name="Shape 1216"/>
          <p:cNvPicPr preferRelativeResize="0"/>
          <p:nvPr/>
        </p:nvPicPr>
        <p:blipFill>
          <a:blip r:embed="rId3">
            <a:alphaModFix/>
          </a:blip>
          <a:stretch>
            <a:fillRect/>
          </a:stretch>
        </p:blipFill>
        <p:spPr>
          <a:xfrm>
            <a:off x="1740277" y="2885637"/>
            <a:ext cx="9341550" cy="19067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0" name="Shape 1220"/>
        <p:cNvGrpSpPr/>
        <p:nvPr/>
      </p:nvGrpSpPr>
      <p:grpSpPr>
        <a:xfrm>
          <a:off x="0" y="0"/>
          <a:ext cx="0" cy="0"/>
          <a:chOff x="0" y="0"/>
          <a:chExt cx="0" cy="0"/>
        </a:xfrm>
      </p:grpSpPr>
      <p:sp>
        <p:nvSpPr>
          <p:cNvPr id="1221" name="Shape 1221"/>
          <p:cNvSpPr txBox="1"/>
          <p:nvPr/>
        </p:nvSpPr>
        <p:spPr>
          <a:xfrm>
            <a:off x="481575" y="1857368"/>
            <a:ext cx="11223300" cy="3658500"/>
          </a:xfrm>
          <a:prstGeom prst="rect">
            <a:avLst/>
          </a:prstGeom>
          <a:noFill/>
          <a:ln>
            <a:noFill/>
          </a:ln>
        </p:spPr>
        <p:txBody>
          <a:bodyPr anchorCtr="0" anchor="t" bIns="45700" lIns="91400" spcFirstLastPara="1" rIns="91400" wrap="square" tIns="45700">
            <a:noAutofit/>
          </a:bodyPr>
          <a:lstStyle/>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Let’s practice list comprehensions by doing celsius to fahrenheit conversion program.</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Code:</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Output:</a:t>
            </a:r>
            <a:endParaRPr sz="2000">
              <a:latin typeface="Lato"/>
              <a:ea typeface="Lato"/>
              <a:cs typeface="Lato"/>
              <a:sym typeface="Lato"/>
            </a:endParaRPr>
          </a:p>
        </p:txBody>
      </p:sp>
      <p:sp>
        <p:nvSpPr>
          <p:cNvPr id="1222" name="Shape 122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223" name="Shape 1223"/>
          <p:cNvGrpSpPr/>
          <p:nvPr/>
        </p:nvGrpSpPr>
        <p:grpSpPr>
          <a:xfrm>
            <a:off x="858043" y="241509"/>
            <a:ext cx="10470300" cy="730079"/>
            <a:chOff x="1692324" y="483017"/>
            <a:chExt cx="20940600" cy="1460159"/>
          </a:xfrm>
        </p:grpSpPr>
        <p:sp>
          <p:nvSpPr>
            <p:cNvPr id="1224" name="Shape 122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List Comprehensions - Example</a:t>
              </a:r>
              <a:endParaRPr/>
            </a:p>
          </p:txBody>
        </p:sp>
        <p:sp>
          <p:nvSpPr>
            <p:cNvPr id="1225" name="Shape 122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226" name="Shape 1226"/>
          <p:cNvPicPr preferRelativeResize="0"/>
          <p:nvPr/>
        </p:nvPicPr>
        <p:blipFill>
          <a:blip r:embed="rId3">
            <a:alphaModFix/>
          </a:blip>
          <a:stretch>
            <a:fillRect/>
          </a:stretch>
        </p:blipFill>
        <p:spPr>
          <a:xfrm>
            <a:off x="1740277" y="2885637"/>
            <a:ext cx="9341550" cy="1906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Shape 394"/>
          <p:cNvSpPr txBox="1"/>
          <p:nvPr/>
        </p:nvSpPr>
        <p:spPr>
          <a:xfrm>
            <a:off x="450800" y="2479500"/>
            <a:ext cx="7316400" cy="1899000"/>
          </a:xfrm>
          <a:prstGeom prst="rect">
            <a:avLst/>
          </a:prstGeom>
          <a:noFill/>
          <a:ln>
            <a:noFill/>
          </a:ln>
        </p:spPr>
        <p:txBody>
          <a:bodyPr anchorCtr="0" anchor="t" bIns="45700" lIns="91400" spcFirstLastPara="1" rIns="91400" wrap="square" tIns="45700">
            <a:noAutofit/>
          </a:bodyPr>
          <a:lstStyle/>
          <a:p>
            <a:pPr indent="-355600" lvl="0" marL="457200" marR="0" rtl="0">
              <a:lnSpc>
                <a:spcPct val="115000"/>
              </a:lnSpc>
              <a:spcBef>
                <a:spcPts val="0"/>
              </a:spcBef>
              <a:spcAft>
                <a:spcPts val="0"/>
              </a:spcAft>
              <a:buSzPts val="2000"/>
              <a:buFont typeface="Lato"/>
              <a:buChar char="●"/>
            </a:pPr>
            <a:r>
              <a:rPr lang="en-US" sz="2000">
                <a:latin typeface="Lato"/>
                <a:ea typeface="Lato"/>
                <a:cs typeface="Lato"/>
                <a:sym typeface="Lato"/>
              </a:rPr>
              <a:t>Integer</a:t>
            </a:r>
            <a:endParaRPr sz="2000">
              <a:latin typeface="Lato"/>
              <a:ea typeface="Lato"/>
              <a:cs typeface="Lato"/>
              <a:sym typeface="Lato"/>
            </a:endParaRPr>
          </a:p>
          <a:p>
            <a:pPr indent="-355600" lvl="0" marL="457200" marR="0" rtl="0">
              <a:lnSpc>
                <a:spcPct val="115000"/>
              </a:lnSpc>
              <a:spcBef>
                <a:spcPts val="0"/>
              </a:spcBef>
              <a:spcAft>
                <a:spcPts val="0"/>
              </a:spcAft>
              <a:buSzPts val="2000"/>
              <a:buFont typeface="Lato"/>
              <a:buChar char="●"/>
            </a:pPr>
            <a:r>
              <a:rPr lang="en-US" sz="2000">
                <a:latin typeface="Lato"/>
                <a:ea typeface="Lato"/>
                <a:cs typeface="Lato"/>
                <a:sym typeface="Lato"/>
              </a:rPr>
              <a:t>Float</a:t>
            </a:r>
            <a:endParaRPr sz="2000">
              <a:latin typeface="Lato"/>
              <a:ea typeface="Lato"/>
              <a:cs typeface="Lato"/>
              <a:sym typeface="Lato"/>
            </a:endParaRPr>
          </a:p>
          <a:p>
            <a:pPr indent="-355600" lvl="0" marL="457200" marR="0" rtl="0">
              <a:lnSpc>
                <a:spcPct val="115000"/>
              </a:lnSpc>
              <a:spcBef>
                <a:spcPts val="0"/>
              </a:spcBef>
              <a:spcAft>
                <a:spcPts val="0"/>
              </a:spcAft>
              <a:buSzPts val="2000"/>
              <a:buFont typeface="Lato"/>
              <a:buChar char="●"/>
            </a:pPr>
            <a:r>
              <a:rPr lang="en-US" sz="2000">
                <a:latin typeface="Lato"/>
                <a:ea typeface="Lato"/>
                <a:cs typeface="Lato"/>
                <a:sym typeface="Lato"/>
              </a:rPr>
              <a:t>Strings</a:t>
            </a:r>
            <a:endParaRPr sz="2000">
              <a:latin typeface="Lato"/>
              <a:ea typeface="Lato"/>
              <a:cs typeface="Lato"/>
              <a:sym typeface="Lato"/>
            </a:endParaRPr>
          </a:p>
          <a:p>
            <a:pPr indent="-355600" lvl="0" marL="457200" marR="0" rtl="0">
              <a:lnSpc>
                <a:spcPct val="115000"/>
              </a:lnSpc>
              <a:spcBef>
                <a:spcPts val="0"/>
              </a:spcBef>
              <a:spcAft>
                <a:spcPts val="0"/>
              </a:spcAft>
              <a:buSzPts val="2000"/>
              <a:buFont typeface="Lato"/>
              <a:buChar char="●"/>
            </a:pPr>
            <a:r>
              <a:rPr lang="en-US" sz="2000">
                <a:latin typeface="Lato"/>
                <a:ea typeface="Lato"/>
                <a:cs typeface="Lato"/>
                <a:sym typeface="Lato"/>
              </a:rPr>
              <a:t>Boolean</a:t>
            </a:r>
            <a:endParaRPr sz="2000">
              <a:latin typeface="Lato"/>
              <a:ea typeface="Lato"/>
              <a:cs typeface="Lato"/>
              <a:sym typeface="Lato"/>
            </a:endParaRPr>
          </a:p>
        </p:txBody>
      </p:sp>
      <p:sp>
        <p:nvSpPr>
          <p:cNvPr id="395" name="Shape 395"/>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396" name="Shape 396"/>
          <p:cNvGrpSpPr/>
          <p:nvPr/>
        </p:nvGrpSpPr>
        <p:grpSpPr>
          <a:xfrm>
            <a:off x="858043" y="241509"/>
            <a:ext cx="10470300" cy="730079"/>
            <a:chOff x="1692324" y="483017"/>
            <a:chExt cx="20940600" cy="1460159"/>
          </a:xfrm>
        </p:grpSpPr>
        <p:sp>
          <p:nvSpPr>
            <p:cNvPr id="397" name="Shape 397"/>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Agenda</a:t>
              </a:r>
              <a:endParaRPr b="1" i="0" sz="4400" u="none" cap="none" strike="noStrike">
                <a:solidFill>
                  <a:srgbClr val="17959F"/>
                </a:solidFill>
                <a:latin typeface="Lato"/>
                <a:ea typeface="Lato"/>
                <a:cs typeface="Lato"/>
                <a:sym typeface="Lato"/>
              </a:endParaRPr>
            </a:p>
          </p:txBody>
        </p:sp>
        <p:sp>
          <p:nvSpPr>
            <p:cNvPr id="398" name="Shape 398"/>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399" name="Shape 399"/>
          <p:cNvPicPr preferRelativeResize="0"/>
          <p:nvPr/>
        </p:nvPicPr>
        <p:blipFill>
          <a:blip r:embed="rId3">
            <a:alphaModFix/>
          </a:blip>
          <a:stretch>
            <a:fillRect/>
          </a:stretch>
        </p:blipFill>
        <p:spPr>
          <a:xfrm>
            <a:off x="6972375" y="3737351"/>
            <a:ext cx="5981599" cy="3020124"/>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sp>
        <p:nvSpPr>
          <p:cNvPr id="1231" name="Shape 1231"/>
          <p:cNvSpPr txBox="1"/>
          <p:nvPr/>
        </p:nvSpPr>
        <p:spPr>
          <a:xfrm>
            <a:off x="481581" y="1933580"/>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Returns an iterator of tuples, where the i-th tuple contains the i-th element from each of the argument sequences or iterables. </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The iterator stops when the shortest input iterable is exhausted.</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	For example,</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1100"/>
              <a:buFont typeface="Arial"/>
              <a:buNone/>
            </a:pPr>
            <a:r>
              <a:rPr lang="en-US" sz="2000">
                <a:latin typeface="Lato"/>
                <a:ea typeface="Lato"/>
                <a:cs typeface="Lato"/>
                <a:sym typeface="Lato"/>
              </a:rPr>
              <a:t>		Output:</a:t>
            </a:r>
            <a:endParaRPr sz="2000">
              <a:latin typeface="Lato"/>
              <a:ea typeface="Lato"/>
              <a:cs typeface="Lato"/>
              <a:sym typeface="Lato"/>
            </a:endParaRPr>
          </a:p>
        </p:txBody>
      </p:sp>
      <p:sp>
        <p:nvSpPr>
          <p:cNvPr id="1232" name="Shape 123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233" name="Shape 1233"/>
          <p:cNvGrpSpPr/>
          <p:nvPr/>
        </p:nvGrpSpPr>
        <p:grpSpPr>
          <a:xfrm>
            <a:off x="858043" y="241509"/>
            <a:ext cx="10470300" cy="730079"/>
            <a:chOff x="1692324" y="483017"/>
            <a:chExt cx="20940600" cy="1460159"/>
          </a:xfrm>
        </p:grpSpPr>
        <p:sp>
          <p:nvSpPr>
            <p:cNvPr id="1234" name="Shape 123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Zip operator</a:t>
              </a:r>
              <a:endParaRPr/>
            </a:p>
          </p:txBody>
        </p:sp>
        <p:sp>
          <p:nvSpPr>
            <p:cNvPr id="1235" name="Shape 123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236" name="Shape 1236"/>
          <p:cNvPicPr preferRelativeResize="0"/>
          <p:nvPr/>
        </p:nvPicPr>
        <p:blipFill>
          <a:blip r:embed="rId3">
            <a:alphaModFix/>
          </a:blip>
          <a:stretch>
            <a:fillRect/>
          </a:stretch>
        </p:blipFill>
        <p:spPr>
          <a:xfrm>
            <a:off x="2646400" y="3346675"/>
            <a:ext cx="6893600" cy="32147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1" name="Shape 1241"/>
        <p:cNvGrpSpPr/>
        <p:nvPr/>
      </p:nvGrpSpPr>
      <p:grpSpPr>
        <a:xfrm>
          <a:off x="0" y="0"/>
          <a:ext cx="0" cy="0"/>
          <a:chOff x="0" y="0"/>
          <a:chExt cx="0" cy="0"/>
        </a:xfrm>
      </p:grpSpPr>
      <p:cxnSp>
        <p:nvCxnSpPr>
          <p:cNvPr id="1242" name="Shape 1242"/>
          <p:cNvCxnSpPr/>
          <p:nvPr/>
        </p:nvCxnSpPr>
        <p:spPr>
          <a:xfrm>
            <a:off x="5805926" y="4129382"/>
            <a:ext cx="596400" cy="0"/>
          </a:xfrm>
          <a:prstGeom prst="straightConnector1">
            <a:avLst/>
          </a:prstGeom>
          <a:noFill/>
          <a:ln cap="flat" cmpd="sng" w="57150">
            <a:solidFill>
              <a:schemeClr val="accent1"/>
            </a:solidFill>
            <a:prstDash val="solid"/>
            <a:miter lim="800000"/>
            <a:headEnd len="sm" w="sm" type="none"/>
            <a:tailEnd len="sm" w="sm" type="none"/>
          </a:ln>
        </p:spPr>
      </p:cxnSp>
      <p:sp>
        <p:nvSpPr>
          <p:cNvPr id="1243" name="Shape 1243"/>
          <p:cNvSpPr txBox="1"/>
          <p:nvPr/>
        </p:nvSpPr>
        <p:spPr>
          <a:xfrm>
            <a:off x="2256900" y="3074200"/>
            <a:ext cx="7678200" cy="73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45469"/>
              </a:buClr>
              <a:buSzPts val="4200"/>
              <a:buFont typeface="Lato Black"/>
              <a:buNone/>
            </a:pPr>
            <a:r>
              <a:rPr b="1" lang="en-US" sz="4200">
                <a:solidFill>
                  <a:srgbClr val="445469"/>
                </a:solidFill>
                <a:latin typeface="Lato Black"/>
                <a:ea typeface="Lato Black"/>
                <a:cs typeface="Lato Black"/>
                <a:sym typeface="Lato Black"/>
              </a:rPr>
              <a:t>Tuples</a:t>
            </a:r>
            <a:endParaRPr/>
          </a:p>
        </p:txBody>
      </p:sp>
      <p:grpSp>
        <p:nvGrpSpPr>
          <p:cNvPr id="1244" name="Shape 1244"/>
          <p:cNvGrpSpPr/>
          <p:nvPr/>
        </p:nvGrpSpPr>
        <p:grpSpPr>
          <a:xfrm>
            <a:off x="5521358" y="1570219"/>
            <a:ext cx="1187400" cy="1187400"/>
            <a:chOff x="5521358" y="1570219"/>
            <a:chExt cx="1187400" cy="1187400"/>
          </a:xfrm>
        </p:grpSpPr>
        <p:sp>
          <p:nvSpPr>
            <p:cNvPr id="1245" name="Shape 1245"/>
            <p:cNvSpPr/>
            <p:nvPr/>
          </p:nvSpPr>
          <p:spPr>
            <a:xfrm>
              <a:off x="5521358" y="1570219"/>
              <a:ext cx="1187400" cy="1187400"/>
            </a:xfrm>
            <a:prstGeom prst="diamond">
              <a:avLst/>
            </a:prstGeom>
            <a:noFill/>
            <a:ln cap="flat" cmpd="sng" w="381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Lato Light"/>
                <a:buNone/>
              </a:pPr>
              <a:r>
                <a:t/>
              </a:r>
              <a:endParaRPr b="0" i="0" sz="900" u="none" cap="none" strike="noStrike">
                <a:solidFill>
                  <a:schemeClr val="lt1"/>
                </a:solidFill>
                <a:latin typeface="Lato Light"/>
                <a:ea typeface="Lato Light"/>
                <a:cs typeface="Lato Light"/>
                <a:sym typeface="Lato Light"/>
              </a:endParaRPr>
            </a:p>
          </p:txBody>
        </p:sp>
        <p:sp>
          <p:nvSpPr>
            <p:cNvPr id="1246" name="Shape 1246"/>
            <p:cNvSpPr/>
            <p:nvPr/>
          </p:nvSpPr>
          <p:spPr>
            <a:xfrm>
              <a:off x="5850128" y="1903525"/>
              <a:ext cx="520500" cy="520800"/>
            </a:xfrm>
            <a:custGeom>
              <a:pathLst>
                <a:path extrusionOk="0" h="120000" w="120000">
                  <a:moveTo>
                    <a:pt x="65457" y="57272"/>
                  </a:moveTo>
                  <a:cubicBezTo>
                    <a:pt x="66965" y="57272"/>
                    <a:pt x="68183" y="56055"/>
                    <a:pt x="68183" y="54544"/>
                  </a:cubicBezTo>
                  <a:cubicBezTo>
                    <a:pt x="68183" y="53038"/>
                    <a:pt x="66965" y="51816"/>
                    <a:pt x="65457" y="51816"/>
                  </a:cubicBezTo>
                  <a:cubicBezTo>
                    <a:pt x="63949" y="51816"/>
                    <a:pt x="62725" y="53038"/>
                    <a:pt x="62725" y="54544"/>
                  </a:cubicBezTo>
                  <a:cubicBezTo>
                    <a:pt x="62725" y="56055"/>
                    <a:pt x="63949" y="57272"/>
                    <a:pt x="65457" y="57272"/>
                  </a:cubicBezTo>
                  <a:moveTo>
                    <a:pt x="90019" y="27272"/>
                  </a:moveTo>
                  <a:cubicBezTo>
                    <a:pt x="91528" y="27272"/>
                    <a:pt x="92745" y="28494"/>
                    <a:pt x="92745" y="30000"/>
                  </a:cubicBezTo>
                  <a:cubicBezTo>
                    <a:pt x="92745" y="31511"/>
                    <a:pt x="91528" y="32727"/>
                    <a:pt x="90019" y="32727"/>
                  </a:cubicBezTo>
                  <a:cubicBezTo>
                    <a:pt x="88511" y="32727"/>
                    <a:pt x="87288" y="31511"/>
                    <a:pt x="87288" y="30000"/>
                  </a:cubicBezTo>
                  <a:cubicBezTo>
                    <a:pt x="87288" y="28494"/>
                    <a:pt x="88511" y="27272"/>
                    <a:pt x="90019" y="27272"/>
                  </a:cubicBezTo>
                  <a:moveTo>
                    <a:pt x="90019" y="38183"/>
                  </a:moveTo>
                  <a:cubicBezTo>
                    <a:pt x="94538" y="38183"/>
                    <a:pt x="98203" y="34516"/>
                    <a:pt x="98203" y="30000"/>
                  </a:cubicBezTo>
                  <a:cubicBezTo>
                    <a:pt x="98203" y="25483"/>
                    <a:pt x="94538" y="21822"/>
                    <a:pt x="90019" y="21822"/>
                  </a:cubicBezTo>
                  <a:cubicBezTo>
                    <a:pt x="85495" y="21822"/>
                    <a:pt x="81830" y="25483"/>
                    <a:pt x="81830" y="30000"/>
                  </a:cubicBezTo>
                  <a:cubicBezTo>
                    <a:pt x="81830" y="34516"/>
                    <a:pt x="85495" y="38183"/>
                    <a:pt x="90019" y="38183"/>
                  </a:cubicBezTo>
                  <a:moveTo>
                    <a:pt x="73646" y="65455"/>
                  </a:moveTo>
                  <a:cubicBezTo>
                    <a:pt x="75155" y="65455"/>
                    <a:pt x="76372" y="64233"/>
                    <a:pt x="76372" y="62727"/>
                  </a:cubicBezTo>
                  <a:cubicBezTo>
                    <a:pt x="76372" y="61222"/>
                    <a:pt x="75155" y="60000"/>
                    <a:pt x="73646" y="60000"/>
                  </a:cubicBezTo>
                  <a:cubicBezTo>
                    <a:pt x="72133" y="60000"/>
                    <a:pt x="70915" y="61222"/>
                    <a:pt x="70915" y="62727"/>
                  </a:cubicBezTo>
                  <a:cubicBezTo>
                    <a:pt x="70915" y="64233"/>
                    <a:pt x="72133" y="65455"/>
                    <a:pt x="73646" y="65455"/>
                  </a:cubicBezTo>
                  <a:moveTo>
                    <a:pt x="57268" y="43638"/>
                  </a:moveTo>
                  <a:cubicBezTo>
                    <a:pt x="55760" y="43638"/>
                    <a:pt x="54542" y="44855"/>
                    <a:pt x="54542" y="46366"/>
                  </a:cubicBezTo>
                  <a:cubicBezTo>
                    <a:pt x="54542" y="47872"/>
                    <a:pt x="55760" y="49088"/>
                    <a:pt x="57268" y="49088"/>
                  </a:cubicBezTo>
                  <a:cubicBezTo>
                    <a:pt x="58776" y="49088"/>
                    <a:pt x="59999" y="47872"/>
                    <a:pt x="59999" y="46366"/>
                  </a:cubicBezTo>
                  <a:cubicBezTo>
                    <a:pt x="59999" y="44855"/>
                    <a:pt x="58776" y="43638"/>
                    <a:pt x="57268" y="43638"/>
                  </a:cubicBezTo>
                  <a:moveTo>
                    <a:pt x="9777" y="110233"/>
                  </a:moveTo>
                  <a:lnTo>
                    <a:pt x="19639" y="85511"/>
                  </a:lnTo>
                  <a:cubicBezTo>
                    <a:pt x="20965" y="87966"/>
                    <a:pt x="22610" y="90294"/>
                    <a:pt x="24539" y="92455"/>
                  </a:cubicBezTo>
                  <a:cubicBezTo>
                    <a:pt x="27453" y="95722"/>
                    <a:pt x="30833" y="98394"/>
                    <a:pt x="34493" y="100377"/>
                  </a:cubicBezTo>
                  <a:cubicBezTo>
                    <a:pt x="34493" y="100377"/>
                    <a:pt x="9777" y="110233"/>
                    <a:pt x="9777" y="110233"/>
                  </a:cubicBezTo>
                  <a:close/>
                  <a:moveTo>
                    <a:pt x="21153" y="67000"/>
                  </a:moveTo>
                  <a:lnTo>
                    <a:pt x="0" y="120000"/>
                  </a:lnTo>
                  <a:lnTo>
                    <a:pt x="53034" y="98861"/>
                  </a:lnTo>
                  <a:cubicBezTo>
                    <a:pt x="52089" y="98972"/>
                    <a:pt x="51144" y="99022"/>
                    <a:pt x="50205" y="99022"/>
                  </a:cubicBezTo>
                  <a:cubicBezTo>
                    <a:pt x="33980" y="99022"/>
                    <a:pt x="19286" y="83344"/>
                    <a:pt x="21153" y="67000"/>
                  </a:cubicBezTo>
                  <a:moveTo>
                    <a:pt x="91710" y="59205"/>
                  </a:moveTo>
                  <a:cubicBezTo>
                    <a:pt x="90628" y="60283"/>
                    <a:pt x="88932" y="62061"/>
                    <a:pt x="86958" y="64122"/>
                  </a:cubicBezTo>
                  <a:cubicBezTo>
                    <a:pt x="83441" y="67800"/>
                    <a:pt x="78034" y="73450"/>
                    <a:pt x="74819" y="76405"/>
                  </a:cubicBezTo>
                  <a:lnTo>
                    <a:pt x="43621" y="45227"/>
                  </a:lnTo>
                  <a:cubicBezTo>
                    <a:pt x="46580" y="42016"/>
                    <a:pt x="52237" y="36611"/>
                    <a:pt x="55913" y="33100"/>
                  </a:cubicBezTo>
                  <a:cubicBezTo>
                    <a:pt x="57979" y="31127"/>
                    <a:pt x="59755" y="29433"/>
                    <a:pt x="60836" y="28350"/>
                  </a:cubicBezTo>
                  <a:cubicBezTo>
                    <a:pt x="75598" y="13594"/>
                    <a:pt x="103979" y="5516"/>
                    <a:pt x="114593" y="5455"/>
                  </a:cubicBezTo>
                  <a:cubicBezTo>
                    <a:pt x="114570" y="14288"/>
                    <a:pt x="107127" y="43800"/>
                    <a:pt x="91710" y="59205"/>
                  </a:cubicBezTo>
                  <a:moveTo>
                    <a:pt x="71006" y="80905"/>
                  </a:moveTo>
                  <a:cubicBezTo>
                    <a:pt x="69014" y="88183"/>
                    <a:pt x="66385" y="94844"/>
                    <a:pt x="63477" y="100194"/>
                  </a:cubicBezTo>
                  <a:cubicBezTo>
                    <a:pt x="62276" y="96966"/>
                    <a:pt x="60563" y="93322"/>
                    <a:pt x="58127" y="89500"/>
                  </a:cubicBezTo>
                  <a:cubicBezTo>
                    <a:pt x="57108" y="87905"/>
                    <a:pt x="55361" y="86977"/>
                    <a:pt x="53523" y="86977"/>
                  </a:cubicBezTo>
                  <a:cubicBezTo>
                    <a:pt x="53091" y="86977"/>
                    <a:pt x="52652" y="87027"/>
                    <a:pt x="52220" y="87133"/>
                  </a:cubicBezTo>
                  <a:cubicBezTo>
                    <a:pt x="51161" y="87394"/>
                    <a:pt x="50074" y="87527"/>
                    <a:pt x="48999" y="87527"/>
                  </a:cubicBezTo>
                  <a:cubicBezTo>
                    <a:pt x="44987" y="87527"/>
                    <a:pt x="41071" y="85733"/>
                    <a:pt x="37679" y="82344"/>
                  </a:cubicBezTo>
                  <a:cubicBezTo>
                    <a:pt x="33354" y="78022"/>
                    <a:pt x="31647" y="72855"/>
                    <a:pt x="32888" y="67811"/>
                  </a:cubicBezTo>
                  <a:cubicBezTo>
                    <a:pt x="33445" y="65538"/>
                    <a:pt x="32489" y="63166"/>
                    <a:pt x="30520" y="61911"/>
                  </a:cubicBezTo>
                  <a:cubicBezTo>
                    <a:pt x="26690" y="59477"/>
                    <a:pt x="23048" y="57766"/>
                    <a:pt x="19815" y="56572"/>
                  </a:cubicBezTo>
                  <a:cubicBezTo>
                    <a:pt x="25171" y="53655"/>
                    <a:pt x="31835" y="51033"/>
                    <a:pt x="39119" y="49038"/>
                  </a:cubicBezTo>
                  <a:cubicBezTo>
                    <a:pt x="39267" y="49000"/>
                    <a:pt x="39387" y="48905"/>
                    <a:pt x="39529" y="48850"/>
                  </a:cubicBezTo>
                  <a:lnTo>
                    <a:pt x="71194" y="80500"/>
                  </a:lnTo>
                  <a:cubicBezTo>
                    <a:pt x="71142" y="80638"/>
                    <a:pt x="71046" y="80755"/>
                    <a:pt x="71006" y="80905"/>
                  </a:cubicBezTo>
                  <a:moveTo>
                    <a:pt x="119066" y="927"/>
                  </a:moveTo>
                  <a:cubicBezTo>
                    <a:pt x="118446" y="305"/>
                    <a:pt x="116921" y="0"/>
                    <a:pt x="114713" y="0"/>
                  </a:cubicBezTo>
                  <a:cubicBezTo>
                    <a:pt x="103183" y="0"/>
                    <a:pt x="73083" y="8394"/>
                    <a:pt x="56978" y="24494"/>
                  </a:cubicBezTo>
                  <a:cubicBezTo>
                    <a:pt x="53182" y="28288"/>
                    <a:pt x="40599" y="39861"/>
                    <a:pt x="37679" y="43777"/>
                  </a:cubicBezTo>
                  <a:cubicBezTo>
                    <a:pt x="28232" y="46366"/>
                    <a:pt x="14477" y="51538"/>
                    <a:pt x="6806" y="59205"/>
                  </a:cubicBezTo>
                  <a:cubicBezTo>
                    <a:pt x="6806" y="59205"/>
                    <a:pt x="16168" y="59238"/>
                    <a:pt x="27589" y="66511"/>
                  </a:cubicBezTo>
                  <a:cubicBezTo>
                    <a:pt x="25928" y="73277"/>
                    <a:pt x="28033" y="80416"/>
                    <a:pt x="33821" y="86200"/>
                  </a:cubicBezTo>
                  <a:cubicBezTo>
                    <a:pt x="38328" y="90705"/>
                    <a:pt x="43661" y="92983"/>
                    <a:pt x="48999" y="92983"/>
                  </a:cubicBezTo>
                  <a:cubicBezTo>
                    <a:pt x="50513" y="92983"/>
                    <a:pt x="52026" y="92800"/>
                    <a:pt x="53523" y="92427"/>
                  </a:cubicBezTo>
                  <a:cubicBezTo>
                    <a:pt x="60796" y="103844"/>
                    <a:pt x="60836" y="113200"/>
                    <a:pt x="60836" y="113200"/>
                  </a:cubicBezTo>
                  <a:cubicBezTo>
                    <a:pt x="68508" y="105533"/>
                    <a:pt x="73686" y="91783"/>
                    <a:pt x="76270" y="82344"/>
                  </a:cubicBezTo>
                  <a:cubicBezTo>
                    <a:pt x="80191" y="79427"/>
                    <a:pt x="91772" y="66855"/>
                    <a:pt x="95568" y="63061"/>
                  </a:cubicBezTo>
                  <a:cubicBezTo>
                    <a:pt x="114752" y="43888"/>
                    <a:pt x="122925" y="4783"/>
                    <a:pt x="119066" y="927"/>
                  </a:cubicBezTo>
                </a:path>
              </a:pathLst>
            </a:custGeom>
            <a:solidFill>
              <a:schemeClr val="accent1"/>
            </a:solidFill>
            <a:ln>
              <a:noFill/>
            </a:ln>
          </p:spPr>
          <p:txBody>
            <a:bodyPr anchorCtr="0" anchor="ctr" bIns="19025" lIns="19025" spcFirstLastPara="1" rIns="19025" wrap="square" tIns="19025">
              <a:noAutofit/>
            </a:bodyPr>
            <a:lstStyle/>
            <a:p>
              <a:pPr indent="0" lvl="0" marL="0" marR="0" rtl="0" algn="l">
                <a:spcBef>
                  <a:spcPts val="0"/>
                </a:spcBef>
                <a:spcAft>
                  <a:spcPts val="0"/>
                </a:spcAft>
                <a:buClr>
                  <a:schemeClr val="dk1"/>
                </a:buClr>
                <a:buSzPts val="1499"/>
                <a:buFont typeface="Lato Light"/>
                <a:buNone/>
              </a:pPr>
              <a:r>
                <a:t/>
              </a:r>
              <a:endParaRPr b="0" i="0" sz="1499" u="none" cap="none" strike="noStrike">
                <a:solidFill>
                  <a:schemeClr val="dk1"/>
                </a:solidFill>
                <a:latin typeface="Lato Light"/>
                <a:ea typeface="Lato Light"/>
                <a:cs typeface="Lato Light"/>
                <a:sym typeface="Lato Light"/>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0" name="Shape 1250"/>
        <p:cNvGrpSpPr/>
        <p:nvPr/>
      </p:nvGrpSpPr>
      <p:grpSpPr>
        <a:xfrm>
          <a:off x="0" y="0"/>
          <a:ext cx="0" cy="0"/>
          <a:chOff x="0" y="0"/>
          <a:chExt cx="0" cy="0"/>
        </a:xfrm>
      </p:grpSpPr>
      <p:sp>
        <p:nvSpPr>
          <p:cNvPr id="1251" name="Shape 1251"/>
          <p:cNvSpPr txBox="1"/>
          <p:nvPr/>
        </p:nvSpPr>
        <p:spPr>
          <a:xfrm>
            <a:off x="494681" y="4107205"/>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2000"/>
              <a:buFont typeface="Lato"/>
              <a:buNone/>
            </a:pPr>
            <a:r>
              <a:rPr lang="en-US" sz="2000">
                <a:latin typeface="Lato"/>
                <a:ea typeface="Lato"/>
                <a:cs typeface="Lato"/>
                <a:sym typeface="Lato"/>
              </a:rPr>
              <a:t>A tuple is a </a:t>
            </a:r>
            <a:r>
              <a:rPr b="1" lang="en-US" sz="2000">
                <a:solidFill>
                  <a:srgbClr val="F20253"/>
                </a:solidFill>
                <a:latin typeface="Lato"/>
                <a:ea typeface="Lato"/>
                <a:cs typeface="Lato"/>
                <a:sym typeface="Lato"/>
              </a:rPr>
              <a:t>sequence of immutable Python objects</a:t>
            </a:r>
            <a:r>
              <a:rPr lang="en-US" sz="2000">
                <a:latin typeface="Lato"/>
                <a:ea typeface="Lato"/>
                <a:cs typeface="Lato"/>
                <a:sym typeface="Lato"/>
              </a:rPr>
              <a:t>. Tuples are sequences, just like lists. </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2000"/>
              <a:buFont typeface="Lato"/>
              <a:buNone/>
            </a:pPr>
            <a:r>
              <a:rPr lang="en-US" sz="2000">
                <a:latin typeface="Lato"/>
                <a:ea typeface="Lato"/>
                <a:cs typeface="Lato"/>
                <a:sym typeface="Lato"/>
              </a:rPr>
              <a:t>The differences between tuples and lists are, the </a:t>
            </a:r>
            <a:r>
              <a:rPr b="1" lang="en-US" sz="2000">
                <a:solidFill>
                  <a:srgbClr val="F20253"/>
                </a:solidFill>
                <a:latin typeface="Lato"/>
                <a:ea typeface="Lato"/>
                <a:cs typeface="Lato"/>
                <a:sym typeface="Lato"/>
              </a:rPr>
              <a:t>tuples cannot be changed </a:t>
            </a:r>
            <a:r>
              <a:rPr lang="en-US" sz="2000">
                <a:latin typeface="Lato"/>
                <a:ea typeface="Lato"/>
                <a:cs typeface="Lato"/>
                <a:sym typeface="Lato"/>
              </a:rPr>
              <a:t>unlike lists and</a:t>
            </a:r>
            <a:r>
              <a:rPr b="1" lang="en-US" sz="2000">
                <a:solidFill>
                  <a:srgbClr val="F20253"/>
                </a:solidFill>
                <a:latin typeface="Lato"/>
                <a:ea typeface="Lato"/>
                <a:cs typeface="Lato"/>
                <a:sym typeface="Lato"/>
              </a:rPr>
              <a:t> tuples use parentheses,</a:t>
            </a:r>
            <a:r>
              <a:rPr lang="en-US" sz="2000">
                <a:latin typeface="Lato"/>
                <a:ea typeface="Lato"/>
                <a:cs typeface="Lato"/>
                <a:sym typeface="Lato"/>
              </a:rPr>
              <a:t> whereas lists use square brackets.</a:t>
            </a:r>
            <a:endParaRPr sz="2000">
              <a:latin typeface="Lato"/>
              <a:ea typeface="Lato"/>
              <a:cs typeface="Lato"/>
              <a:sym typeface="Lato"/>
            </a:endParaRPr>
          </a:p>
        </p:txBody>
      </p:sp>
      <p:sp>
        <p:nvSpPr>
          <p:cNvPr id="1252" name="Shape 125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253" name="Shape 1253"/>
          <p:cNvGrpSpPr/>
          <p:nvPr/>
        </p:nvGrpSpPr>
        <p:grpSpPr>
          <a:xfrm>
            <a:off x="858043" y="241509"/>
            <a:ext cx="10470300" cy="730079"/>
            <a:chOff x="1692324" y="483017"/>
            <a:chExt cx="20940600" cy="1460159"/>
          </a:xfrm>
        </p:grpSpPr>
        <p:sp>
          <p:nvSpPr>
            <p:cNvPr id="1254" name="Shape 125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Tuples</a:t>
              </a:r>
              <a:endParaRPr b="1" i="0" sz="4400" u="none" cap="none" strike="noStrike">
                <a:solidFill>
                  <a:srgbClr val="17959F"/>
                </a:solidFill>
                <a:latin typeface="Lato"/>
                <a:ea typeface="Lato"/>
                <a:cs typeface="Lato"/>
                <a:sym typeface="Lato"/>
              </a:endParaRPr>
            </a:p>
          </p:txBody>
        </p:sp>
        <p:sp>
          <p:nvSpPr>
            <p:cNvPr id="1255" name="Shape 125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256" name="Shape 1256"/>
          <p:cNvPicPr preferRelativeResize="0"/>
          <p:nvPr/>
        </p:nvPicPr>
        <p:blipFill>
          <a:blip r:embed="rId3">
            <a:alphaModFix/>
          </a:blip>
          <a:stretch>
            <a:fillRect/>
          </a:stretch>
        </p:blipFill>
        <p:spPr>
          <a:xfrm>
            <a:off x="2039750" y="2095574"/>
            <a:ext cx="8112500" cy="136273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sp>
        <p:nvSpPr>
          <p:cNvPr id="1261" name="Shape 1261"/>
          <p:cNvSpPr txBox="1"/>
          <p:nvPr/>
        </p:nvSpPr>
        <p:spPr>
          <a:xfrm>
            <a:off x="481556" y="1473005"/>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To access values in tuple, use the </a:t>
            </a:r>
            <a:r>
              <a:rPr b="1" lang="en-US" sz="2000">
                <a:solidFill>
                  <a:srgbClr val="F20253"/>
                </a:solidFill>
                <a:latin typeface="Lato"/>
                <a:ea typeface="Lato"/>
                <a:cs typeface="Lato"/>
                <a:sym typeface="Lato"/>
              </a:rPr>
              <a:t>square brackets for slicing along with the index </a:t>
            </a:r>
            <a:r>
              <a:rPr lang="en-US" sz="2000">
                <a:latin typeface="Lato"/>
                <a:ea typeface="Lato"/>
                <a:cs typeface="Lato"/>
                <a:sym typeface="Lato"/>
              </a:rPr>
              <a:t>or indices to obtain value available at that index. </a:t>
            </a:r>
            <a:endParaRPr sz="2000">
              <a:latin typeface="Lato"/>
              <a:ea typeface="Lato"/>
              <a:cs typeface="Lato"/>
              <a:sym typeface="Lato"/>
            </a:endParaRPr>
          </a:p>
          <a:p>
            <a:pPr indent="457200" lvl="0" marL="45720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For example:</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457200" lvl="0" marL="457200" marR="0" rtl="0">
              <a:lnSpc>
                <a:spcPct val="150000"/>
              </a:lnSpc>
              <a:spcBef>
                <a:spcPts val="0"/>
              </a:spcBef>
              <a:spcAft>
                <a:spcPts val="0"/>
              </a:spcAft>
              <a:buClr>
                <a:srgbClr val="000000"/>
              </a:buClr>
              <a:buSzPts val="1100"/>
              <a:buFont typeface="Arial"/>
              <a:buNone/>
            </a:pPr>
            <a:r>
              <a:rPr lang="en-US" sz="2000">
                <a:latin typeface="Lato"/>
                <a:ea typeface="Lato"/>
                <a:cs typeface="Lato"/>
                <a:sym typeface="Lato"/>
              </a:rPr>
              <a:t>Output:</a:t>
            </a:r>
            <a:endParaRPr sz="2000">
              <a:latin typeface="Lato"/>
              <a:ea typeface="Lato"/>
              <a:cs typeface="Lato"/>
              <a:sym typeface="Lato"/>
            </a:endParaRPr>
          </a:p>
        </p:txBody>
      </p:sp>
      <p:sp>
        <p:nvSpPr>
          <p:cNvPr id="1262" name="Shape 1262"/>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263" name="Shape 1263"/>
          <p:cNvGrpSpPr/>
          <p:nvPr/>
        </p:nvGrpSpPr>
        <p:grpSpPr>
          <a:xfrm>
            <a:off x="858043" y="241509"/>
            <a:ext cx="10470300" cy="730079"/>
            <a:chOff x="1692324" y="483017"/>
            <a:chExt cx="20940600" cy="1460159"/>
          </a:xfrm>
        </p:grpSpPr>
        <p:sp>
          <p:nvSpPr>
            <p:cNvPr id="1264" name="Shape 1264"/>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Accessing Values in Tuples</a:t>
              </a:r>
              <a:endParaRPr b="1" i="0" sz="4400" u="none" cap="none" strike="noStrike">
                <a:solidFill>
                  <a:srgbClr val="17959F"/>
                </a:solidFill>
                <a:latin typeface="Lato"/>
                <a:ea typeface="Lato"/>
                <a:cs typeface="Lato"/>
                <a:sym typeface="Lato"/>
              </a:endParaRPr>
            </a:p>
          </p:txBody>
        </p:sp>
        <p:sp>
          <p:nvSpPr>
            <p:cNvPr id="1265" name="Shape 1265"/>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266" name="Shape 1266"/>
          <p:cNvPicPr preferRelativeResize="0"/>
          <p:nvPr/>
        </p:nvPicPr>
        <p:blipFill>
          <a:blip r:embed="rId3">
            <a:alphaModFix/>
          </a:blip>
          <a:stretch>
            <a:fillRect/>
          </a:stretch>
        </p:blipFill>
        <p:spPr>
          <a:xfrm>
            <a:off x="3766825" y="5100973"/>
            <a:ext cx="4821850" cy="1106050"/>
          </a:xfrm>
          <a:prstGeom prst="rect">
            <a:avLst/>
          </a:prstGeom>
          <a:noFill/>
          <a:ln>
            <a:noFill/>
          </a:ln>
        </p:spPr>
      </p:pic>
      <p:pic>
        <p:nvPicPr>
          <p:cNvPr id="1267" name="Shape 1267"/>
          <p:cNvPicPr preferRelativeResize="0"/>
          <p:nvPr/>
        </p:nvPicPr>
        <p:blipFill>
          <a:blip r:embed="rId4">
            <a:alphaModFix/>
          </a:blip>
          <a:stretch>
            <a:fillRect/>
          </a:stretch>
        </p:blipFill>
        <p:spPr>
          <a:xfrm>
            <a:off x="1952125" y="2950198"/>
            <a:ext cx="8451250" cy="17712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1" name="Shape 1271"/>
        <p:cNvGrpSpPr/>
        <p:nvPr/>
      </p:nvGrpSpPr>
      <p:grpSpPr>
        <a:xfrm>
          <a:off x="0" y="0"/>
          <a:ext cx="0" cy="0"/>
          <a:chOff x="0" y="0"/>
          <a:chExt cx="0" cy="0"/>
        </a:xfrm>
      </p:grpSpPr>
      <p:sp>
        <p:nvSpPr>
          <p:cNvPr id="1272" name="Shape 1272"/>
          <p:cNvSpPr txBox="1"/>
          <p:nvPr/>
        </p:nvSpPr>
        <p:spPr>
          <a:xfrm>
            <a:off x="494681" y="1668805"/>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2000"/>
              <a:buFont typeface="Lato"/>
              <a:buNone/>
            </a:pPr>
            <a:r>
              <a:rPr b="1" lang="en-US" sz="2000">
                <a:solidFill>
                  <a:srgbClr val="F20253"/>
                </a:solidFill>
                <a:latin typeface="Lato"/>
                <a:ea typeface="Lato"/>
                <a:cs typeface="Lato"/>
                <a:sym typeface="Lato"/>
              </a:rPr>
              <a:t>Tuples are immutable</a:t>
            </a:r>
            <a:r>
              <a:rPr lang="en-US" sz="2000">
                <a:latin typeface="Lato"/>
                <a:ea typeface="Lato"/>
                <a:cs typeface="Lato"/>
                <a:sym typeface="Lato"/>
              </a:rPr>
              <a:t> which means you cannot update or change the values of tuple elements.</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2000"/>
              <a:buFont typeface="Lato"/>
              <a:buNone/>
            </a:pPr>
            <a:r>
              <a:rPr lang="en-US" sz="2000">
                <a:latin typeface="Lato"/>
                <a:ea typeface="Lato"/>
                <a:cs typeface="Lato"/>
                <a:sym typeface="Lato"/>
              </a:rPr>
              <a:t>Let’s try to update first element with “new_value”.</a:t>
            </a:r>
            <a:endParaRPr sz="2000">
              <a:latin typeface="Lato"/>
              <a:ea typeface="Lato"/>
              <a:cs typeface="Lato"/>
              <a:sym typeface="Lato"/>
            </a:endParaRPr>
          </a:p>
          <a:p>
            <a:pPr indent="457200" lvl="0" marL="1828800" marR="0" rtl="0">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457200" lvl="0" marL="2286000" marR="0" rtl="0">
              <a:lnSpc>
                <a:spcPct val="150000"/>
              </a:lnSpc>
              <a:spcBef>
                <a:spcPts val="0"/>
              </a:spcBef>
              <a:spcAft>
                <a:spcPts val="0"/>
              </a:spcAft>
              <a:buClr>
                <a:srgbClr val="000000"/>
              </a:buClr>
              <a:buSzPts val="2000"/>
              <a:buFont typeface="Lato"/>
              <a:buNone/>
            </a:pPr>
            <a:r>
              <a:rPr lang="en-US" sz="2000">
                <a:latin typeface="Lato"/>
                <a:ea typeface="Lato"/>
                <a:cs typeface="Lato"/>
                <a:sym typeface="Lato"/>
              </a:rPr>
              <a:t>Code: </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gn="l">
              <a:lnSpc>
                <a:spcPct val="150000"/>
              </a:lnSpc>
              <a:spcBef>
                <a:spcPts val="0"/>
              </a:spcBef>
              <a:spcAft>
                <a:spcPts val="0"/>
              </a:spcAft>
              <a:buClr>
                <a:srgbClr val="000000"/>
              </a:buClr>
              <a:buSzPts val="2000"/>
              <a:buFont typeface="Lato"/>
              <a:buNone/>
            </a:pPr>
            <a:r>
              <a:rPr lang="en-US" sz="2000">
                <a:latin typeface="Lato"/>
                <a:ea typeface="Lato"/>
                <a:cs typeface="Lato"/>
                <a:sym typeface="Lato"/>
              </a:rPr>
              <a:t>	Output:</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2000"/>
              <a:buFont typeface="Lato"/>
              <a:buNone/>
            </a:pPr>
            <a:r>
              <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2000"/>
              <a:buFont typeface="Lato"/>
              <a:buNone/>
            </a:pPr>
            <a:r>
              <a:rPr lang="en-US" sz="2000">
                <a:latin typeface="Lato"/>
                <a:ea typeface="Lato"/>
                <a:cs typeface="Lato"/>
                <a:sym typeface="Lato"/>
              </a:rPr>
              <a:t>Removing individual tuple elements is also not possible.</a:t>
            </a:r>
            <a:endParaRPr sz="2000">
              <a:latin typeface="Lato"/>
              <a:ea typeface="Lato"/>
              <a:cs typeface="Lato"/>
              <a:sym typeface="Lato"/>
            </a:endParaRPr>
          </a:p>
        </p:txBody>
      </p:sp>
      <p:sp>
        <p:nvSpPr>
          <p:cNvPr id="1273" name="Shape 1273"/>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274" name="Shape 1274"/>
          <p:cNvGrpSpPr/>
          <p:nvPr/>
        </p:nvGrpSpPr>
        <p:grpSpPr>
          <a:xfrm>
            <a:off x="858043" y="241509"/>
            <a:ext cx="10470300" cy="730079"/>
            <a:chOff x="1692324" y="483017"/>
            <a:chExt cx="20940600" cy="1460159"/>
          </a:xfrm>
        </p:grpSpPr>
        <p:sp>
          <p:nvSpPr>
            <p:cNvPr id="1275" name="Shape 1275"/>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Updation &amp; Deletion of elements</a:t>
              </a:r>
              <a:endParaRPr b="1" i="0" sz="4400" u="none" cap="none" strike="noStrike">
                <a:solidFill>
                  <a:srgbClr val="17959F"/>
                </a:solidFill>
                <a:latin typeface="Lato"/>
                <a:ea typeface="Lato"/>
                <a:cs typeface="Lato"/>
                <a:sym typeface="Lato"/>
              </a:endParaRPr>
            </a:p>
          </p:txBody>
        </p:sp>
        <p:sp>
          <p:nvSpPr>
            <p:cNvPr id="1276" name="Shape 1276"/>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277" name="Shape 1277"/>
          <p:cNvPicPr preferRelativeResize="0"/>
          <p:nvPr/>
        </p:nvPicPr>
        <p:blipFill rotWithShape="1">
          <a:blip r:embed="rId3">
            <a:alphaModFix/>
          </a:blip>
          <a:srcRect b="0" l="0" r="0" t="29597"/>
          <a:stretch/>
        </p:blipFill>
        <p:spPr>
          <a:xfrm>
            <a:off x="2068625" y="3900425"/>
            <a:ext cx="8887276" cy="1477200"/>
          </a:xfrm>
          <a:prstGeom prst="rect">
            <a:avLst/>
          </a:prstGeom>
          <a:noFill/>
          <a:ln>
            <a:noFill/>
          </a:ln>
        </p:spPr>
      </p:pic>
      <p:pic>
        <p:nvPicPr>
          <p:cNvPr id="1278" name="Shape 1278"/>
          <p:cNvPicPr preferRelativeResize="0"/>
          <p:nvPr/>
        </p:nvPicPr>
        <p:blipFill rotWithShape="1">
          <a:blip r:embed="rId3">
            <a:alphaModFix/>
          </a:blip>
          <a:srcRect b="79178" l="0" r="55088" t="0"/>
          <a:stretch/>
        </p:blipFill>
        <p:spPr>
          <a:xfrm>
            <a:off x="4362850" y="3034200"/>
            <a:ext cx="3680875" cy="4589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2" name="Shape 1282"/>
        <p:cNvGrpSpPr/>
        <p:nvPr/>
      </p:nvGrpSpPr>
      <p:grpSpPr>
        <a:xfrm>
          <a:off x="0" y="0"/>
          <a:ext cx="0" cy="0"/>
          <a:chOff x="0" y="0"/>
          <a:chExt cx="0" cy="0"/>
        </a:xfrm>
      </p:grpSpPr>
      <p:sp>
        <p:nvSpPr>
          <p:cNvPr id="1283" name="Shape 1283"/>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284" name="Shape 1284"/>
          <p:cNvGrpSpPr/>
          <p:nvPr/>
        </p:nvGrpSpPr>
        <p:grpSpPr>
          <a:xfrm>
            <a:off x="858043" y="241509"/>
            <a:ext cx="10470300" cy="730079"/>
            <a:chOff x="1692324" y="483017"/>
            <a:chExt cx="20940600" cy="1460159"/>
          </a:xfrm>
        </p:grpSpPr>
        <p:sp>
          <p:nvSpPr>
            <p:cNvPr id="1285" name="Shape 1285"/>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Basic Tuples Operations</a:t>
              </a:r>
              <a:endParaRPr b="1" i="0" sz="4400" u="none" cap="none" strike="noStrike">
                <a:solidFill>
                  <a:srgbClr val="17959F"/>
                </a:solidFill>
                <a:latin typeface="Lato"/>
                <a:ea typeface="Lato"/>
                <a:cs typeface="Lato"/>
                <a:sym typeface="Lato"/>
              </a:endParaRPr>
            </a:p>
          </p:txBody>
        </p:sp>
        <p:sp>
          <p:nvSpPr>
            <p:cNvPr id="1286" name="Shape 1286"/>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287" name="Shape 1287"/>
          <p:cNvPicPr preferRelativeResize="0"/>
          <p:nvPr/>
        </p:nvPicPr>
        <p:blipFill>
          <a:blip r:embed="rId3">
            <a:alphaModFix/>
          </a:blip>
          <a:stretch>
            <a:fillRect/>
          </a:stretch>
        </p:blipFill>
        <p:spPr>
          <a:xfrm>
            <a:off x="270075" y="1714575"/>
            <a:ext cx="11672351" cy="3642125"/>
          </a:xfrm>
          <a:prstGeom prst="rect">
            <a:avLst/>
          </a:prstGeom>
          <a:noFill/>
          <a:ln>
            <a:noFill/>
          </a:ln>
        </p:spPr>
      </p:pic>
      <p:sp>
        <p:nvSpPr>
          <p:cNvPr id="1288" name="Shape 1288"/>
          <p:cNvSpPr txBox="1"/>
          <p:nvPr/>
        </p:nvSpPr>
        <p:spPr>
          <a:xfrm>
            <a:off x="555225" y="5810853"/>
            <a:ext cx="11223300" cy="5325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2000"/>
              <a:buFont typeface="Lato"/>
              <a:buNone/>
            </a:pPr>
            <a:r>
              <a:rPr lang="en-US" sz="2000">
                <a:latin typeface="Lato"/>
                <a:ea typeface="Lato"/>
                <a:cs typeface="Lato"/>
                <a:sym typeface="Lato"/>
              </a:rPr>
              <a:t>Tuples respond to all of the general sequence operations we used on strings.</a:t>
            </a:r>
            <a:endParaRPr sz="2000">
              <a:latin typeface="Lato"/>
              <a:ea typeface="Lato"/>
              <a:cs typeface="Lato"/>
              <a:sym typeface="Lato"/>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2" name="Shape 1292"/>
        <p:cNvGrpSpPr/>
        <p:nvPr/>
      </p:nvGrpSpPr>
      <p:grpSpPr>
        <a:xfrm>
          <a:off x="0" y="0"/>
          <a:ext cx="0" cy="0"/>
          <a:chOff x="0" y="0"/>
          <a:chExt cx="0" cy="0"/>
        </a:xfrm>
      </p:grpSpPr>
      <p:sp>
        <p:nvSpPr>
          <p:cNvPr id="1293" name="Shape 1293"/>
          <p:cNvSpPr txBox="1"/>
          <p:nvPr/>
        </p:nvSpPr>
        <p:spPr>
          <a:xfrm>
            <a:off x="494681" y="1668805"/>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2000"/>
              <a:buFont typeface="Lato"/>
              <a:buNone/>
            </a:pPr>
            <a:r>
              <a:rPr lang="en-US" sz="2000">
                <a:latin typeface="Lato"/>
                <a:ea typeface="Lato"/>
                <a:cs typeface="Lato"/>
                <a:sym typeface="Lato"/>
              </a:rPr>
              <a:t>Python includes the following tuple functions:</a:t>
            </a:r>
            <a:endParaRPr sz="2000">
              <a:latin typeface="Lato"/>
              <a:ea typeface="Lato"/>
              <a:cs typeface="Lato"/>
              <a:sym typeface="Lato"/>
            </a:endParaRPr>
          </a:p>
        </p:txBody>
      </p:sp>
      <p:sp>
        <p:nvSpPr>
          <p:cNvPr id="1294" name="Shape 1294"/>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295" name="Shape 1295"/>
          <p:cNvGrpSpPr/>
          <p:nvPr/>
        </p:nvGrpSpPr>
        <p:grpSpPr>
          <a:xfrm>
            <a:off x="858043" y="241509"/>
            <a:ext cx="10470300" cy="730079"/>
            <a:chOff x="1692324" y="483017"/>
            <a:chExt cx="20940600" cy="1460159"/>
          </a:xfrm>
        </p:grpSpPr>
        <p:sp>
          <p:nvSpPr>
            <p:cNvPr id="1296" name="Shape 1296"/>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Built-in Tuple Functions</a:t>
              </a:r>
              <a:endParaRPr b="1" i="0" sz="4400" u="none" cap="none" strike="noStrike">
                <a:solidFill>
                  <a:srgbClr val="17959F"/>
                </a:solidFill>
                <a:latin typeface="Lato"/>
                <a:ea typeface="Lato"/>
                <a:cs typeface="Lato"/>
                <a:sym typeface="Lato"/>
              </a:endParaRPr>
            </a:p>
          </p:txBody>
        </p:sp>
        <p:sp>
          <p:nvSpPr>
            <p:cNvPr id="1297" name="Shape 1297"/>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graphicFrame>
        <p:nvGraphicFramePr>
          <p:cNvPr id="1298" name="Shape 1298"/>
          <p:cNvGraphicFramePr/>
          <p:nvPr/>
        </p:nvGraphicFramePr>
        <p:xfrm>
          <a:off x="613350" y="2476500"/>
          <a:ext cx="3000000" cy="3000000"/>
        </p:xfrm>
        <a:graphic>
          <a:graphicData uri="http://schemas.openxmlformats.org/drawingml/2006/table">
            <a:tbl>
              <a:tblPr>
                <a:noFill/>
                <a:tableStyleId>{EBC52E8B-542E-49DE-A567-AB19588578BE}</a:tableStyleId>
              </a:tblPr>
              <a:tblGrid>
                <a:gridCol w="1996925"/>
                <a:gridCol w="2843725"/>
                <a:gridCol w="6173050"/>
              </a:tblGrid>
              <a:tr h="697400">
                <a:tc>
                  <a:txBody>
                    <a:bodyPr>
                      <a:noAutofit/>
                    </a:bodyPr>
                    <a:lstStyle/>
                    <a:p>
                      <a:pPr indent="0" lvl="0" marL="0" rtl="0">
                        <a:spcBef>
                          <a:spcPts val="0"/>
                        </a:spcBef>
                        <a:spcAft>
                          <a:spcPts val="0"/>
                        </a:spcAft>
                        <a:buNone/>
                      </a:pPr>
                      <a:r>
                        <a:rPr b="1" lang="en-US" sz="2000">
                          <a:latin typeface="Lato"/>
                          <a:ea typeface="Lato"/>
                          <a:cs typeface="Lato"/>
                          <a:sym typeface="Lato"/>
                        </a:rPr>
                        <a:t>Compare</a:t>
                      </a:r>
                      <a:endParaRPr b="1"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cmp(tuple1, </a:t>
                      </a:r>
                      <a:r>
                        <a:rPr lang="en-US" sz="2000">
                          <a:latin typeface="Lato"/>
                          <a:ea typeface="Lato"/>
                          <a:cs typeface="Lato"/>
                          <a:sym typeface="Lato"/>
                        </a:rPr>
                        <a:t>tuple</a:t>
                      </a:r>
                      <a:r>
                        <a:rPr lang="en-US" sz="2000">
                          <a:latin typeface="Lato"/>
                          <a:ea typeface="Lato"/>
                          <a:cs typeface="Lato"/>
                          <a:sym typeface="Lato"/>
                        </a:rPr>
                        <a:t>2)</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Compares elements of both tuples.</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97400">
                <a:tc>
                  <a:txBody>
                    <a:bodyPr>
                      <a:noAutofit/>
                    </a:bodyPr>
                    <a:lstStyle/>
                    <a:p>
                      <a:pPr indent="0" lvl="0" marL="0" rtl="0">
                        <a:spcBef>
                          <a:spcPts val="0"/>
                        </a:spcBef>
                        <a:spcAft>
                          <a:spcPts val="0"/>
                        </a:spcAft>
                        <a:buNone/>
                      </a:pPr>
                      <a:r>
                        <a:rPr b="1" lang="en-US" sz="2000">
                          <a:latin typeface="Lato"/>
                          <a:ea typeface="Lato"/>
                          <a:cs typeface="Lato"/>
                          <a:sym typeface="Lato"/>
                        </a:rPr>
                        <a:t>Length</a:t>
                      </a:r>
                      <a:endParaRPr b="1"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len(</a:t>
                      </a:r>
                      <a:r>
                        <a:rPr lang="en-US" sz="2000">
                          <a:latin typeface="Lato"/>
                          <a:ea typeface="Lato"/>
                          <a:cs typeface="Lato"/>
                          <a:sym typeface="Lato"/>
                        </a:rPr>
                        <a:t>tuple</a:t>
                      </a:r>
                      <a:r>
                        <a:rPr lang="en-US" sz="2000">
                          <a:latin typeface="Lato"/>
                          <a:ea typeface="Lato"/>
                          <a:cs typeface="Lato"/>
                          <a:sym typeface="Lato"/>
                        </a:rPr>
                        <a:t>)</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Gives the total length of the tuple.</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97400">
                <a:tc>
                  <a:txBody>
                    <a:bodyPr>
                      <a:noAutofit/>
                    </a:bodyPr>
                    <a:lstStyle/>
                    <a:p>
                      <a:pPr indent="0" lvl="0" marL="0" rtl="0">
                        <a:spcBef>
                          <a:spcPts val="0"/>
                        </a:spcBef>
                        <a:spcAft>
                          <a:spcPts val="0"/>
                        </a:spcAft>
                        <a:buNone/>
                      </a:pPr>
                      <a:r>
                        <a:rPr b="1" lang="en-US" sz="2000">
                          <a:latin typeface="Lato"/>
                          <a:ea typeface="Lato"/>
                          <a:cs typeface="Lato"/>
                          <a:sym typeface="Lato"/>
                        </a:rPr>
                        <a:t>Maximum</a:t>
                      </a:r>
                      <a:endParaRPr b="1"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max(</a:t>
                      </a:r>
                      <a:r>
                        <a:rPr lang="en-US" sz="2000">
                          <a:latin typeface="Lato"/>
                          <a:ea typeface="Lato"/>
                          <a:cs typeface="Lato"/>
                          <a:sym typeface="Lato"/>
                        </a:rPr>
                        <a:t>tuple</a:t>
                      </a:r>
                      <a:r>
                        <a:rPr lang="en-US" sz="2000">
                          <a:latin typeface="Lato"/>
                          <a:ea typeface="Lato"/>
                          <a:cs typeface="Lato"/>
                          <a:sym typeface="Lato"/>
                        </a:rPr>
                        <a:t>)</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Returns item from the tuple with max value.</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97400">
                <a:tc>
                  <a:txBody>
                    <a:bodyPr>
                      <a:noAutofit/>
                    </a:bodyPr>
                    <a:lstStyle/>
                    <a:p>
                      <a:pPr indent="0" lvl="0" marL="0" rtl="0">
                        <a:spcBef>
                          <a:spcPts val="0"/>
                        </a:spcBef>
                        <a:spcAft>
                          <a:spcPts val="0"/>
                        </a:spcAft>
                        <a:buNone/>
                      </a:pPr>
                      <a:r>
                        <a:rPr b="1" lang="en-US" sz="2000">
                          <a:latin typeface="Lato"/>
                          <a:ea typeface="Lato"/>
                          <a:cs typeface="Lato"/>
                          <a:sym typeface="Lato"/>
                        </a:rPr>
                        <a:t>Minimum</a:t>
                      </a:r>
                      <a:endParaRPr b="1"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min(</a:t>
                      </a:r>
                      <a:r>
                        <a:rPr lang="en-US" sz="2000">
                          <a:latin typeface="Lato"/>
                          <a:ea typeface="Lato"/>
                          <a:cs typeface="Lato"/>
                          <a:sym typeface="Lato"/>
                        </a:rPr>
                        <a:t>tuple</a:t>
                      </a:r>
                      <a:r>
                        <a:rPr lang="en-US" sz="2000">
                          <a:latin typeface="Lato"/>
                          <a:ea typeface="Lato"/>
                          <a:cs typeface="Lato"/>
                          <a:sym typeface="Lato"/>
                        </a:rPr>
                        <a:t>)</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Returns item from the tuple with min value.</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97400">
                <a:tc>
                  <a:txBody>
                    <a:bodyPr>
                      <a:noAutofit/>
                    </a:bodyPr>
                    <a:lstStyle/>
                    <a:p>
                      <a:pPr indent="0" lvl="0" marL="0" rtl="0">
                        <a:spcBef>
                          <a:spcPts val="0"/>
                        </a:spcBef>
                        <a:spcAft>
                          <a:spcPts val="0"/>
                        </a:spcAft>
                        <a:buNone/>
                      </a:pPr>
                      <a:r>
                        <a:rPr b="1" lang="en-US" sz="2000">
                          <a:latin typeface="Lato"/>
                          <a:ea typeface="Lato"/>
                          <a:cs typeface="Lato"/>
                          <a:sym typeface="Lato"/>
                        </a:rPr>
                        <a:t>Tuple</a:t>
                      </a:r>
                      <a:endParaRPr b="1"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tuple</a:t>
                      </a:r>
                      <a:r>
                        <a:rPr lang="en-US" sz="2000">
                          <a:latin typeface="Lato"/>
                          <a:ea typeface="Lato"/>
                          <a:cs typeface="Lato"/>
                          <a:sym typeface="Lato"/>
                        </a:rPr>
                        <a:t>(seq)</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Converts a list into tuple.</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2" name="Shape 1302"/>
        <p:cNvGrpSpPr/>
        <p:nvPr/>
      </p:nvGrpSpPr>
      <p:grpSpPr>
        <a:xfrm>
          <a:off x="0" y="0"/>
          <a:ext cx="0" cy="0"/>
          <a:chOff x="0" y="0"/>
          <a:chExt cx="0" cy="0"/>
        </a:xfrm>
      </p:grpSpPr>
      <p:sp>
        <p:nvSpPr>
          <p:cNvPr id="1303" name="Shape 1303"/>
          <p:cNvSpPr txBox="1"/>
          <p:nvPr/>
        </p:nvSpPr>
        <p:spPr>
          <a:xfrm>
            <a:off x="481581" y="1704980"/>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2000"/>
              <a:buFont typeface="Lato"/>
              <a:buNone/>
            </a:pPr>
            <a:r>
              <a:rPr lang="en-US" sz="2000">
                <a:latin typeface="Lato"/>
                <a:ea typeface="Lato"/>
                <a:cs typeface="Lato"/>
                <a:sym typeface="Lato"/>
              </a:rPr>
              <a:t>If tuple1 =</a:t>
            </a:r>
            <a:r>
              <a:rPr lang="en-US" sz="2000">
                <a:latin typeface="Lato"/>
                <a:ea typeface="Lato"/>
                <a:cs typeface="Lato"/>
                <a:sym typeface="Lato"/>
              </a:rPr>
              <a:t>(123, 'xyz')</a:t>
            </a:r>
            <a:r>
              <a:rPr lang="en-US" sz="2000">
                <a:latin typeface="Lato"/>
                <a:ea typeface="Lato"/>
                <a:cs typeface="Lato"/>
                <a:sym typeface="Lato"/>
              </a:rPr>
              <a:t>, tuple2 = </a:t>
            </a:r>
            <a:r>
              <a:rPr lang="en-US" sz="2000">
                <a:latin typeface="Lato"/>
                <a:ea typeface="Lato"/>
                <a:cs typeface="Lato"/>
                <a:sym typeface="Lato"/>
              </a:rPr>
              <a:t>(456, 'abc')</a:t>
            </a:r>
            <a:r>
              <a:rPr lang="en-US" sz="2000">
                <a:latin typeface="Lato"/>
                <a:ea typeface="Lato"/>
                <a:cs typeface="Lato"/>
                <a:sym typeface="Lato"/>
              </a:rPr>
              <a:t>, and lst = </a:t>
            </a:r>
            <a:r>
              <a:rPr lang="en-US" sz="2000">
                <a:latin typeface="Lato"/>
                <a:ea typeface="Lato"/>
                <a:cs typeface="Lato"/>
                <a:sym typeface="Lato"/>
              </a:rPr>
              <a:t>[123, 'xyz', 'zara', 'abc']</a:t>
            </a:r>
            <a:r>
              <a:rPr lang="en-US" sz="2000">
                <a:latin typeface="Lato"/>
                <a:ea typeface="Lato"/>
                <a:cs typeface="Lato"/>
                <a:sym typeface="Lato"/>
              </a:rPr>
              <a:t>,</a:t>
            </a:r>
            <a:endParaRPr sz="2000">
              <a:latin typeface="Lato"/>
              <a:ea typeface="Lato"/>
              <a:cs typeface="Lato"/>
              <a:sym typeface="Lato"/>
            </a:endParaRPr>
          </a:p>
        </p:txBody>
      </p:sp>
      <p:sp>
        <p:nvSpPr>
          <p:cNvPr id="1304" name="Shape 1304"/>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305" name="Shape 1305"/>
          <p:cNvGrpSpPr/>
          <p:nvPr/>
        </p:nvGrpSpPr>
        <p:grpSpPr>
          <a:xfrm>
            <a:off x="858043" y="241509"/>
            <a:ext cx="10470300" cy="730079"/>
            <a:chOff x="1692324" y="483017"/>
            <a:chExt cx="20940600" cy="1460159"/>
          </a:xfrm>
        </p:grpSpPr>
        <p:sp>
          <p:nvSpPr>
            <p:cNvPr id="1306" name="Shape 1306"/>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Built-in Tuple Functions</a:t>
              </a:r>
              <a:endParaRPr/>
            </a:p>
          </p:txBody>
        </p:sp>
        <p:sp>
          <p:nvSpPr>
            <p:cNvPr id="1307" name="Shape 1307"/>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graphicFrame>
        <p:nvGraphicFramePr>
          <p:cNvPr id="1308" name="Shape 1308"/>
          <p:cNvGraphicFramePr/>
          <p:nvPr/>
        </p:nvGraphicFramePr>
        <p:xfrm>
          <a:off x="460950" y="2476500"/>
          <a:ext cx="3000000" cy="3000000"/>
        </p:xfrm>
        <a:graphic>
          <a:graphicData uri="http://schemas.openxmlformats.org/drawingml/2006/table">
            <a:tbl>
              <a:tblPr>
                <a:noFill/>
                <a:tableStyleId>{EBC52E8B-542E-49DE-A567-AB19588578BE}</a:tableStyleId>
              </a:tblPr>
              <a:tblGrid>
                <a:gridCol w="1968100"/>
                <a:gridCol w="2936975"/>
              </a:tblGrid>
              <a:tr h="697400">
                <a:tc>
                  <a:txBody>
                    <a:bodyPr>
                      <a:noAutofit/>
                    </a:bodyPr>
                    <a:lstStyle/>
                    <a:p>
                      <a:pPr indent="0" lvl="0" marL="0" rtl="0">
                        <a:spcBef>
                          <a:spcPts val="0"/>
                        </a:spcBef>
                        <a:spcAft>
                          <a:spcPts val="0"/>
                        </a:spcAft>
                        <a:buNone/>
                      </a:pPr>
                      <a:r>
                        <a:rPr b="1" lang="en-US" sz="2000">
                          <a:latin typeface="Lato"/>
                          <a:ea typeface="Lato"/>
                          <a:cs typeface="Lato"/>
                          <a:sym typeface="Lato"/>
                        </a:rPr>
                        <a:t>Compare</a:t>
                      </a:r>
                      <a:endParaRPr b="1"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cmp(tuple1, tuple2)</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97400">
                <a:tc>
                  <a:txBody>
                    <a:bodyPr>
                      <a:noAutofit/>
                    </a:bodyPr>
                    <a:lstStyle/>
                    <a:p>
                      <a:pPr indent="0" lvl="0" marL="0" rtl="0">
                        <a:spcBef>
                          <a:spcPts val="0"/>
                        </a:spcBef>
                        <a:spcAft>
                          <a:spcPts val="0"/>
                        </a:spcAft>
                        <a:buNone/>
                      </a:pPr>
                      <a:r>
                        <a:rPr b="1" lang="en-US" sz="2000">
                          <a:latin typeface="Lato"/>
                          <a:ea typeface="Lato"/>
                          <a:cs typeface="Lato"/>
                          <a:sym typeface="Lato"/>
                        </a:rPr>
                        <a:t>Length</a:t>
                      </a:r>
                      <a:endParaRPr b="1"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len(tuple1)</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97400">
                <a:tc>
                  <a:txBody>
                    <a:bodyPr>
                      <a:noAutofit/>
                    </a:bodyPr>
                    <a:lstStyle/>
                    <a:p>
                      <a:pPr indent="0" lvl="0" marL="0" rtl="0">
                        <a:spcBef>
                          <a:spcPts val="0"/>
                        </a:spcBef>
                        <a:spcAft>
                          <a:spcPts val="0"/>
                        </a:spcAft>
                        <a:buNone/>
                      </a:pPr>
                      <a:r>
                        <a:rPr b="1" lang="en-US" sz="2000">
                          <a:latin typeface="Lato"/>
                          <a:ea typeface="Lato"/>
                          <a:cs typeface="Lato"/>
                          <a:sym typeface="Lato"/>
                        </a:rPr>
                        <a:t>Maximum</a:t>
                      </a:r>
                      <a:endParaRPr b="1"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max(tuple1)</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97400">
                <a:tc>
                  <a:txBody>
                    <a:bodyPr>
                      <a:noAutofit/>
                    </a:bodyPr>
                    <a:lstStyle/>
                    <a:p>
                      <a:pPr indent="0" lvl="0" marL="0" rtl="0">
                        <a:spcBef>
                          <a:spcPts val="0"/>
                        </a:spcBef>
                        <a:spcAft>
                          <a:spcPts val="0"/>
                        </a:spcAft>
                        <a:buNone/>
                      </a:pPr>
                      <a:r>
                        <a:rPr b="1" lang="en-US" sz="2000">
                          <a:latin typeface="Lato"/>
                          <a:ea typeface="Lato"/>
                          <a:cs typeface="Lato"/>
                          <a:sym typeface="Lato"/>
                        </a:rPr>
                        <a:t>Minimum</a:t>
                      </a:r>
                      <a:endParaRPr b="1"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min(tuple1)</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97400">
                <a:tc>
                  <a:txBody>
                    <a:bodyPr>
                      <a:noAutofit/>
                    </a:bodyPr>
                    <a:lstStyle/>
                    <a:p>
                      <a:pPr indent="0" lvl="0" marL="0" rtl="0">
                        <a:spcBef>
                          <a:spcPts val="0"/>
                        </a:spcBef>
                        <a:spcAft>
                          <a:spcPts val="0"/>
                        </a:spcAft>
                        <a:buNone/>
                      </a:pPr>
                      <a:r>
                        <a:rPr b="1" lang="en-US" sz="2000">
                          <a:latin typeface="Lato"/>
                          <a:ea typeface="Lato"/>
                          <a:cs typeface="Lato"/>
                          <a:sym typeface="Lato"/>
                        </a:rPr>
                        <a:t>Tuple</a:t>
                      </a:r>
                      <a:endParaRPr b="1"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2000">
                          <a:latin typeface="Lato"/>
                          <a:ea typeface="Lato"/>
                          <a:cs typeface="Lato"/>
                          <a:sym typeface="Lato"/>
                        </a:rPr>
                        <a:t>tuple(lst)</a:t>
                      </a:r>
                      <a:endParaRPr sz="2000">
                        <a:latin typeface="Lato"/>
                        <a:ea typeface="Lato"/>
                        <a:cs typeface="Lato"/>
                        <a:sym typeface="La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cxnSp>
        <p:nvCxnSpPr>
          <p:cNvPr id="1309" name="Shape 1309"/>
          <p:cNvCxnSpPr/>
          <p:nvPr/>
        </p:nvCxnSpPr>
        <p:spPr>
          <a:xfrm>
            <a:off x="5067200" y="2785600"/>
            <a:ext cx="545100" cy="0"/>
          </a:xfrm>
          <a:prstGeom prst="straightConnector1">
            <a:avLst/>
          </a:prstGeom>
          <a:noFill/>
          <a:ln cap="flat" cmpd="sng" w="38100">
            <a:solidFill>
              <a:srgbClr val="FF0000"/>
            </a:solidFill>
            <a:prstDash val="solid"/>
            <a:round/>
            <a:headEnd len="med" w="med" type="none"/>
            <a:tailEnd len="med" w="med" type="stealth"/>
          </a:ln>
        </p:spPr>
      </p:cxnSp>
      <p:cxnSp>
        <p:nvCxnSpPr>
          <p:cNvPr id="1310" name="Shape 1310"/>
          <p:cNvCxnSpPr/>
          <p:nvPr/>
        </p:nvCxnSpPr>
        <p:spPr>
          <a:xfrm>
            <a:off x="5067200" y="3471400"/>
            <a:ext cx="545100" cy="0"/>
          </a:xfrm>
          <a:prstGeom prst="straightConnector1">
            <a:avLst/>
          </a:prstGeom>
          <a:noFill/>
          <a:ln cap="flat" cmpd="sng" w="38100">
            <a:solidFill>
              <a:srgbClr val="FF0000"/>
            </a:solidFill>
            <a:prstDash val="solid"/>
            <a:round/>
            <a:headEnd len="med" w="med" type="none"/>
            <a:tailEnd len="med" w="med" type="stealth"/>
          </a:ln>
        </p:spPr>
      </p:cxnSp>
      <p:cxnSp>
        <p:nvCxnSpPr>
          <p:cNvPr id="1311" name="Shape 1311"/>
          <p:cNvCxnSpPr/>
          <p:nvPr/>
        </p:nvCxnSpPr>
        <p:spPr>
          <a:xfrm>
            <a:off x="5067200" y="4233400"/>
            <a:ext cx="545100" cy="0"/>
          </a:xfrm>
          <a:prstGeom prst="straightConnector1">
            <a:avLst/>
          </a:prstGeom>
          <a:noFill/>
          <a:ln cap="flat" cmpd="sng" w="38100">
            <a:solidFill>
              <a:srgbClr val="FF0000"/>
            </a:solidFill>
            <a:prstDash val="solid"/>
            <a:round/>
            <a:headEnd len="med" w="med" type="none"/>
            <a:tailEnd len="med" w="med" type="stealth"/>
          </a:ln>
        </p:spPr>
      </p:cxnSp>
      <p:cxnSp>
        <p:nvCxnSpPr>
          <p:cNvPr id="1312" name="Shape 1312"/>
          <p:cNvCxnSpPr/>
          <p:nvPr/>
        </p:nvCxnSpPr>
        <p:spPr>
          <a:xfrm>
            <a:off x="5067200" y="4863200"/>
            <a:ext cx="545100" cy="0"/>
          </a:xfrm>
          <a:prstGeom prst="straightConnector1">
            <a:avLst/>
          </a:prstGeom>
          <a:noFill/>
          <a:ln cap="flat" cmpd="sng" w="38100">
            <a:solidFill>
              <a:srgbClr val="FF0000"/>
            </a:solidFill>
            <a:prstDash val="solid"/>
            <a:round/>
            <a:headEnd len="med" w="med" type="none"/>
            <a:tailEnd len="med" w="med" type="stealth"/>
          </a:ln>
        </p:spPr>
      </p:cxnSp>
      <p:cxnSp>
        <p:nvCxnSpPr>
          <p:cNvPr id="1313" name="Shape 1313"/>
          <p:cNvCxnSpPr/>
          <p:nvPr/>
        </p:nvCxnSpPr>
        <p:spPr>
          <a:xfrm>
            <a:off x="5067200" y="5606000"/>
            <a:ext cx="545100" cy="0"/>
          </a:xfrm>
          <a:prstGeom prst="straightConnector1">
            <a:avLst/>
          </a:prstGeom>
          <a:noFill/>
          <a:ln cap="flat" cmpd="sng" w="38100">
            <a:solidFill>
              <a:srgbClr val="FF0000"/>
            </a:solidFill>
            <a:prstDash val="solid"/>
            <a:round/>
            <a:headEnd len="med" w="med" type="none"/>
            <a:tailEnd len="med" w="med" type="stealth"/>
          </a:ln>
        </p:spPr>
      </p:cxnSp>
      <p:pic>
        <p:nvPicPr>
          <p:cNvPr id="1314" name="Shape 1314"/>
          <p:cNvPicPr preferRelativeResize="0"/>
          <p:nvPr/>
        </p:nvPicPr>
        <p:blipFill>
          <a:blip r:embed="rId3">
            <a:alphaModFix/>
          </a:blip>
          <a:stretch>
            <a:fillRect/>
          </a:stretch>
        </p:blipFill>
        <p:spPr>
          <a:xfrm>
            <a:off x="5612300" y="2240975"/>
            <a:ext cx="6579700" cy="39660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9" name="Shape 1319"/>
        <p:cNvGrpSpPr/>
        <p:nvPr/>
      </p:nvGrpSpPr>
      <p:grpSpPr>
        <a:xfrm>
          <a:off x="0" y="0"/>
          <a:ext cx="0" cy="0"/>
          <a:chOff x="0" y="0"/>
          <a:chExt cx="0" cy="0"/>
        </a:xfrm>
      </p:grpSpPr>
      <p:cxnSp>
        <p:nvCxnSpPr>
          <p:cNvPr id="1320" name="Shape 1320"/>
          <p:cNvCxnSpPr/>
          <p:nvPr/>
        </p:nvCxnSpPr>
        <p:spPr>
          <a:xfrm>
            <a:off x="5805926" y="4129382"/>
            <a:ext cx="596400" cy="0"/>
          </a:xfrm>
          <a:prstGeom prst="straightConnector1">
            <a:avLst/>
          </a:prstGeom>
          <a:noFill/>
          <a:ln cap="flat" cmpd="sng" w="57150">
            <a:solidFill>
              <a:schemeClr val="accent1"/>
            </a:solidFill>
            <a:prstDash val="solid"/>
            <a:miter lim="800000"/>
            <a:headEnd len="sm" w="sm" type="none"/>
            <a:tailEnd len="sm" w="sm" type="none"/>
          </a:ln>
        </p:spPr>
      </p:cxnSp>
      <p:sp>
        <p:nvSpPr>
          <p:cNvPr id="1321" name="Shape 1321"/>
          <p:cNvSpPr txBox="1"/>
          <p:nvPr/>
        </p:nvSpPr>
        <p:spPr>
          <a:xfrm>
            <a:off x="2256900" y="3074200"/>
            <a:ext cx="7678200" cy="73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45469"/>
              </a:buClr>
              <a:buSzPts val="4200"/>
              <a:buFont typeface="Lato Black"/>
              <a:buNone/>
            </a:pPr>
            <a:r>
              <a:rPr b="1" lang="en-US" sz="4200">
                <a:solidFill>
                  <a:srgbClr val="445469"/>
                </a:solidFill>
                <a:latin typeface="Lato Black"/>
                <a:ea typeface="Lato Black"/>
                <a:cs typeface="Lato Black"/>
                <a:sym typeface="Lato Black"/>
              </a:rPr>
              <a:t>Dictionaries</a:t>
            </a:r>
            <a:endParaRPr/>
          </a:p>
        </p:txBody>
      </p:sp>
      <p:grpSp>
        <p:nvGrpSpPr>
          <p:cNvPr id="1322" name="Shape 1322"/>
          <p:cNvGrpSpPr/>
          <p:nvPr/>
        </p:nvGrpSpPr>
        <p:grpSpPr>
          <a:xfrm>
            <a:off x="5521358" y="1570219"/>
            <a:ext cx="1187400" cy="1187400"/>
            <a:chOff x="5521358" y="1570219"/>
            <a:chExt cx="1187400" cy="1187400"/>
          </a:xfrm>
        </p:grpSpPr>
        <p:sp>
          <p:nvSpPr>
            <p:cNvPr id="1323" name="Shape 1323"/>
            <p:cNvSpPr/>
            <p:nvPr/>
          </p:nvSpPr>
          <p:spPr>
            <a:xfrm>
              <a:off x="5521358" y="1570219"/>
              <a:ext cx="1187400" cy="1187400"/>
            </a:xfrm>
            <a:prstGeom prst="diamond">
              <a:avLst/>
            </a:prstGeom>
            <a:noFill/>
            <a:ln cap="flat" cmpd="sng" w="381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900"/>
                <a:buFont typeface="Lato Light"/>
                <a:buNone/>
              </a:pPr>
              <a:r>
                <a:t/>
              </a:r>
              <a:endParaRPr b="0" i="0" sz="900" u="none" cap="none" strike="noStrike">
                <a:solidFill>
                  <a:schemeClr val="lt1"/>
                </a:solidFill>
                <a:latin typeface="Lato Light"/>
                <a:ea typeface="Lato Light"/>
                <a:cs typeface="Lato Light"/>
                <a:sym typeface="Lato Light"/>
              </a:endParaRPr>
            </a:p>
          </p:txBody>
        </p:sp>
        <p:sp>
          <p:nvSpPr>
            <p:cNvPr id="1324" name="Shape 1324"/>
            <p:cNvSpPr/>
            <p:nvPr/>
          </p:nvSpPr>
          <p:spPr>
            <a:xfrm>
              <a:off x="5850128" y="1903525"/>
              <a:ext cx="520500" cy="520800"/>
            </a:xfrm>
            <a:custGeom>
              <a:pathLst>
                <a:path extrusionOk="0" h="120000" w="120000">
                  <a:moveTo>
                    <a:pt x="65457" y="57272"/>
                  </a:moveTo>
                  <a:cubicBezTo>
                    <a:pt x="66965" y="57272"/>
                    <a:pt x="68183" y="56055"/>
                    <a:pt x="68183" y="54544"/>
                  </a:cubicBezTo>
                  <a:cubicBezTo>
                    <a:pt x="68183" y="53038"/>
                    <a:pt x="66965" y="51816"/>
                    <a:pt x="65457" y="51816"/>
                  </a:cubicBezTo>
                  <a:cubicBezTo>
                    <a:pt x="63949" y="51816"/>
                    <a:pt x="62725" y="53038"/>
                    <a:pt x="62725" y="54544"/>
                  </a:cubicBezTo>
                  <a:cubicBezTo>
                    <a:pt x="62725" y="56055"/>
                    <a:pt x="63949" y="57272"/>
                    <a:pt x="65457" y="57272"/>
                  </a:cubicBezTo>
                  <a:moveTo>
                    <a:pt x="90019" y="27272"/>
                  </a:moveTo>
                  <a:cubicBezTo>
                    <a:pt x="91528" y="27272"/>
                    <a:pt x="92745" y="28494"/>
                    <a:pt x="92745" y="30000"/>
                  </a:cubicBezTo>
                  <a:cubicBezTo>
                    <a:pt x="92745" y="31511"/>
                    <a:pt x="91528" y="32727"/>
                    <a:pt x="90019" y="32727"/>
                  </a:cubicBezTo>
                  <a:cubicBezTo>
                    <a:pt x="88511" y="32727"/>
                    <a:pt x="87288" y="31511"/>
                    <a:pt x="87288" y="30000"/>
                  </a:cubicBezTo>
                  <a:cubicBezTo>
                    <a:pt x="87288" y="28494"/>
                    <a:pt x="88511" y="27272"/>
                    <a:pt x="90019" y="27272"/>
                  </a:cubicBezTo>
                  <a:moveTo>
                    <a:pt x="90019" y="38183"/>
                  </a:moveTo>
                  <a:cubicBezTo>
                    <a:pt x="94538" y="38183"/>
                    <a:pt x="98203" y="34516"/>
                    <a:pt x="98203" y="30000"/>
                  </a:cubicBezTo>
                  <a:cubicBezTo>
                    <a:pt x="98203" y="25483"/>
                    <a:pt x="94538" y="21822"/>
                    <a:pt x="90019" y="21822"/>
                  </a:cubicBezTo>
                  <a:cubicBezTo>
                    <a:pt x="85495" y="21822"/>
                    <a:pt x="81830" y="25483"/>
                    <a:pt x="81830" y="30000"/>
                  </a:cubicBezTo>
                  <a:cubicBezTo>
                    <a:pt x="81830" y="34516"/>
                    <a:pt x="85495" y="38183"/>
                    <a:pt x="90019" y="38183"/>
                  </a:cubicBezTo>
                  <a:moveTo>
                    <a:pt x="73646" y="65455"/>
                  </a:moveTo>
                  <a:cubicBezTo>
                    <a:pt x="75155" y="65455"/>
                    <a:pt x="76372" y="64233"/>
                    <a:pt x="76372" y="62727"/>
                  </a:cubicBezTo>
                  <a:cubicBezTo>
                    <a:pt x="76372" y="61222"/>
                    <a:pt x="75155" y="60000"/>
                    <a:pt x="73646" y="60000"/>
                  </a:cubicBezTo>
                  <a:cubicBezTo>
                    <a:pt x="72133" y="60000"/>
                    <a:pt x="70915" y="61222"/>
                    <a:pt x="70915" y="62727"/>
                  </a:cubicBezTo>
                  <a:cubicBezTo>
                    <a:pt x="70915" y="64233"/>
                    <a:pt x="72133" y="65455"/>
                    <a:pt x="73646" y="65455"/>
                  </a:cubicBezTo>
                  <a:moveTo>
                    <a:pt x="57268" y="43638"/>
                  </a:moveTo>
                  <a:cubicBezTo>
                    <a:pt x="55760" y="43638"/>
                    <a:pt x="54542" y="44855"/>
                    <a:pt x="54542" y="46366"/>
                  </a:cubicBezTo>
                  <a:cubicBezTo>
                    <a:pt x="54542" y="47872"/>
                    <a:pt x="55760" y="49088"/>
                    <a:pt x="57268" y="49088"/>
                  </a:cubicBezTo>
                  <a:cubicBezTo>
                    <a:pt x="58776" y="49088"/>
                    <a:pt x="59999" y="47872"/>
                    <a:pt x="59999" y="46366"/>
                  </a:cubicBezTo>
                  <a:cubicBezTo>
                    <a:pt x="59999" y="44855"/>
                    <a:pt x="58776" y="43638"/>
                    <a:pt x="57268" y="43638"/>
                  </a:cubicBezTo>
                  <a:moveTo>
                    <a:pt x="9777" y="110233"/>
                  </a:moveTo>
                  <a:lnTo>
                    <a:pt x="19639" y="85511"/>
                  </a:lnTo>
                  <a:cubicBezTo>
                    <a:pt x="20965" y="87966"/>
                    <a:pt x="22610" y="90294"/>
                    <a:pt x="24539" y="92455"/>
                  </a:cubicBezTo>
                  <a:cubicBezTo>
                    <a:pt x="27453" y="95722"/>
                    <a:pt x="30833" y="98394"/>
                    <a:pt x="34493" y="100377"/>
                  </a:cubicBezTo>
                  <a:cubicBezTo>
                    <a:pt x="34493" y="100377"/>
                    <a:pt x="9777" y="110233"/>
                    <a:pt x="9777" y="110233"/>
                  </a:cubicBezTo>
                  <a:close/>
                  <a:moveTo>
                    <a:pt x="21153" y="67000"/>
                  </a:moveTo>
                  <a:lnTo>
                    <a:pt x="0" y="120000"/>
                  </a:lnTo>
                  <a:lnTo>
                    <a:pt x="53034" y="98861"/>
                  </a:lnTo>
                  <a:cubicBezTo>
                    <a:pt x="52089" y="98972"/>
                    <a:pt x="51144" y="99022"/>
                    <a:pt x="50205" y="99022"/>
                  </a:cubicBezTo>
                  <a:cubicBezTo>
                    <a:pt x="33980" y="99022"/>
                    <a:pt x="19286" y="83344"/>
                    <a:pt x="21153" y="67000"/>
                  </a:cubicBezTo>
                  <a:moveTo>
                    <a:pt x="91710" y="59205"/>
                  </a:moveTo>
                  <a:cubicBezTo>
                    <a:pt x="90628" y="60283"/>
                    <a:pt x="88932" y="62061"/>
                    <a:pt x="86958" y="64122"/>
                  </a:cubicBezTo>
                  <a:cubicBezTo>
                    <a:pt x="83441" y="67800"/>
                    <a:pt x="78034" y="73450"/>
                    <a:pt x="74819" y="76405"/>
                  </a:cubicBezTo>
                  <a:lnTo>
                    <a:pt x="43621" y="45227"/>
                  </a:lnTo>
                  <a:cubicBezTo>
                    <a:pt x="46580" y="42016"/>
                    <a:pt x="52237" y="36611"/>
                    <a:pt x="55913" y="33100"/>
                  </a:cubicBezTo>
                  <a:cubicBezTo>
                    <a:pt x="57979" y="31127"/>
                    <a:pt x="59755" y="29433"/>
                    <a:pt x="60836" y="28350"/>
                  </a:cubicBezTo>
                  <a:cubicBezTo>
                    <a:pt x="75598" y="13594"/>
                    <a:pt x="103979" y="5516"/>
                    <a:pt x="114593" y="5455"/>
                  </a:cubicBezTo>
                  <a:cubicBezTo>
                    <a:pt x="114570" y="14288"/>
                    <a:pt x="107127" y="43800"/>
                    <a:pt x="91710" y="59205"/>
                  </a:cubicBezTo>
                  <a:moveTo>
                    <a:pt x="71006" y="80905"/>
                  </a:moveTo>
                  <a:cubicBezTo>
                    <a:pt x="69014" y="88183"/>
                    <a:pt x="66385" y="94844"/>
                    <a:pt x="63477" y="100194"/>
                  </a:cubicBezTo>
                  <a:cubicBezTo>
                    <a:pt x="62276" y="96966"/>
                    <a:pt x="60563" y="93322"/>
                    <a:pt x="58127" y="89500"/>
                  </a:cubicBezTo>
                  <a:cubicBezTo>
                    <a:pt x="57108" y="87905"/>
                    <a:pt x="55361" y="86977"/>
                    <a:pt x="53523" y="86977"/>
                  </a:cubicBezTo>
                  <a:cubicBezTo>
                    <a:pt x="53091" y="86977"/>
                    <a:pt x="52652" y="87027"/>
                    <a:pt x="52220" y="87133"/>
                  </a:cubicBezTo>
                  <a:cubicBezTo>
                    <a:pt x="51161" y="87394"/>
                    <a:pt x="50074" y="87527"/>
                    <a:pt x="48999" y="87527"/>
                  </a:cubicBezTo>
                  <a:cubicBezTo>
                    <a:pt x="44987" y="87527"/>
                    <a:pt x="41071" y="85733"/>
                    <a:pt x="37679" y="82344"/>
                  </a:cubicBezTo>
                  <a:cubicBezTo>
                    <a:pt x="33354" y="78022"/>
                    <a:pt x="31647" y="72855"/>
                    <a:pt x="32888" y="67811"/>
                  </a:cubicBezTo>
                  <a:cubicBezTo>
                    <a:pt x="33445" y="65538"/>
                    <a:pt x="32489" y="63166"/>
                    <a:pt x="30520" y="61911"/>
                  </a:cubicBezTo>
                  <a:cubicBezTo>
                    <a:pt x="26690" y="59477"/>
                    <a:pt x="23048" y="57766"/>
                    <a:pt x="19815" y="56572"/>
                  </a:cubicBezTo>
                  <a:cubicBezTo>
                    <a:pt x="25171" y="53655"/>
                    <a:pt x="31835" y="51033"/>
                    <a:pt x="39119" y="49038"/>
                  </a:cubicBezTo>
                  <a:cubicBezTo>
                    <a:pt x="39267" y="49000"/>
                    <a:pt x="39387" y="48905"/>
                    <a:pt x="39529" y="48850"/>
                  </a:cubicBezTo>
                  <a:lnTo>
                    <a:pt x="71194" y="80500"/>
                  </a:lnTo>
                  <a:cubicBezTo>
                    <a:pt x="71142" y="80638"/>
                    <a:pt x="71046" y="80755"/>
                    <a:pt x="71006" y="80905"/>
                  </a:cubicBezTo>
                  <a:moveTo>
                    <a:pt x="119066" y="927"/>
                  </a:moveTo>
                  <a:cubicBezTo>
                    <a:pt x="118446" y="305"/>
                    <a:pt x="116921" y="0"/>
                    <a:pt x="114713" y="0"/>
                  </a:cubicBezTo>
                  <a:cubicBezTo>
                    <a:pt x="103183" y="0"/>
                    <a:pt x="73083" y="8394"/>
                    <a:pt x="56978" y="24494"/>
                  </a:cubicBezTo>
                  <a:cubicBezTo>
                    <a:pt x="53182" y="28288"/>
                    <a:pt x="40599" y="39861"/>
                    <a:pt x="37679" y="43777"/>
                  </a:cubicBezTo>
                  <a:cubicBezTo>
                    <a:pt x="28232" y="46366"/>
                    <a:pt x="14477" y="51538"/>
                    <a:pt x="6806" y="59205"/>
                  </a:cubicBezTo>
                  <a:cubicBezTo>
                    <a:pt x="6806" y="59205"/>
                    <a:pt x="16168" y="59238"/>
                    <a:pt x="27589" y="66511"/>
                  </a:cubicBezTo>
                  <a:cubicBezTo>
                    <a:pt x="25928" y="73277"/>
                    <a:pt x="28033" y="80416"/>
                    <a:pt x="33821" y="86200"/>
                  </a:cubicBezTo>
                  <a:cubicBezTo>
                    <a:pt x="38328" y="90705"/>
                    <a:pt x="43661" y="92983"/>
                    <a:pt x="48999" y="92983"/>
                  </a:cubicBezTo>
                  <a:cubicBezTo>
                    <a:pt x="50513" y="92983"/>
                    <a:pt x="52026" y="92800"/>
                    <a:pt x="53523" y="92427"/>
                  </a:cubicBezTo>
                  <a:cubicBezTo>
                    <a:pt x="60796" y="103844"/>
                    <a:pt x="60836" y="113200"/>
                    <a:pt x="60836" y="113200"/>
                  </a:cubicBezTo>
                  <a:cubicBezTo>
                    <a:pt x="68508" y="105533"/>
                    <a:pt x="73686" y="91783"/>
                    <a:pt x="76270" y="82344"/>
                  </a:cubicBezTo>
                  <a:cubicBezTo>
                    <a:pt x="80191" y="79427"/>
                    <a:pt x="91772" y="66855"/>
                    <a:pt x="95568" y="63061"/>
                  </a:cubicBezTo>
                  <a:cubicBezTo>
                    <a:pt x="114752" y="43888"/>
                    <a:pt x="122925" y="4783"/>
                    <a:pt x="119066" y="927"/>
                  </a:cubicBezTo>
                </a:path>
              </a:pathLst>
            </a:custGeom>
            <a:solidFill>
              <a:schemeClr val="accent1"/>
            </a:solidFill>
            <a:ln>
              <a:noFill/>
            </a:ln>
          </p:spPr>
          <p:txBody>
            <a:bodyPr anchorCtr="0" anchor="ctr" bIns="19025" lIns="19025" spcFirstLastPara="1" rIns="19025" wrap="square" tIns="19025">
              <a:noAutofit/>
            </a:bodyPr>
            <a:lstStyle/>
            <a:p>
              <a:pPr indent="0" lvl="0" marL="0" marR="0" rtl="0" algn="l">
                <a:spcBef>
                  <a:spcPts val="0"/>
                </a:spcBef>
                <a:spcAft>
                  <a:spcPts val="0"/>
                </a:spcAft>
                <a:buClr>
                  <a:schemeClr val="dk1"/>
                </a:buClr>
                <a:buSzPts val="1499"/>
                <a:buFont typeface="Lato Light"/>
                <a:buNone/>
              </a:pPr>
              <a:r>
                <a:t/>
              </a:r>
              <a:endParaRPr b="0" i="0" sz="1499" u="none" cap="none" strike="noStrike">
                <a:solidFill>
                  <a:schemeClr val="dk1"/>
                </a:solidFill>
                <a:latin typeface="Lato Light"/>
                <a:ea typeface="Lato Light"/>
                <a:cs typeface="Lato Light"/>
                <a:sym typeface="Lato Light"/>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8" name="Shape 1328"/>
        <p:cNvGrpSpPr/>
        <p:nvPr/>
      </p:nvGrpSpPr>
      <p:grpSpPr>
        <a:xfrm>
          <a:off x="0" y="0"/>
          <a:ext cx="0" cy="0"/>
          <a:chOff x="0" y="0"/>
          <a:chExt cx="0" cy="0"/>
        </a:xfrm>
      </p:grpSpPr>
      <p:sp>
        <p:nvSpPr>
          <p:cNvPr id="1329" name="Shape 1329"/>
          <p:cNvSpPr txBox="1"/>
          <p:nvPr/>
        </p:nvSpPr>
        <p:spPr>
          <a:xfrm>
            <a:off x="494681" y="3573805"/>
            <a:ext cx="11223300" cy="1477200"/>
          </a:xfrm>
          <a:prstGeom prst="rect">
            <a:avLst/>
          </a:prstGeom>
          <a:noFill/>
          <a:ln>
            <a:noFill/>
          </a:ln>
        </p:spPr>
        <p:txBody>
          <a:bodyPr anchorCtr="0" anchor="t" bIns="45700" lIns="91400" spcFirstLastPara="1" rIns="91400" wrap="square" tIns="45700">
            <a:noAutofit/>
          </a:bodyPr>
          <a:lstStyle/>
          <a:p>
            <a:pPr indent="0" lvl="0" marL="0" marR="0" rtl="0" algn="ctr">
              <a:lnSpc>
                <a:spcPct val="150000"/>
              </a:lnSpc>
              <a:spcBef>
                <a:spcPts val="0"/>
              </a:spcBef>
              <a:spcAft>
                <a:spcPts val="0"/>
              </a:spcAft>
              <a:buClr>
                <a:srgbClr val="000000"/>
              </a:buClr>
              <a:buSzPts val="1100"/>
              <a:buFont typeface="Arial"/>
              <a:buNone/>
            </a:pPr>
            <a:r>
              <a:rPr lang="en-US" sz="2000">
                <a:latin typeface="Lato"/>
                <a:ea typeface="Lato"/>
                <a:cs typeface="Lato"/>
                <a:sym typeface="Lato"/>
              </a:rPr>
              <a:t>Each </a:t>
            </a:r>
            <a:r>
              <a:rPr b="1" lang="en-US" sz="2000">
                <a:solidFill>
                  <a:srgbClr val="F20253"/>
                </a:solidFill>
                <a:latin typeface="Lato"/>
                <a:ea typeface="Lato"/>
                <a:cs typeface="Lato"/>
                <a:sym typeface="Lato"/>
              </a:rPr>
              <a:t>key is separated</a:t>
            </a:r>
            <a:r>
              <a:rPr lang="en-US" sz="2000">
                <a:latin typeface="Lato"/>
                <a:ea typeface="Lato"/>
                <a:cs typeface="Lato"/>
                <a:sym typeface="Lato"/>
              </a:rPr>
              <a:t> from its value </a:t>
            </a:r>
            <a:r>
              <a:rPr b="1" lang="en-US" sz="2000">
                <a:solidFill>
                  <a:srgbClr val="F20253"/>
                </a:solidFill>
                <a:latin typeface="Lato"/>
                <a:ea typeface="Lato"/>
                <a:cs typeface="Lato"/>
                <a:sym typeface="Lato"/>
              </a:rPr>
              <a:t>by a colon (:)</a:t>
            </a:r>
            <a:r>
              <a:rPr lang="en-US" sz="2000">
                <a:latin typeface="Lato"/>
                <a:ea typeface="Lato"/>
                <a:cs typeface="Lato"/>
                <a:sym typeface="Lato"/>
              </a:rPr>
              <a:t>, the items are separated by commas, and the whole thing is enclosed in curly braces.</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1100"/>
              <a:buFont typeface="Arial"/>
              <a:buNone/>
            </a:pPr>
            <a:r>
              <a:t/>
            </a:r>
            <a:endParaRPr sz="2000">
              <a:latin typeface="Lato"/>
              <a:ea typeface="Lato"/>
              <a:cs typeface="Lato"/>
              <a:sym typeface="Lato"/>
            </a:endParaRPr>
          </a:p>
          <a:p>
            <a:pPr indent="0" lvl="0" marL="0" marR="0" rtl="0" algn="ctr">
              <a:lnSpc>
                <a:spcPct val="150000"/>
              </a:lnSpc>
              <a:spcBef>
                <a:spcPts val="0"/>
              </a:spcBef>
              <a:spcAft>
                <a:spcPts val="0"/>
              </a:spcAft>
              <a:buClr>
                <a:srgbClr val="000000"/>
              </a:buClr>
              <a:buSzPts val="1100"/>
              <a:buFont typeface="Arial"/>
              <a:buNone/>
            </a:pPr>
            <a:r>
              <a:rPr b="1" lang="en-US" sz="2000">
                <a:solidFill>
                  <a:srgbClr val="F20253"/>
                </a:solidFill>
                <a:latin typeface="Lato"/>
                <a:ea typeface="Lato"/>
                <a:cs typeface="Lato"/>
                <a:sym typeface="Lato"/>
              </a:rPr>
              <a:t>Keys are unique within a dictionary </a:t>
            </a:r>
            <a:r>
              <a:rPr lang="en-US" sz="2000">
                <a:latin typeface="Lato"/>
                <a:ea typeface="Lato"/>
                <a:cs typeface="Lato"/>
                <a:sym typeface="Lato"/>
              </a:rPr>
              <a:t>while values may not be. The </a:t>
            </a:r>
            <a:r>
              <a:rPr b="1" lang="en-US" sz="2000">
                <a:solidFill>
                  <a:srgbClr val="F20253"/>
                </a:solidFill>
                <a:latin typeface="Lato"/>
                <a:ea typeface="Lato"/>
                <a:cs typeface="Lato"/>
                <a:sym typeface="Lato"/>
              </a:rPr>
              <a:t>values of a dictionary can be of any type</a:t>
            </a:r>
            <a:r>
              <a:rPr lang="en-US" sz="2000">
                <a:latin typeface="Lato"/>
                <a:ea typeface="Lato"/>
                <a:cs typeface="Lato"/>
                <a:sym typeface="Lato"/>
              </a:rPr>
              <a:t>, but the </a:t>
            </a:r>
            <a:r>
              <a:rPr b="1" lang="en-US" sz="2000">
                <a:solidFill>
                  <a:srgbClr val="F20253"/>
                </a:solidFill>
                <a:latin typeface="Lato"/>
                <a:ea typeface="Lato"/>
                <a:cs typeface="Lato"/>
                <a:sym typeface="Lato"/>
              </a:rPr>
              <a:t>keys must be of an immutable data type</a:t>
            </a:r>
            <a:r>
              <a:rPr lang="en-US" sz="2000">
                <a:latin typeface="Lato"/>
                <a:ea typeface="Lato"/>
                <a:cs typeface="Lato"/>
                <a:sym typeface="Lato"/>
              </a:rPr>
              <a:t> such as strings, numbers, or tuples.</a:t>
            </a:r>
            <a:endParaRPr sz="2000">
              <a:latin typeface="Lato"/>
              <a:ea typeface="Lato"/>
              <a:cs typeface="Lato"/>
              <a:sym typeface="Lato"/>
            </a:endParaRPr>
          </a:p>
        </p:txBody>
      </p:sp>
      <p:sp>
        <p:nvSpPr>
          <p:cNvPr id="1330" name="Shape 1330"/>
          <p:cNvSpPr/>
          <p:nvPr/>
        </p:nvSpPr>
        <p:spPr>
          <a:xfrm>
            <a:off x="3947605" y="925838"/>
            <a:ext cx="4317300" cy="456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nvGrpSpPr>
          <p:cNvPr id="1331" name="Shape 1331"/>
          <p:cNvGrpSpPr/>
          <p:nvPr/>
        </p:nvGrpSpPr>
        <p:grpSpPr>
          <a:xfrm>
            <a:off x="858043" y="241509"/>
            <a:ext cx="10470300" cy="730079"/>
            <a:chOff x="1692324" y="483017"/>
            <a:chExt cx="20940600" cy="1460159"/>
          </a:xfrm>
        </p:grpSpPr>
        <p:sp>
          <p:nvSpPr>
            <p:cNvPr id="1332" name="Shape 1332"/>
            <p:cNvSpPr txBox="1"/>
            <p:nvPr/>
          </p:nvSpPr>
          <p:spPr>
            <a:xfrm>
              <a:off x="1692324" y="483017"/>
              <a:ext cx="20940600" cy="1446600"/>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17959F"/>
                </a:buClr>
                <a:buSzPts val="4400"/>
                <a:buFont typeface="Lato"/>
                <a:buNone/>
              </a:pPr>
              <a:r>
                <a:rPr b="1" lang="en-US" sz="4400">
                  <a:solidFill>
                    <a:srgbClr val="17959F"/>
                  </a:solidFill>
                  <a:latin typeface="Lato"/>
                  <a:ea typeface="Lato"/>
                  <a:cs typeface="Lato"/>
                  <a:sym typeface="Lato"/>
                </a:rPr>
                <a:t>Dictionaries</a:t>
              </a:r>
              <a:endParaRPr b="1" i="0" sz="4400" u="none" cap="none" strike="noStrike">
                <a:solidFill>
                  <a:srgbClr val="17959F"/>
                </a:solidFill>
                <a:latin typeface="Lato"/>
                <a:ea typeface="Lato"/>
                <a:cs typeface="Lato"/>
                <a:sym typeface="Lato"/>
              </a:endParaRPr>
            </a:p>
          </p:txBody>
        </p:sp>
        <p:sp>
          <p:nvSpPr>
            <p:cNvPr id="1333" name="Shape 1333"/>
            <p:cNvSpPr/>
            <p:nvPr/>
          </p:nvSpPr>
          <p:spPr>
            <a:xfrm>
              <a:off x="7871448" y="1851676"/>
              <a:ext cx="8634900" cy="91500"/>
            </a:xfrm>
            <a:prstGeom prst="rect">
              <a:avLst/>
            </a:prstGeom>
            <a:solidFill>
              <a:srgbClr val="17959F"/>
            </a:solidFill>
            <a:ln>
              <a:noFill/>
            </a:ln>
          </p:spPr>
          <p:txBody>
            <a:bodyPr anchorCtr="0" anchor="ctr" bIns="22825" lIns="45650" spcFirstLastPara="1" rIns="45650" wrap="square" tIns="22825">
              <a:noAutofit/>
            </a:bodyPr>
            <a:lstStyle/>
            <a:p>
              <a:pPr indent="0" lvl="0" marL="0" marR="0" rtl="0" algn="ctr">
                <a:lnSpc>
                  <a:spcPct val="100000"/>
                </a:lnSpc>
                <a:spcBef>
                  <a:spcPts val="0"/>
                </a:spcBef>
                <a:spcAft>
                  <a:spcPts val="0"/>
                </a:spcAft>
                <a:buClr>
                  <a:schemeClr val="lt1"/>
                </a:buClr>
                <a:buSzPts val="900"/>
                <a:buFont typeface="Lato Light"/>
                <a:buNone/>
              </a:pPr>
              <a:r>
                <a:t/>
              </a:r>
              <a:endParaRPr b="0" i="0" sz="900" u="none" cap="none" strike="noStrike">
                <a:solidFill>
                  <a:srgbClr val="2683C6"/>
                </a:solidFill>
                <a:latin typeface="Open Sans Light"/>
                <a:ea typeface="Open Sans Light"/>
                <a:cs typeface="Open Sans Light"/>
                <a:sym typeface="Open Sans Light"/>
              </a:endParaRPr>
            </a:p>
          </p:txBody>
        </p:sp>
      </p:grpSp>
      <p:pic>
        <p:nvPicPr>
          <p:cNvPr id="1334" name="Shape 1334"/>
          <p:cNvPicPr preferRelativeResize="0"/>
          <p:nvPr/>
        </p:nvPicPr>
        <p:blipFill>
          <a:blip r:embed="rId3">
            <a:alphaModFix/>
          </a:blip>
          <a:stretch>
            <a:fillRect/>
          </a:stretch>
        </p:blipFill>
        <p:spPr>
          <a:xfrm>
            <a:off x="1181538" y="2163473"/>
            <a:ext cx="9823325" cy="625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Theme">
  <a:themeElements>
    <a:clrScheme name="motagua light prueba">
      <a:dk1>
        <a:srgbClr val="445469"/>
      </a:dk1>
      <a:lt1>
        <a:srgbClr val="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